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5" r:id="rId5"/>
    <p:sldId id="258" r:id="rId6"/>
    <p:sldId id="269" r:id="rId7"/>
    <p:sldId id="264" r:id="rId8"/>
    <p:sldId id="270" r:id="rId9"/>
    <p:sldId id="259" r:id="rId10"/>
    <p:sldId id="280" r:id="rId11"/>
    <p:sldId id="267" r:id="rId12"/>
    <p:sldId id="266" r:id="rId13"/>
    <p:sldId id="285" r:id="rId14"/>
    <p:sldId id="276" r:id="rId15"/>
    <p:sldId id="282" r:id="rId16"/>
    <p:sldId id="281" r:id="rId17"/>
    <p:sldId id="277" r:id="rId18"/>
    <p:sldId id="286" r:id="rId19"/>
    <p:sldId id="278" r:id="rId20"/>
    <p:sldId id="279" r:id="rId21"/>
    <p:sldId id="261" r:id="rId22"/>
    <p:sldId id="283" r:id="rId23"/>
    <p:sldId id="274"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80" d="100"/>
          <a:sy n="80" d="100"/>
        </p:scale>
        <p:origin x="108" y="222"/>
      </p:cViewPr>
      <p:guideLst/>
    </p:cSldViewPr>
  </p:slideViewPr>
  <p:notesTextViewPr>
    <p:cViewPr>
      <p:scale>
        <a:sx n="3" d="2"/>
        <a:sy n="3" d="2"/>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E00C5F-90FE-491A-8354-66BF5DA70F34}"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10C21-532A-4C64-9904-773F1FC73EB8}" type="slidenum">
              <a:rPr lang="en-US" smtClean="0"/>
              <a:t>‹#›</a:t>
            </a:fld>
            <a:endParaRPr lang="en-US"/>
          </a:p>
        </p:txBody>
      </p:sp>
    </p:spTree>
    <p:extLst>
      <p:ext uri="{BB962C8B-B14F-4D97-AF65-F5344CB8AC3E}">
        <p14:creationId xmlns:p14="http://schemas.microsoft.com/office/powerpoint/2010/main" val="530235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E00C5F-90FE-491A-8354-66BF5DA70F34}"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10C21-532A-4C64-9904-773F1FC73EB8}" type="slidenum">
              <a:rPr lang="en-US" smtClean="0"/>
              <a:t>‹#›</a:t>
            </a:fld>
            <a:endParaRPr lang="en-US"/>
          </a:p>
        </p:txBody>
      </p:sp>
    </p:spTree>
    <p:extLst>
      <p:ext uri="{BB962C8B-B14F-4D97-AF65-F5344CB8AC3E}">
        <p14:creationId xmlns:p14="http://schemas.microsoft.com/office/powerpoint/2010/main" val="2918533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E00C5F-90FE-491A-8354-66BF5DA70F34}"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10C21-532A-4C64-9904-773F1FC73EB8}" type="slidenum">
              <a:rPr lang="en-US" smtClean="0"/>
              <a:t>‹#›</a:t>
            </a:fld>
            <a:endParaRPr lang="en-US"/>
          </a:p>
        </p:txBody>
      </p:sp>
    </p:spTree>
    <p:extLst>
      <p:ext uri="{BB962C8B-B14F-4D97-AF65-F5344CB8AC3E}">
        <p14:creationId xmlns:p14="http://schemas.microsoft.com/office/powerpoint/2010/main" val="1943285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E00C5F-90FE-491A-8354-66BF5DA70F34}"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10C21-532A-4C64-9904-773F1FC73EB8}" type="slidenum">
              <a:rPr lang="en-US" smtClean="0"/>
              <a:t>‹#›</a:t>
            </a:fld>
            <a:endParaRPr lang="en-US"/>
          </a:p>
        </p:txBody>
      </p:sp>
    </p:spTree>
    <p:extLst>
      <p:ext uri="{BB962C8B-B14F-4D97-AF65-F5344CB8AC3E}">
        <p14:creationId xmlns:p14="http://schemas.microsoft.com/office/powerpoint/2010/main" val="1079540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E00C5F-90FE-491A-8354-66BF5DA70F34}"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10C21-532A-4C64-9904-773F1FC73EB8}" type="slidenum">
              <a:rPr lang="en-US" smtClean="0"/>
              <a:t>‹#›</a:t>
            </a:fld>
            <a:endParaRPr lang="en-US"/>
          </a:p>
        </p:txBody>
      </p:sp>
    </p:spTree>
    <p:extLst>
      <p:ext uri="{BB962C8B-B14F-4D97-AF65-F5344CB8AC3E}">
        <p14:creationId xmlns:p14="http://schemas.microsoft.com/office/powerpoint/2010/main" val="2080837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E00C5F-90FE-491A-8354-66BF5DA70F34}" type="datetimeFigureOut">
              <a:rPr lang="en-US" smtClean="0"/>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10C21-532A-4C64-9904-773F1FC73EB8}" type="slidenum">
              <a:rPr lang="en-US" smtClean="0"/>
              <a:t>‹#›</a:t>
            </a:fld>
            <a:endParaRPr lang="en-US"/>
          </a:p>
        </p:txBody>
      </p:sp>
    </p:spTree>
    <p:extLst>
      <p:ext uri="{BB962C8B-B14F-4D97-AF65-F5344CB8AC3E}">
        <p14:creationId xmlns:p14="http://schemas.microsoft.com/office/powerpoint/2010/main" val="438404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E00C5F-90FE-491A-8354-66BF5DA70F34}" type="datetimeFigureOut">
              <a:rPr lang="en-US" smtClean="0"/>
              <a:t>7/19/2019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810C21-532A-4C64-9904-773F1FC73EB8}" type="slidenum">
              <a:rPr lang="en-US" smtClean="0"/>
              <a:t>‹#›</a:t>
            </a:fld>
            <a:endParaRPr lang="en-US"/>
          </a:p>
        </p:txBody>
      </p:sp>
    </p:spTree>
    <p:extLst>
      <p:ext uri="{BB962C8B-B14F-4D97-AF65-F5344CB8AC3E}">
        <p14:creationId xmlns:p14="http://schemas.microsoft.com/office/powerpoint/2010/main" val="835121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E00C5F-90FE-491A-8354-66BF5DA70F34}" type="datetimeFigureOut">
              <a:rPr lang="en-US" smtClean="0"/>
              <a:t>7/19/2019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810C21-532A-4C64-9904-773F1FC73EB8}" type="slidenum">
              <a:rPr lang="en-US" smtClean="0"/>
              <a:t>‹#›</a:t>
            </a:fld>
            <a:endParaRPr lang="en-US"/>
          </a:p>
        </p:txBody>
      </p:sp>
    </p:spTree>
    <p:extLst>
      <p:ext uri="{BB962C8B-B14F-4D97-AF65-F5344CB8AC3E}">
        <p14:creationId xmlns:p14="http://schemas.microsoft.com/office/powerpoint/2010/main" val="3408617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E00C5F-90FE-491A-8354-66BF5DA70F34}" type="datetimeFigureOut">
              <a:rPr lang="en-US" smtClean="0"/>
              <a:t>7/19/2019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810C21-532A-4C64-9904-773F1FC73EB8}" type="slidenum">
              <a:rPr lang="en-US" smtClean="0"/>
              <a:t>‹#›</a:t>
            </a:fld>
            <a:endParaRPr lang="en-US"/>
          </a:p>
        </p:txBody>
      </p:sp>
    </p:spTree>
    <p:extLst>
      <p:ext uri="{BB962C8B-B14F-4D97-AF65-F5344CB8AC3E}">
        <p14:creationId xmlns:p14="http://schemas.microsoft.com/office/powerpoint/2010/main" val="3924936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1E00C5F-90FE-491A-8354-66BF5DA70F34}" type="datetimeFigureOut">
              <a:rPr lang="en-US" smtClean="0"/>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10C21-532A-4C64-9904-773F1FC73EB8}" type="slidenum">
              <a:rPr lang="en-US" smtClean="0"/>
              <a:t>‹#›</a:t>
            </a:fld>
            <a:endParaRPr lang="en-US"/>
          </a:p>
        </p:txBody>
      </p:sp>
    </p:spTree>
    <p:extLst>
      <p:ext uri="{BB962C8B-B14F-4D97-AF65-F5344CB8AC3E}">
        <p14:creationId xmlns:p14="http://schemas.microsoft.com/office/powerpoint/2010/main" val="869066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1E00C5F-90FE-491A-8354-66BF5DA70F34}" type="datetimeFigureOut">
              <a:rPr lang="en-US" smtClean="0"/>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10C21-532A-4C64-9904-773F1FC73EB8}" type="slidenum">
              <a:rPr lang="en-US" smtClean="0"/>
              <a:t>‹#›</a:t>
            </a:fld>
            <a:endParaRPr lang="en-US"/>
          </a:p>
        </p:txBody>
      </p:sp>
    </p:spTree>
    <p:extLst>
      <p:ext uri="{BB962C8B-B14F-4D97-AF65-F5344CB8AC3E}">
        <p14:creationId xmlns:p14="http://schemas.microsoft.com/office/powerpoint/2010/main" val="3348418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E00C5F-90FE-491A-8354-66BF5DA70F34}" type="datetimeFigureOut">
              <a:rPr lang="en-US" smtClean="0"/>
              <a:t>7/19/2019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10C21-532A-4C64-9904-773F1FC73EB8}" type="slidenum">
              <a:rPr lang="en-US" smtClean="0"/>
              <a:t>‹#›</a:t>
            </a:fld>
            <a:endParaRPr lang="en-US"/>
          </a:p>
        </p:txBody>
      </p:sp>
    </p:spTree>
    <p:extLst>
      <p:ext uri="{BB962C8B-B14F-4D97-AF65-F5344CB8AC3E}">
        <p14:creationId xmlns:p14="http://schemas.microsoft.com/office/powerpoint/2010/main" val="1515289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livingatlas.arcgis.com/en/browse/#d=2&amp;q=World%20Population%20Estimate" TargetMode="External"/><Relationship Id="rId3" Type="http://schemas.openxmlformats.org/officeDocument/2006/relationships/hyperlink" Target="https://landscan.ornl.gov/" TargetMode="External"/><Relationship Id="rId7" Type="http://schemas.openxmlformats.org/officeDocument/2006/relationships/hyperlink" Target="https://sedac.ciesin.columbia.edu/data/collection/grump-v1" TargetMode="External"/><Relationship Id="rId2" Type="http://schemas.openxmlformats.org/officeDocument/2006/relationships/hyperlink" Target="https://www.worldpop.org/" TargetMode="External"/><Relationship Id="rId1" Type="http://schemas.openxmlformats.org/officeDocument/2006/relationships/slideLayout" Target="../slideLayouts/slideLayout2.xml"/><Relationship Id="rId6" Type="http://schemas.openxmlformats.org/officeDocument/2006/relationships/hyperlink" Target="https://ghsl.jrc.ec.europa.eu/ghs_pop2019.php" TargetMode="External"/><Relationship Id="rId5" Type="http://schemas.openxmlformats.org/officeDocument/2006/relationships/hyperlink" Target="https://sedac.ciesin.columbia.edu/data/collection/gpw-v4" TargetMode="External"/><Relationship Id="rId10" Type="http://schemas.openxmlformats.org/officeDocument/2006/relationships/image" Target="../media/image1.png"/><Relationship Id="rId4" Type="http://schemas.openxmlformats.org/officeDocument/2006/relationships/hyperlink" Target="https://data.humdata.org/organization/facebook" TargetMode="External"/><Relationship Id="rId9" Type="http://schemas.openxmlformats.org/officeDocument/2006/relationships/hyperlink" Target="https://www.census.gov/geographies/mapping-files/time-series/demo/international-programs/subnationalpopulation.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ICPI/Denominator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b="1" dirty="0" smtClean="0"/>
              <a:t>Denominators Team</a:t>
            </a:r>
            <a:endParaRPr lang="en-US" sz="7200" b="1" dirty="0"/>
          </a:p>
        </p:txBody>
      </p:sp>
    </p:spTree>
    <p:extLst>
      <p:ext uri="{BB962C8B-B14F-4D97-AF65-F5344CB8AC3E}">
        <p14:creationId xmlns:p14="http://schemas.microsoft.com/office/powerpoint/2010/main" val="21672175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72703873"/>
              </p:ext>
            </p:extLst>
          </p:nvPr>
        </p:nvGraphicFramePr>
        <p:xfrm>
          <a:off x="264731" y="1493394"/>
          <a:ext cx="11585147" cy="4983606"/>
        </p:xfrm>
        <a:graphic>
          <a:graphicData uri="http://schemas.openxmlformats.org/drawingml/2006/table">
            <a:tbl>
              <a:tblPr firstRow="1" bandRow="1"/>
              <a:tblGrid>
                <a:gridCol w="11585147">
                  <a:extLst>
                    <a:ext uri="{9D8B030D-6E8A-4147-A177-3AD203B41FA5}">
                      <a16:colId xmlns:a16="http://schemas.microsoft.com/office/drawing/2014/main" val="20000"/>
                    </a:ext>
                  </a:extLst>
                </a:gridCol>
              </a:tblGrid>
              <a:tr h="418182">
                <a:tc>
                  <a:txBody>
                    <a:bodyPr/>
                    <a:lstStyle/>
                    <a:p>
                      <a:pPr algn="r"/>
                      <a:r>
                        <a:rPr lang="en-US" sz="1600" b="1" dirty="0" smtClean="0">
                          <a:solidFill>
                            <a:srgbClr val="002147"/>
                          </a:solidFill>
                        </a:rPr>
                        <a:t>Week of July 22</a:t>
                      </a:r>
                      <a:r>
                        <a:rPr lang="en-US" sz="1600" b="1" baseline="30000" dirty="0" smtClean="0">
                          <a:solidFill>
                            <a:srgbClr val="002147"/>
                          </a:solidFill>
                        </a:rPr>
                        <a:t>nd</a:t>
                      </a:r>
                      <a:r>
                        <a:rPr lang="en-US" sz="1600" b="1" dirty="0" smtClean="0">
                          <a:solidFill>
                            <a:srgbClr val="002147"/>
                          </a:solidFill>
                        </a:rPr>
                        <a:t> , 2019</a:t>
                      </a:r>
                      <a:endParaRPr lang="en-US" sz="1600" b="1" dirty="0">
                        <a:solidFill>
                          <a:srgbClr val="002147"/>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4565424">
                <a:tc>
                  <a:txBody>
                    <a:bodyPr/>
                    <a:lstStyle/>
                    <a:p>
                      <a:pPr algn="ctr"/>
                      <a:r>
                        <a:rPr lang="en-US" sz="9600" b="1" dirty="0" smtClean="0"/>
                        <a:t>Project 1 - YODA</a:t>
                      </a:r>
                      <a:r>
                        <a:rPr lang="en-US" sz="3600" b="1" dirty="0" smtClean="0"/>
                        <a:t> </a:t>
                      </a:r>
                      <a:endParaRPr lang="en-US" dirty="0" smtClean="0"/>
                    </a:p>
                    <a:p>
                      <a:endParaRPr lang="en-US" sz="1800" kern="1200" baseline="0" dirty="0" smtClean="0">
                        <a:solidFill>
                          <a:schemeClr val="tx1"/>
                        </a:solidFill>
                        <a:effectLst/>
                        <a:latin typeface="+mn-lt"/>
                        <a:ea typeface="+mn-ea"/>
                        <a:cs typeface="+mn-cs"/>
                      </a:endParaRPr>
                    </a:p>
                    <a:p>
                      <a:endParaRPr lang="en-US" sz="1800" kern="1200" baseline="0" dirty="0" smtClean="0">
                        <a:solidFill>
                          <a:schemeClr val="tx1"/>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bl>
          </a:graphicData>
        </a:graphic>
      </p:graphicFrame>
      <p:sp>
        <p:nvSpPr>
          <p:cNvPr id="4" name="Content Placeholder 5"/>
          <p:cNvSpPr txBox="1">
            <a:spLocks/>
          </p:cNvSpPr>
          <p:nvPr/>
        </p:nvSpPr>
        <p:spPr>
          <a:xfrm>
            <a:off x="283781" y="160854"/>
            <a:ext cx="3552096" cy="1065173"/>
          </a:xfrm>
          <a:prstGeom prst="rect">
            <a:avLst/>
          </a:prstGeom>
          <a:solidFill>
            <a:srgbClr val="002147">
              <a:alpha val="80000"/>
            </a:srgbClr>
          </a:solidFill>
          <a:effectLst>
            <a:softEdge rad="31750"/>
          </a:effectLst>
        </p:spPr>
        <p:txBody>
          <a:bodyPr anchor="ctr">
            <a:normAutofit fontScale="77500" lnSpcReduction="20000"/>
          </a:bodyPr>
          <a:lstStyle>
            <a:defPPr>
              <a:defRPr lang="en-US"/>
            </a:defPPr>
            <a:lvl1pPr indent="0">
              <a:lnSpc>
                <a:spcPct val="90000"/>
              </a:lnSpc>
              <a:spcBef>
                <a:spcPts val="1000"/>
              </a:spcBef>
              <a:buFont typeface="Arial" panose="020B0604020202020204" pitchFamily="34" charset="0"/>
              <a:buNone/>
              <a:defRPr sz="3200" b="1" baseline="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4000" dirty="0" smtClean="0">
                <a:solidFill>
                  <a:schemeClr val="bg1"/>
                </a:solidFill>
              </a:rPr>
              <a:t>Denominators Team</a:t>
            </a:r>
            <a:endParaRPr lang="en-US" sz="4000" dirty="0">
              <a:solidFill>
                <a:schemeClr val="bg1"/>
              </a:solidFill>
            </a:endParaRPr>
          </a:p>
          <a:p>
            <a:r>
              <a:rPr lang="en-US" sz="1000" dirty="0" smtClean="0">
                <a:solidFill>
                  <a:schemeClr val="bg1"/>
                </a:solidFill>
              </a:rPr>
              <a:t>Home &gt; HQ &gt; Interagency Collaborative for Program Involvement (ICPI) &gt; General&gt; Clusters &gt; </a:t>
            </a:r>
            <a:endParaRPr lang="en-US" sz="1000" dirty="0">
              <a:solidFill>
                <a:schemeClr val="bg1"/>
              </a:solidFill>
            </a:endParaRPr>
          </a:p>
        </p:txBody>
      </p:sp>
      <p:sp>
        <p:nvSpPr>
          <p:cNvPr id="6" name="Rectangle 5"/>
          <p:cNvSpPr/>
          <p:nvPr/>
        </p:nvSpPr>
        <p:spPr>
          <a:xfrm>
            <a:off x="3856896" y="179587"/>
            <a:ext cx="6783395" cy="1046440"/>
          </a:xfrm>
          <a:prstGeom prst="rect">
            <a:avLst/>
          </a:prstGeom>
        </p:spPr>
        <p:txBody>
          <a:bodyPr wrap="square">
            <a:spAutoFit/>
          </a:bodyPr>
          <a:lstStyle/>
          <a:p>
            <a:r>
              <a:rPr lang="en-US" sz="1400" b="1" dirty="0" smtClean="0"/>
              <a:t>Team Lead: Roma Bhatkoti, Joshua Davis</a:t>
            </a:r>
            <a:endParaRPr lang="en-US" sz="1400" dirty="0" smtClean="0">
              <a:cs typeface="Arial" panose="020B0604020202020204" pitchFamily="34" charset="0"/>
            </a:endParaRPr>
          </a:p>
          <a:p>
            <a:r>
              <a:rPr lang="en-US" sz="1200" b="1" dirty="0"/>
              <a:t>ICPI Lead: </a:t>
            </a:r>
            <a:r>
              <a:rPr lang="en-US" sz="1200" dirty="0" smtClean="0"/>
              <a:t>Jasmine Buttolph</a:t>
            </a:r>
          </a:p>
          <a:p>
            <a:r>
              <a:rPr lang="en-US" sz="1200" dirty="0" smtClean="0"/>
              <a:t>Members: JP Abellera, Travis Lim, Ray Shiraishi, Mohammed Mujawar, James Houston, Ian Fellows, Randy Yee, Anubhuti Mishra, Aaron Chafetz, Noah Bartlett, Kim Marsh, Ian Wanyeki, Jeff Eaton, Oliver Stevens, Athena Pantazis, Yaa Obeng-Aduasare, Jasmine Buttolph, Shaylee Mehta, Scott Jackson, Parviez Hosseini</a:t>
            </a:r>
            <a:endParaRPr lang="en-US" sz="1200" dirty="0"/>
          </a:p>
        </p:txBody>
      </p:sp>
      <p:sp>
        <p:nvSpPr>
          <p:cNvPr id="8" name="Oval 7"/>
          <p:cNvSpPr/>
          <p:nvPr/>
        </p:nvSpPr>
        <p:spPr>
          <a:xfrm>
            <a:off x="341686" y="233075"/>
            <a:ext cx="628373" cy="585687"/>
          </a:xfrm>
          <a:prstGeom prst="ellipse">
            <a:avLst/>
          </a:prstGeom>
          <a:noFill/>
          <a:ln w="38100" cap="flat" cmpd="sng" algn="ctr">
            <a:solidFill>
              <a:srgbClr val="AFDFEB"/>
            </a:solidFill>
            <a:prstDash val="lgDash"/>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chemeClr val="bg1"/>
              </a:solidFill>
              <a:effectLst/>
              <a:uLnTx/>
              <a:uFillTx/>
              <a:latin typeface="Calibri" panose="020F0502020204030204"/>
              <a:ea typeface="+mn-ea"/>
              <a:cs typeface="+mn-cs"/>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4877" y="189841"/>
            <a:ext cx="965001" cy="1130619"/>
          </a:xfrm>
          <a:prstGeom prst="rect">
            <a:avLst/>
          </a:prstGeom>
        </p:spPr>
      </p:pic>
    </p:spTree>
    <p:extLst>
      <p:ext uri="{BB962C8B-B14F-4D97-AF65-F5344CB8AC3E}">
        <p14:creationId xmlns:p14="http://schemas.microsoft.com/office/powerpoint/2010/main" val="25508738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255473719"/>
              </p:ext>
            </p:extLst>
          </p:nvPr>
        </p:nvGraphicFramePr>
        <p:xfrm>
          <a:off x="264731" y="1493394"/>
          <a:ext cx="11603419" cy="5123306"/>
        </p:xfrm>
        <a:graphic>
          <a:graphicData uri="http://schemas.openxmlformats.org/drawingml/2006/table">
            <a:tbl>
              <a:tblPr firstRow="1" bandRow="1"/>
              <a:tblGrid>
                <a:gridCol w="11603419">
                  <a:extLst>
                    <a:ext uri="{9D8B030D-6E8A-4147-A177-3AD203B41FA5}">
                      <a16:colId xmlns:a16="http://schemas.microsoft.com/office/drawing/2014/main" val="20000"/>
                    </a:ext>
                  </a:extLst>
                </a:gridCol>
              </a:tblGrid>
              <a:tr h="372119">
                <a:tc>
                  <a:txBody>
                    <a:bodyPr/>
                    <a:lstStyle/>
                    <a:p>
                      <a:pPr algn="r"/>
                      <a:r>
                        <a:rPr lang="en-US" sz="1600" b="1" dirty="0" smtClean="0">
                          <a:solidFill>
                            <a:srgbClr val="002147"/>
                          </a:solidFill>
                        </a:rPr>
                        <a:t>Week of July 22</a:t>
                      </a:r>
                      <a:r>
                        <a:rPr lang="en-US" sz="1600" b="1" baseline="30000" dirty="0" smtClean="0">
                          <a:solidFill>
                            <a:srgbClr val="002147"/>
                          </a:solidFill>
                        </a:rPr>
                        <a:t>nd</a:t>
                      </a:r>
                      <a:r>
                        <a:rPr lang="en-US" sz="1600" b="1" dirty="0" smtClean="0">
                          <a:solidFill>
                            <a:srgbClr val="002147"/>
                          </a:solidFill>
                        </a:rPr>
                        <a:t> , 2019</a:t>
                      </a:r>
                      <a:endParaRPr lang="en-US" sz="1600" b="1" dirty="0">
                        <a:solidFill>
                          <a:srgbClr val="002147"/>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4751187">
                <a:tc>
                  <a:txBody>
                    <a:bodyPr/>
                    <a:lstStyle/>
                    <a:p>
                      <a:r>
                        <a:rPr lang="en-US" sz="3500" b="1" kern="1200" baseline="0" dirty="0" smtClean="0">
                          <a:solidFill>
                            <a:srgbClr val="002147"/>
                          </a:solidFill>
                          <a:latin typeface="+mn-lt"/>
                          <a:ea typeface="+mn-ea"/>
                          <a:cs typeface="+mn-cs"/>
                        </a:rPr>
                        <a:t>Ongoing Project 1 - </a:t>
                      </a:r>
                      <a:r>
                        <a:rPr lang="en-US" altLang="en-US" sz="3500" b="1" kern="1200" baseline="0" dirty="0" smtClean="0">
                          <a:solidFill>
                            <a:srgbClr val="002147"/>
                          </a:solidFill>
                          <a:latin typeface="+mn-lt"/>
                          <a:ea typeface="+mn-ea"/>
                          <a:cs typeface="+mn-cs"/>
                        </a:rPr>
                        <a:t>Yield Optimization Data Algorithm (YODA)</a:t>
                      </a:r>
                    </a:p>
                    <a:p>
                      <a:r>
                        <a:rPr lang="en-US" altLang="en-US" sz="1800" b="1" dirty="0" smtClean="0"/>
                        <a:t>Granular Targeted HIV Testing Using Machine Learning</a:t>
                      </a:r>
                    </a:p>
                    <a:p>
                      <a:endParaRPr lang="en-US" altLang="en-US" dirty="0" smtClean="0"/>
                    </a:p>
                    <a:p>
                      <a:r>
                        <a:rPr lang="en-US" altLang="en-US" sz="2400" b="1" dirty="0" smtClean="0"/>
                        <a:t>YODA: Goals</a:t>
                      </a:r>
                    </a:p>
                    <a:p>
                      <a:endParaRPr lang="en-US" altLang="en-US" sz="2000" dirty="0" smtClean="0"/>
                    </a:p>
                    <a:p>
                      <a:r>
                        <a:rPr lang="en-US" sz="2000" kern="1200" baseline="0" dirty="0" smtClean="0">
                          <a:solidFill>
                            <a:schemeClr val="tx1"/>
                          </a:solidFill>
                          <a:effectLst/>
                          <a:latin typeface="+mn-lt"/>
                          <a:ea typeface="+mn-ea"/>
                          <a:cs typeface="+mn-cs"/>
                        </a:rPr>
                        <a:t>If treatment is prevention and testing leads to treatment, then increasing yield rates is of paramount importance in preventing infections.</a:t>
                      </a:r>
                    </a:p>
                    <a:p>
                      <a:endParaRPr lang="en-US" sz="2000" kern="1200" baseline="0" dirty="0" smtClean="0">
                        <a:solidFill>
                          <a:schemeClr val="tx1"/>
                        </a:solidFill>
                        <a:effectLst/>
                        <a:latin typeface="+mn-lt"/>
                        <a:ea typeface="+mn-ea"/>
                        <a:cs typeface="+mn-cs"/>
                      </a:endParaRPr>
                    </a:p>
                    <a:p>
                      <a:pPr marL="285750" indent="-285750">
                        <a:buFont typeface="Arial" panose="020B0604020202020204" pitchFamily="34" charset="0"/>
                        <a:buChar char="•"/>
                      </a:pPr>
                      <a:r>
                        <a:rPr lang="en-US" sz="2000" kern="1200" baseline="0" dirty="0" smtClean="0">
                          <a:solidFill>
                            <a:schemeClr val="tx1"/>
                          </a:solidFill>
                          <a:effectLst/>
                          <a:latin typeface="+mn-lt"/>
                          <a:ea typeface="+mn-ea"/>
                          <a:cs typeface="+mn-cs"/>
                        </a:rPr>
                        <a:t>Many people are being tested, but are we targeting the right people? How would we know?</a:t>
                      </a:r>
                    </a:p>
                    <a:p>
                      <a:pPr marL="285750" indent="-285750">
                        <a:buFont typeface="Arial" panose="020B0604020202020204" pitchFamily="34" charset="0"/>
                        <a:buChar char="•"/>
                      </a:pPr>
                      <a:r>
                        <a:rPr lang="en-US" sz="2000" kern="1200" baseline="0" dirty="0" smtClean="0">
                          <a:solidFill>
                            <a:schemeClr val="tx1"/>
                          </a:solidFill>
                          <a:effectLst/>
                          <a:latin typeface="+mn-lt"/>
                          <a:ea typeface="+mn-ea"/>
                          <a:cs typeface="+mn-cs"/>
                        </a:rPr>
                        <a:t>Can machine learning help target positive individuals for testing by setting testing targets at a granular level?</a:t>
                      </a:r>
                    </a:p>
                    <a:p>
                      <a:pPr marL="285750" indent="-285750">
                        <a:buFont typeface="Arial" panose="020B0604020202020204" pitchFamily="34" charset="0"/>
                        <a:buChar char="•"/>
                      </a:pPr>
                      <a:r>
                        <a:rPr lang="en-US" sz="2000" kern="1200" baseline="0" dirty="0" smtClean="0">
                          <a:solidFill>
                            <a:schemeClr val="tx1"/>
                          </a:solidFill>
                          <a:effectLst/>
                          <a:latin typeface="+mn-lt"/>
                          <a:ea typeface="+mn-ea"/>
                          <a:cs typeface="+mn-cs"/>
                        </a:rPr>
                        <a:t>Can we identify high performing sites and replicate their methods? Can we identify low performing sites and stage interventions?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bl>
          </a:graphicData>
        </a:graphic>
      </p:graphicFrame>
      <p:sp>
        <p:nvSpPr>
          <p:cNvPr id="4" name="Content Placeholder 5"/>
          <p:cNvSpPr txBox="1">
            <a:spLocks/>
          </p:cNvSpPr>
          <p:nvPr/>
        </p:nvSpPr>
        <p:spPr>
          <a:xfrm>
            <a:off x="283781" y="160854"/>
            <a:ext cx="3552096" cy="1065173"/>
          </a:xfrm>
          <a:prstGeom prst="rect">
            <a:avLst/>
          </a:prstGeom>
          <a:solidFill>
            <a:srgbClr val="002147">
              <a:alpha val="80000"/>
            </a:srgbClr>
          </a:solidFill>
          <a:effectLst>
            <a:softEdge rad="31750"/>
          </a:effectLst>
        </p:spPr>
        <p:txBody>
          <a:bodyPr anchor="ctr">
            <a:normAutofit fontScale="77500" lnSpcReduction="20000"/>
          </a:bodyPr>
          <a:lstStyle>
            <a:defPPr>
              <a:defRPr lang="en-US"/>
            </a:defPPr>
            <a:lvl1pPr indent="0">
              <a:lnSpc>
                <a:spcPct val="90000"/>
              </a:lnSpc>
              <a:spcBef>
                <a:spcPts val="1000"/>
              </a:spcBef>
              <a:buFont typeface="Arial" panose="020B0604020202020204" pitchFamily="34" charset="0"/>
              <a:buNone/>
              <a:defRPr sz="3200" b="1" baseline="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4000" dirty="0" smtClean="0">
                <a:solidFill>
                  <a:schemeClr val="bg1"/>
                </a:solidFill>
              </a:rPr>
              <a:t>Denominators Team</a:t>
            </a:r>
            <a:endParaRPr lang="en-US" sz="4000" dirty="0">
              <a:solidFill>
                <a:schemeClr val="bg1"/>
              </a:solidFill>
            </a:endParaRPr>
          </a:p>
          <a:p>
            <a:r>
              <a:rPr lang="en-US" sz="1000" dirty="0" smtClean="0">
                <a:solidFill>
                  <a:schemeClr val="bg1"/>
                </a:solidFill>
              </a:rPr>
              <a:t>Home &gt; HQ &gt; Interagency Collaborative for Program Involvement (ICPI) &gt; General&gt; Clusters &gt; </a:t>
            </a:r>
            <a:endParaRPr lang="en-US" sz="1000" dirty="0">
              <a:solidFill>
                <a:schemeClr val="bg1"/>
              </a:solidFill>
            </a:endParaRPr>
          </a:p>
        </p:txBody>
      </p:sp>
      <p:sp>
        <p:nvSpPr>
          <p:cNvPr id="6" name="Rectangle 5"/>
          <p:cNvSpPr/>
          <p:nvPr/>
        </p:nvSpPr>
        <p:spPr>
          <a:xfrm>
            <a:off x="3856896" y="179587"/>
            <a:ext cx="6783395" cy="1046440"/>
          </a:xfrm>
          <a:prstGeom prst="rect">
            <a:avLst/>
          </a:prstGeom>
        </p:spPr>
        <p:txBody>
          <a:bodyPr wrap="square">
            <a:spAutoFit/>
          </a:bodyPr>
          <a:lstStyle/>
          <a:p>
            <a:r>
              <a:rPr lang="en-US" sz="1400" b="1" dirty="0" smtClean="0"/>
              <a:t>Team Lead: Roma Bhatkoti, Joshua Davis</a:t>
            </a:r>
            <a:endParaRPr lang="en-US" sz="1400" dirty="0" smtClean="0">
              <a:cs typeface="Arial" panose="020B0604020202020204" pitchFamily="34" charset="0"/>
            </a:endParaRPr>
          </a:p>
          <a:p>
            <a:r>
              <a:rPr lang="en-US" sz="1200" b="1" dirty="0"/>
              <a:t>ICPI Lead: </a:t>
            </a:r>
            <a:r>
              <a:rPr lang="en-US" sz="1200" dirty="0" smtClean="0"/>
              <a:t>Jasmine Buttolph</a:t>
            </a:r>
          </a:p>
          <a:p>
            <a:r>
              <a:rPr lang="en-US" sz="1200" dirty="0" smtClean="0"/>
              <a:t>Members: JP Abellera, Travis Lim, Ray Shiraishi, Mohammed Mujawar, James Houston, Ian Fellows, Randy Yee, Anubhuti Mishra, Aaron Chafetz, Noah Bartlett, Kim Marsh, Ian Wanyeki, Jeff Eaton, Oliver Stevens, Athena Pantazis, Yaa Obeng-Aduasare, Jasmine Buttolph, Shaylee Mehta, Scott Jackson, Parviez Hosseini</a:t>
            </a:r>
            <a:endParaRPr lang="en-US" sz="1200" dirty="0"/>
          </a:p>
        </p:txBody>
      </p:sp>
      <p:sp>
        <p:nvSpPr>
          <p:cNvPr id="8" name="Oval 7"/>
          <p:cNvSpPr/>
          <p:nvPr/>
        </p:nvSpPr>
        <p:spPr>
          <a:xfrm>
            <a:off x="341686" y="233075"/>
            <a:ext cx="628373" cy="585687"/>
          </a:xfrm>
          <a:prstGeom prst="ellipse">
            <a:avLst/>
          </a:prstGeom>
          <a:noFill/>
          <a:ln w="38100" cap="flat" cmpd="sng" algn="ctr">
            <a:solidFill>
              <a:srgbClr val="AFDFEB"/>
            </a:solidFill>
            <a:prstDash val="lgDash"/>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chemeClr val="bg1"/>
              </a:solidFill>
              <a:effectLst/>
              <a:uLnTx/>
              <a:uFillTx/>
              <a:latin typeface="Calibri" panose="020F0502020204030204"/>
              <a:ea typeface="+mn-ea"/>
              <a:cs typeface="+mn-cs"/>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4877" y="189841"/>
            <a:ext cx="965001" cy="1130619"/>
          </a:xfrm>
          <a:prstGeom prst="rect">
            <a:avLst/>
          </a:prstGeom>
        </p:spPr>
      </p:pic>
    </p:spTree>
    <p:extLst>
      <p:ext uri="{BB962C8B-B14F-4D97-AF65-F5344CB8AC3E}">
        <p14:creationId xmlns:p14="http://schemas.microsoft.com/office/powerpoint/2010/main" val="2184053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804437963"/>
              </p:ext>
            </p:extLst>
          </p:nvPr>
        </p:nvGraphicFramePr>
        <p:xfrm>
          <a:off x="264731" y="1493394"/>
          <a:ext cx="11603419" cy="5047106"/>
        </p:xfrm>
        <a:graphic>
          <a:graphicData uri="http://schemas.openxmlformats.org/drawingml/2006/table">
            <a:tbl>
              <a:tblPr firstRow="1" bandRow="1"/>
              <a:tblGrid>
                <a:gridCol w="11603419">
                  <a:extLst>
                    <a:ext uri="{9D8B030D-6E8A-4147-A177-3AD203B41FA5}">
                      <a16:colId xmlns:a16="http://schemas.microsoft.com/office/drawing/2014/main" val="20000"/>
                    </a:ext>
                  </a:extLst>
                </a:gridCol>
              </a:tblGrid>
              <a:tr h="373990">
                <a:tc>
                  <a:txBody>
                    <a:bodyPr/>
                    <a:lstStyle/>
                    <a:p>
                      <a:pPr algn="r"/>
                      <a:r>
                        <a:rPr lang="en-US" sz="1600" b="1" dirty="0" smtClean="0">
                          <a:solidFill>
                            <a:srgbClr val="002147"/>
                          </a:solidFill>
                        </a:rPr>
                        <a:t>Week of July 22</a:t>
                      </a:r>
                      <a:r>
                        <a:rPr lang="en-US" sz="1600" b="1" baseline="30000" dirty="0" smtClean="0">
                          <a:solidFill>
                            <a:srgbClr val="002147"/>
                          </a:solidFill>
                        </a:rPr>
                        <a:t>nd</a:t>
                      </a:r>
                      <a:r>
                        <a:rPr lang="en-US" sz="1600" b="1" dirty="0" smtClean="0">
                          <a:solidFill>
                            <a:srgbClr val="002147"/>
                          </a:solidFill>
                        </a:rPr>
                        <a:t> , 2019</a:t>
                      </a:r>
                      <a:endParaRPr lang="en-US" sz="1600" b="1" dirty="0">
                        <a:solidFill>
                          <a:srgbClr val="002147"/>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4673116">
                <a:tc>
                  <a:txBody>
                    <a:bodyPr/>
                    <a:lstStyle/>
                    <a:p>
                      <a:r>
                        <a:rPr lang="en-US" sz="3500" b="1" kern="1200" baseline="0" dirty="0" smtClean="0">
                          <a:solidFill>
                            <a:srgbClr val="002147"/>
                          </a:solidFill>
                          <a:latin typeface="+mn-lt"/>
                          <a:ea typeface="+mn-ea"/>
                          <a:cs typeface="+mn-cs"/>
                        </a:rPr>
                        <a:t>Ongoing Project 1 - </a:t>
                      </a:r>
                      <a:r>
                        <a:rPr lang="en-US" altLang="en-US" sz="3500" b="1" kern="1200" baseline="0" dirty="0" smtClean="0">
                          <a:solidFill>
                            <a:srgbClr val="002147"/>
                          </a:solidFill>
                          <a:latin typeface="+mn-lt"/>
                          <a:ea typeface="+mn-ea"/>
                          <a:cs typeface="+mn-cs"/>
                        </a:rPr>
                        <a:t>Yield Optimization Data Algorithm (YODA)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24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b="1" dirty="0" smtClean="0"/>
                        <a:t>YODA: Model </a:t>
                      </a:r>
                      <a:endParaRPr lang="en-US" sz="2400" b="1" dirty="0" smtClean="0">
                        <a:ea typeface="+mn-ea"/>
                        <a:cs typeface="+mn-cs"/>
                      </a:endParaRPr>
                    </a:p>
                    <a:p>
                      <a:pPr marL="285750" indent="-285750" eaLnBrk="1" hangingPunct="1">
                        <a:buFont typeface="Arial" panose="020B0604020202020204" pitchFamily="34" charset="0"/>
                        <a:buChar char="•"/>
                      </a:pPr>
                      <a:endParaRPr lang="en-US" altLang="en-US" dirty="0" smtClean="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2400" b="0" dirty="0" smtClean="0"/>
                        <a:t>YODA redistributes</a:t>
                      </a:r>
                      <a:r>
                        <a:rPr lang="en-US" altLang="en-US" sz="2400" b="0" baseline="0" dirty="0" smtClean="0"/>
                        <a:t> testing numbers among sites to maximize yield. </a:t>
                      </a:r>
                      <a:endParaRPr lang="en-US" altLang="en-US" sz="2400" b="0" dirty="0" smtClean="0"/>
                    </a:p>
                    <a:p>
                      <a:pPr marL="285750" indent="-285750" eaLnBrk="1" hangingPunct="1">
                        <a:buFont typeface="Arial" panose="020B0604020202020204" pitchFamily="34" charset="0"/>
                        <a:buChar char="•"/>
                      </a:pPr>
                      <a:r>
                        <a:rPr lang="en-US" altLang="en-US" sz="2400" b="0" dirty="0" smtClean="0"/>
                        <a:t>Actionable table of recommended # of tests by site/modality/partner/age/sex.</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bl>
          </a:graphicData>
        </a:graphic>
      </p:graphicFrame>
      <p:sp>
        <p:nvSpPr>
          <p:cNvPr id="4" name="Content Placeholder 5"/>
          <p:cNvSpPr txBox="1">
            <a:spLocks/>
          </p:cNvSpPr>
          <p:nvPr/>
        </p:nvSpPr>
        <p:spPr>
          <a:xfrm>
            <a:off x="283781" y="160854"/>
            <a:ext cx="3552096" cy="1065173"/>
          </a:xfrm>
          <a:prstGeom prst="rect">
            <a:avLst/>
          </a:prstGeom>
          <a:solidFill>
            <a:srgbClr val="002147">
              <a:alpha val="80000"/>
            </a:srgbClr>
          </a:solidFill>
          <a:effectLst>
            <a:softEdge rad="31750"/>
          </a:effectLst>
        </p:spPr>
        <p:txBody>
          <a:bodyPr anchor="ctr">
            <a:normAutofit fontScale="77500" lnSpcReduction="20000"/>
          </a:bodyPr>
          <a:lstStyle>
            <a:defPPr>
              <a:defRPr lang="en-US"/>
            </a:defPPr>
            <a:lvl1pPr indent="0">
              <a:lnSpc>
                <a:spcPct val="90000"/>
              </a:lnSpc>
              <a:spcBef>
                <a:spcPts val="1000"/>
              </a:spcBef>
              <a:buFont typeface="Arial" panose="020B0604020202020204" pitchFamily="34" charset="0"/>
              <a:buNone/>
              <a:defRPr sz="3200" b="1" baseline="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4000" dirty="0" smtClean="0">
                <a:solidFill>
                  <a:schemeClr val="bg1"/>
                </a:solidFill>
              </a:rPr>
              <a:t>Denominators Team</a:t>
            </a:r>
            <a:endParaRPr lang="en-US" sz="4000" dirty="0">
              <a:solidFill>
                <a:schemeClr val="bg1"/>
              </a:solidFill>
            </a:endParaRPr>
          </a:p>
          <a:p>
            <a:r>
              <a:rPr lang="en-US" sz="1000" dirty="0" smtClean="0">
                <a:solidFill>
                  <a:schemeClr val="bg1"/>
                </a:solidFill>
              </a:rPr>
              <a:t>Home &gt; HQ &gt; Interagency Collaborative for Program Involvement (ICPI) &gt; General&gt; Clusters &gt; </a:t>
            </a:r>
            <a:endParaRPr lang="en-US" sz="1000" dirty="0">
              <a:solidFill>
                <a:schemeClr val="bg1"/>
              </a:solidFill>
            </a:endParaRPr>
          </a:p>
        </p:txBody>
      </p:sp>
      <p:sp>
        <p:nvSpPr>
          <p:cNvPr id="6" name="Rectangle 5"/>
          <p:cNvSpPr/>
          <p:nvPr/>
        </p:nvSpPr>
        <p:spPr>
          <a:xfrm>
            <a:off x="3856896" y="179587"/>
            <a:ext cx="6783395" cy="1046440"/>
          </a:xfrm>
          <a:prstGeom prst="rect">
            <a:avLst/>
          </a:prstGeom>
        </p:spPr>
        <p:txBody>
          <a:bodyPr wrap="square">
            <a:spAutoFit/>
          </a:bodyPr>
          <a:lstStyle/>
          <a:p>
            <a:r>
              <a:rPr lang="en-US" sz="1400" b="1" dirty="0" smtClean="0"/>
              <a:t>Team Lead: Roma Bhatkoti, Joshua Davis</a:t>
            </a:r>
            <a:endParaRPr lang="en-US" sz="1400" dirty="0" smtClean="0">
              <a:cs typeface="Arial" panose="020B0604020202020204" pitchFamily="34" charset="0"/>
            </a:endParaRPr>
          </a:p>
          <a:p>
            <a:r>
              <a:rPr lang="en-US" sz="1200" b="1" dirty="0"/>
              <a:t>ICPI Lead: </a:t>
            </a:r>
            <a:r>
              <a:rPr lang="en-US" sz="1200" dirty="0" smtClean="0"/>
              <a:t>Jasmine Buttolph</a:t>
            </a:r>
          </a:p>
          <a:p>
            <a:r>
              <a:rPr lang="en-US" sz="1200" dirty="0" smtClean="0"/>
              <a:t>Members: JP Abellera, Travis Lim, Ray Shiraishi, Mohammed Mujawar, James Houston, Ian Fellows, Randy Yee, Anubhuti Mishra, Aaron Chafetz, Noah Bartlett, Kim Marsh, Ian Wanyeki, Jeff Eaton, Oliver Stevens, Athena Pantazis, Yaa Obeng-Aduasare, Jasmine Buttolph, Shaylee Mehta, Scott Jackson, Parviez Hosseini</a:t>
            </a:r>
            <a:endParaRPr lang="en-US" sz="1200" dirty="0"/>
          </a:p>
        </p:txBody>
      </p:sp>
      <p:sp>
        <p:nvSpPr>
          <p:cNvPr id="8" name="Oval 7"/>
          <p:cNvSpPr/>
          <p:nvPr/>
        </p:nvSpPr>
        <p:spPr>
          <a:xfrm>
            <a:off x="341686" y="233075"/>
            <a:ext cx="628373" cy="585687"/>
          </a:xfrm>
          <a:prstGeom prst="ellipse">
            <a:avLst/>
          </a:prstGeom>
          <a:noFill/>
          <a:ln w="38100" cap="flat" cmpd="sng" algn="ctr">
            <a:solidFill>
              <a:srgbClr val="AFDFEB"/>
            </a:solidFill>
            <a:prstDash val="lgDash"/>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chemeClr val="bg1"/>
              </a:solidFill>
              <a:effectLst/>
              <a:uLnTx/>
              <a:uFillTx/>
              <a:latin typeface="Calibri" panose="020F0502020204030204"/>
              <a:ea typeface="+mn-ea"/>
              <a:cs typeface="+mn-cs"/>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4877" y="189841"/>
            <a:ext cx="965001" cy="1130619"/>
          </a:xfrm>
          <a:prstGeom prst="rect">
            <a:avLst/>
          </a:prstGeom>
        </p:spPr>
      </p:pic>
    </p:spTree>
    <p:extLst>
      <p:ext uri="{BB962C8B-B14F-4D97-AF65-F5344CB8AC3E}">
        <p14:creationId xmlns:p14="http://schemas.microsoft.com/office/powerpoint/2010/main" val="328909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625957300"/>
              </p:ext>
            </p:extLst>
          </p:nvPr>
        </p:nvGraphicFramePr>
        <p:xfrm>
          <a:off x="264731" y="1493394"/>
          <a:ext cx="11603419" cy="5047106"/>
        </p:xfrm>
        <a:graphic>
          <a:graphicData uri="http://schemas.openxmlformats.org/drawingml/2006/table">
            <a:tbl>
              <a:tblPr firstRow="1" bandRow="1"/>
              <a:tblGrid>
                <a:gridCol w="11603419">
                  <a:extLst>
                    <a:ext uri="{9D8B030D-6E8A-4147-A177-3AD203B41FA5}">
                      <a16:colId xmlns:a16="http://schemas.microsoft.com/office/drawing/2014/main" val="20000"/>
                    </a:ext>
                  </a:extLst>
                </a:gridCol>
              </a:tblGrid>
              <a:tr h="373990">
                <a:tc>
                  <a:txBody>
                    <a:bodyPr/>
                    <a:lstStyle/>
                    <a:p>
                      <a:pPr algn="r"/>
                      <a:r>
                        <a:rPr lang="en-US" sz="1600" b="1" dirty="0" smtClean="0">
                          <a:solidFill>
                            <a:srgbClr val="002147"/>
                          </a:solidFill>
                        </a:rPr>
                        <a:t>Week of July 22</a:t>
                      </a:r>
                      <a:r>
                        <a:rPr lang="en-US" sz="1600" b="1" baseline="30000" dirty="0" smtClean="0">
                          <a:solidFill>
                            <a:srgbClr val="002147"/>
                          </a:solidFill>
                        </a:rPr>
                        <a:t>nd</a:t>
                      </a:r>
                      <a:r>
                        <a:rPr lang="en-US" sz="1600" b="1" dirty="0" smtClean="0">
                          <a:solidFill>
                            <a:srgbClr val="002147"/>
                          </a:solidFill>
                        </a:rPr>
                        <a:t> , 2019</a:t>
                      </a:r>
                      <a:endParaRPr lang="en-US" sz="1600" b="1" dirty="0">
                        <a:solidFill>
                          <a:srgbClr val="002147"/>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4673116">
                <a:tc>
                  <a:txBody>
                    <a:bodyPr/>
                    <a:lstStyle/>
                    <a:p>
                      <a:pPr algn="ctr"/>
                      <a:r>
                        <a:rPr lang="en-US" sz="4000" b="1" kern="1200" baseline="0" dirty="0" smtClean="0">
                          <a:solidFill>
                            <a:srgbClr val="002147"/>
                          </a:solidFill>
                          <a:latin typeface="+mn-lt"/>
                          <a:ea typeface="+mn-ea"/>
                          <a:cs typeface="+mn-cs"/>
                        </a:rPr>
                        <a:t>Project 2 - Estimating Male Circumcision Coverage</a:t>
                      </a:r>
                      <a:endParaRPr lang="en-US" sz="4000" b="1" kern="1200" baseline="0" dirty="0" smtClean="0">
                        <a:solidFill>
                          <a:srgbClr val="002147"/>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bl>
          </a:graphicData>
        </a:graphic>
      </p:graphicFrame>
      <p:sp>
        <p:nvSpPr>
          <p:cNvPr id="4" name="Content Placeholder 5"/>
          <p:cNvSpPr txBox="1">
            <a:spLocks/>
          </p:cNvSpPr>
          <p:nvPr/>
        </p:nvSpPr>
        <p:spPr>
          <a:xfrm>
            <a:off x="283781" y="160854"/>
            <a:ext cx="3552096" cy="1065173"/>
          </a:xfrm>
          <a:prstGeom prst="rect">
            <a:avLst/>
          </a:prstGeom>
          <a:solidFill>
            <a:srgbClr val="002147">
              <a:alpha val="80000"/>
            </a:srgbClr>
          </a:solidFill>
          <a:effectLst>
            <a:softEdge rad="31750"/>
          </a:effectLst>
        </p:spPr>
        <p:txBody>
          <a:bodyPr anchor="ctr">
            <a:normAutofit fontScale="77500" lnSpcReduction="20000"/>
          </a:bodyPr>
          <a:lstStyle>
            <a:defPPr>
              <a:defRPr lang="en-US"/>
            </a:defPPr>
            <a:lvl1pPr indent="0">
              <a:lnSpc>
                <a:spcPct val="90000"/>
              </a:lnSpc>
              <a:spcBef>
                <a:spcPts val="1000"/>
              </a:spcBef>
              <a:buFont typeface="Arial" panose="020B0604020202020204" pitchFamily="34" charset="0"/>
              <a:buNone/>
              <a:defRPr sz="3200" b="1" baseline="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4000" dirty="0" smtClean="0">
                <a:solidFill>
                  <a:schemeClr val="bg1"/>
                </a:solidFill>
              </a:rPr>
              <a:t>Denominators Team</a:t>
            </a:r>
            <a:endParaRPr lang="en-US" sz="4000" dirty="0">
              <a:solidFill>
                <a:schemeClr val="bg1"/>
              </a:solidFill>
            </a:endParaRPr>
          </a:p>
          <a:p>
            <a:r>
              <a:rPr lang="en-US" sz="1000" dirty="0" smtClean="0">
                <a:solidFill>
                  <a:schemeClr val="bg1"/>
                </a:solidFill>
              </a:rPr>
              <a:t>Home &gt; HQ &gt; Interagency Collaborative for Program Involvement (ICPI) &gt; General&gt; Clusters &gt; </a:t>
            </a:r>
            <a:endParaRPr lang="en-US" sz="1000" dirty="0">
              <a:solidFill>
                <a:schemeClr val="bg1"/>
              </a:solidFill>
            </a:endParaRPr>
          </a:p>
        </p:txBody>
      </p:sp>
      <p:sp>
        <p:nvSpPr>
          <p:cNvPr id="6" name="Rectangle 5"/>
          <p:cNvSpPr/>
          <p:nvPr/>
        </p:nvSpPr>
        <p:spPr>
          <a:xfrm>
            <a:off x="3856896" y="179587"/>
            <a:ext cx="6783395" cy="1046440"/>
          </a:xfrm>
          <a:prstGeom prst="rect">
            <a:avLst/>
          </a:prstGeom>
        </p:spPr>
        <p:txBody>
          <a:bodyPr wrap="square">
            <a:spAutoFit/>
          </a:bodyPr>
          <a:lstStyle/>
          <a:p>
            <a:r>
              <a:rPr lang="en-US" sz="1400" b="1" dirty="0" smtClean="0"/>
              <a:t>Team Lead: Roma Bhatkoti, Joshua Davis</a:t>
            </a:r>
            <a:endParaRPr lang="en-US" sz="1400" dirty="0" smtClean="0">
              <a:cs typeface="Arial" panose="020B0604020202020204" pitchFamily="34" charset="0"/>
            </a:endParaRPr>
          </a:p>
          <a:p>
            <a:r>
              <a:rPr lang="en-US" sz="1200" b="1" dirty="0"/>
              <a:t>ICPI Lead: </a:t>
            </a:r>
            <a:r>
              <a:rPr lang="en-US" sz="1200" dirty="0" smtClean="0"/>
              <a:t>Jasmine Buttolph</a:t>
            </a:r>
          </a:p>
          <a:p>
            <a:r>
              <a:rPr lang="en-US" sz="1200" dirty="0" smtClean="0"/>
              <a:t>Members: JP Abellera, Travis Lim, Ray Shiraishi, Mohammed Mujawar, James Houston, Ian Fellows, Randy Yee, Anubhuti Mishra, Aaron Chafetz, Noah Bartlett, Kim Marsh, Ian Wanyeki, Jeff Eaton, Oliver Stevens, Athena Pantazis, Yaa Obeng-Aduasare, Jasmine Buttolph, Shaylee Mehta, Scott Jackson, Parviez Hosseini</a:t>
            </a:r>
            <a:endParaRPr lang="en-US" sz="1200" dirty="0"/>
          </a:p>
        </p:txBody>
      </p:sp>
      <p:sp>
        <p:nvSpPr>
          <p:cNvPr id="8" name="Oval 7"/>
          <p:cNvSpPr/>
          <p:nvPr/>
        </p:nvSpPr>
        <p:spPr>
          <a:xfrm>
            <a:off x="341686" y="233075"/>
            <a:ext cx="628373" cy="585687"/>
          </a:xfrm>
          <a:prstGeom prst="ellipse">
            <a:avLst/>
          </a:prstGeom>
          <a:noFill/>
          <a:ln w="38100" cap="flat" cmpd="sng" algn="ctr">
            <a:solidFill>
              <a:srgbClr val="AFDFEB"/>
            </a:solidFill>
            <a:prstDash val="lgDash"/>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chemeClr val="bg1"/>
              </a:solidFill>
              <a:effectLst/>
              <a:uLnTx/>
              <a:uFillTx/>
              <a:latin typeface="Calibri" panose="020F0502020204030204"/>
              <a:ea typeface="+mn-ea"/>
              <a:cs typeface="+mn-cs"/>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4877" y="189841"/>
            <a:ext cx="965001" cy="1130619"/>
          </a:xfrm>
          <a:prstGeom prst="rect">
            <a:avLst/>
          </a:prstGeom>
        </p:spPr>
      </p:pic>
    </p:spTree>
    <p:extLst>
      <p:ext uri="{BB962C8B-B14F-4D97-AF65-F5344CB8AC3E}">
        <p14:creationId xmlns:p14="http://schemas.microsoft.com/office/powerpoint/2010/main" val="2327970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01173958"/>
              </p:ext>
            </p:extLst>
          </p:nvPr>
        </p:nvGraphicFramePr>
        <p:xfrm>
          <a:off x="264731" y="1493395"/>
          <a:ext cx="11603419" cy="5085206"/>
        </p:xfrm>
        <a:graphic>
          <a:graphicData uri="http://schemas.openxmlformats.org/drawingml/2006/table">
            <a:tbl>
              <a:tblPr firstRow="1" bandRow="1"/>
              <a:tblGrid>
                <a:gridCol w="11603419">
                  <a:extLst>
                    <a:ext uri="{9D8B030D-6E8A-4147-A177-3AD203B41FA5}">
                      <a16:colId xmlns:a16="http://schemas.microsoft.com/office/drawing/2014/main" val="20000"/>
                    </a:ext>
                  </a:extLst>
                </a:gridCol>
              </a:tblGrid>
              <a:tr h="383164">
                <a:tc>
                  <a:txBody>
                    <a:bodyPr/>
                    <a:lstStyle/>
                    <a:p>
                      <a:pPr algn="r"/>
                      <a:r>
                        <a:rPr lang="en-US" sz="1600" b="1" dirty="0" smtClean="0">
                          <a:solidFill>
                            <a:srgbClr val="002147"/>
                          </a:solidFill>
                        </a:rPr>
                        <a:t>Week of July 22</a:t>
                      </a:r>
                      <a:r>
                        <a:rPr lang="en-US" sz="1600" b="1" baseline="30000" dirty="0" smtClean="0">
                          <a:solidFill>
                            <a:srgbClr val="002147"/>
                          </a:solidFill>
                        </a:rPr>
                        <a:t>nd</a:t>
                      </a:r>
                      <a:r>
                        <a:rPr lang="en-US" sz="1600" b="1" dirty="0" smtClean="0">
                          <a:solidFill>
                            <a:srgbClr val="002147"/>
                          </a:solidFill>
                        </a:rPr>
                        <a:t> , 2019</a:t>
                      </a:r>
                      <a:endParaRPr lang="en-US" sz="1600" b="1" dirty="0">
                        <a:solidFill>
                          <a:srgbClr val="002147"/>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4702042">
                <a:tc>
                  <a:txBody>
                    <a:bodyPr/>
                    <a:lstStyle/>
                    <a:p>
                      <a:r>
                        <a:rPr lang="en-US" sz="3500" b="1" kern="1200" baseline="0" dirty="0" smtClean="0">
                          <a:solidFill>
                            <a:srgbClr val="002147"/>
                          </a:solidFill>
                          <a:latin typeface="+mn-lt"/>
                          <a:ea typeface="+mn-ea"/>
                          <a:cs typeface="+mn-cs"/>
                        </a:rPr>
                        <a:t>Ongoing Project 2 – Estimating Male Circumcision Coverage</a:t>
                      </a:r>
                    </a:p>
                    <a:p>
                      <a:pPr marL="285750" indent="-285750">
                        <a:spcBef>
                          <a:spcPts val="1200"/>
                        </a:spcBef>
                        <a:buFont typeface="Arial" panose="020B0604020202020204" pitchFamily="34" charset="0"/>
                        <a:buChar char="•"/>
                      </a:pPr>
                      <a:r>
                        <a:rPr lang="en-US" sz="2000" kern="1200" dirty="0" smtClean="0">
                          <a:solidFill>
                            <a:schemeClr val="tx1"/>
                          </a:solidFill>
                          <a:effectLst/>
                          <a:latin typeface="+mn-lt"/>
                          <a:ea typeface="+mn-ea"/>
                          <a:cs typeface="+mn-cs"/>
                        </a:rPr>
                        <a:t>Goal - To develop a tool to summarizes national and sub-national coverage of medical circumcision (e.g., proportion of men medically circumcised) across 15 priority countries for VMMC.  </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2000" kern="1200" dirty="0" smtClean="0">
                          <a:solidFill>
                            <a:schemeClr val="tx1"/>
                          </a:solidFill>
                          <a:effectLst/>
                          <a:latin typeface="+mn-lt"/>
                          <a:ea typeface="+mn-ea"/>
                          <a:cs typeface="+mn-cs"/>
                        </a:rPr>
                        <a:t>This tool should be interagency, housed in OGAC, and intrinsically harmonized with related entities like MER VMMC indicators and </a:t>
                      </a:r>
                      <a:r>
                        <a:rPr lang="en-US" sz="2000" kern="1200" dirty="0" err="1" smtClean="0">
                          <a:solidFill>
                            <a:schemeClr val="tx1"/>
                          </a:solidFill>
                          <a:effectLst/>
                          <a:latin typeface="+mn-lt"/>
                          <a:ea typeface="+mn-ea"/>
                          <a:cs typeface="+mn-cs"/>
                        </a:rPr>
                        <a:t>datapack</a:t>
                      </a:r>
                      <a:r>
                        <a:rPr lang="en-US" sz="2000" kern="1200" dirty="0" smtClean="0">
                          <a:solidFill>
                            <a:schemeClr val="tx1"/>
                          </a:solidFill>
                          <a:effectLst/>
                          <a:latin typeface="+mn-lt"/>
                          <a:ea typeface="+mn-ea"/>
                          <a:cs typeface="+mn-cs"/>
                        </a:rPr>
                        <a:t> fields. </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2000" kern="1200" dirty="0" smtClean="0">
                          <a:solidFill>
                            <a:schemeClr val="tx1"/>
                          </a:solidFill>
                          <a:effectLst/>
                          <a:latin typeface="+mn-lt"/>
                          <a:ea typeface="+mn-ea"/>
                          <a:cs typeface="+mn-cs"/>
                        </a:rPr>
                        <a:t>Output from the tool should be harmonization with the VMMC achievement data annually released worldwide by WHO, which is the global standard reference.</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2000" b="1" kern="1200" dirty="0" smtClean="0">
                          <a:solidFill>
                            <a:schemeClr val="tx1"/>
                          </a:solidFill>
                          <a:effectLst/>
                          <a:latin typeface="+mn-lt"/>
                          <a:ea typeface="+mn-ea"/>
                          <a:cs typeface="+mn-cs"/>
                        </a:rPr>
                        <a:t>Current Tool </a:t>
                      </a:r>
                      <a:r>
                        <a:rPr lang="en-US" sz="2000" kern="1200" dirty="0" smtClean="0">
                          <a:solidFill>
                            <a:schemeClr val="tx1"/>
                          </a:solidFill>
                          <a:effectLst/>
                          <a:latin typeface="+mn-lt"/>
                          <a:ea typeface="+mn-ea"/>
                          <a:cs typeface="+mn-cs"/>
                        </a:rPr>
                        <a:t>- DMPPT2 tool (developed by </a:t>
                      </a:r>
                      <a:r>
                        <a:rPr lang="en-US" sz="2000" kern="1200" dirty="0" err="1" smtClean="0">
                          <a:solidFill>
                            <a:schemeClr val="tx1"/>
                          </a:solidFill>
                          <a:effectLst/>
                          <a:latin typeface="+mn-lt"/>
                          <a:ea typeface="+mn-ea"/>
                          <a:cs typeface="+mn-cs"/>
                        </a:rPr>
                        <a:t>Avenir</a:t>
                      </a:r>
                      <a:r>
                        <a:rPr lang="en-US" sz="2000" kern="1200" dirty="0" smtClean="0">
                          <a:solidFill>
                            <a:schemeClr val="tx1"/>
                          </a:solidFill>
                          <a:effectLst/>
                          <a:latin typeface="+mn-lt"/>
                          <a:ea typeface="+mn-ea"/>
                          <a:cs typeface="+mn-cs"/>
                        </a:rPr>
                        <a:t> Health)</a:t>
                      </a:r>
                      <a:r>
                        <a:rPr lang="en-US" sz="2000" kern="1200" baseline="0" dirty="0" smtClean="0">
                          <a:solidFill>
                            <a:schemeClr val="tx1"/>
                          </a:solidFill>
                          <a:effectLst/>
                          <a:latin typeface="+mn-lt"/>
                          <a:ea typeface="+mn-ea"/>
                          <a:cs typeface="+mn-cs"/>
                        </a:rPr>
                        <a:t> - </a:t>
                      </a:r>
                      <a:r>
                        <a:rPr lang="en-US" sz="2000" kern="1200" dirty="0" smtClean="0">
                          <a:solidFill>
                            <a:schemeClr val="tx1"/>
                          </a:solidFill>
                          <a:effectLst/>
                          <a:latin typeface="+mn-lt"/>
                          <a:ea typeface="+mn-ea"/>
                          <a:cs typeface="+mn-cs"/>
                        </a:rPr>
                        <a:t>output doesn’t match</a:t>
                      </a:r>
                      <a:r>
                        <a:rPr lang="en-US" sz="2000" kern="1200" baseline="0" dirty="0" smtClean="0">
                          <a:solidFill>
                            <a:schemeClr val="tx1"/>
                          </a:solidFill>
                          <a:effectLst/>
                          <a:latin typeface="+mn-lt"/>
                          <a:ea typeface="+mn-ea"/>
                          <a:cs typeface="+mn-cs"/>
                        </a:rPr>
                        <a:t> PHIA</a:t>
                      </a:r>
                      <a:endParaRPr lang="en-US" sz="2000" kern="1200" dirty="0" smtClean="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2000" b="1" kern="1200" dirty="0" smtClean="0">
                          <a:solidFill>
                            <a:schemeClr val="tx1"/>
                          </a:solidFill>
                          <a:effectLst/>
                          <a:latin typeface="+mn-lt"/>
                          <a:ea typeface="+mn-ea"/>
                          <a:cs typeface="+mn-cs"/>
                        </a:rPr>
                        <a:t>Proposed</a:t>
                      </a:r>
                      <a:r>
                        <a:rPr lang="en-US" sz="2000" b="1" kern="1200" baseline="0" dirty="0" smtClean="0">
                          <a:solidFill>
                            <a:schemeClr val="tx1"/>
                          </a:solidFill>
                          <a:effectLst/>
                          <a:latin typeface="+mn-lt"/>
                          <a:ea typeface="+mn-ea"/>
                          <a:cs typeface="+mn-cs"/>
                        </a:rPr>
                        <a:t> Solution </a:t>
                      </a:r>
                      <a:r>
                        <a:rPr lang="en-US" sz="2000" kern="1200" baseline="0" dirty="0" smtClean="0">
                          <a:solidFill>
                            <a:schemeClr val="tx1"/>
                          </a:solidFill>
                          <a:effectLst/>
                          <a:latin typeface="+mn-lt"/>
                          <a:ea typeface="+mn-ea"/>
                          <a:cs typeface="+mn-cs"/>
                        </a:rPr>
                        <a:t>- Use Small Area Estimation methodology (currently used for </a:t>
                      </a:r>
                      <a:r>
                        <a:rPr lang="en-US" sz="2000" kern="1200" dirty="0" smtClean="0">
                          <a:solidFill>
                            <a:schemeClr val="tx1"/>
                          </a:solidFill>
                          <a:effectLst/>
                          <a:latin typeface="+mn-lt"/>
                          <a:ea typeface="+mn-ea"/>
                          <a:cs typeface="+mn-cs"/>
                        </a:rPr>
                        <a:t>subnational estimation of HIV prevalence and people living with HIV/AIDS) </a:t>
                      </a:r>
                      <a:r>
                        <a:rPr lang="en-US" sz="2000" kern="1200" baseline="0" dirty="0" smtClean="0">
                          <a:solidFill>
                            <a:schemeClr val="tx1"/>
                          </a:solidFill>
                          <a:effectLst/>
                          <a:latin typeface="+mn-lt"/>
                          <a:ea typeface="+mn-ea"/>
                          <a:cs typeface="+mn-cs"/>
                        </a:rPr>
                        <a:t>for estimating VMMC at subnational level.</a:t>
                      </a:r>
                      <a:endParaRPr lang="en-US" sz="1800" kern="1200" baseline="0" dirty="0" smtClean="0">
                        <a:solidFill>
                          <a:schemeClr val="tx1"/>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bl>
          </a:graphicData>
        </a:graphic>
      </p:graphicFrame>
      <p:sp>
        <p:nvSpPr>
          <p:cNvPr id="4" name="Content Placeholder 5"/>
          <p:cNvSpPr txBox="1">
            <a:spLocks/>
          </p:cNvSpPr>
          <p:nvPr/>
        </p:nvSpPr>
        <p:spPr>
          <a:xfrm>
            <a:off x="283781" y="160854"/>
            <a:ext cx="3552096" cy="1065173"/>
          </a:xfrm>
          <a:prstGeom prst="rect">
            <a:avLst/>
          </a:prstGeom>
          <a:solidFill>
            <a:srgbClr val="002147">
              <a:alpha val="80000"/>
            </a:srgbClr>
          </a:solidFill>
          <a:effectLst>
            <a:softEdge rad="31750"/>
          </a:effectLst>
        </p:spPr>
        <p:txBody>
          <a:bodyPr anchor="ctr">
            <a:normAutofit fontScale="77500" lnSpcReduction="20000"/>
          </a:bodyPr>
          <a:lstStyle>
            <a:defPPr>
              <a:defRPr lang="en-US"/>
            </a:defPPr>
            <a:lvl1pPr indent="0">
              <a:lnSpc>
                <a:spcPct val="90000"/>
              </a:lnSpc>
              <a:spcBef>
                <a:spcPts val="1000"/>
              </a:spcBef>
              <a:buFont typeface="Arial" panose="020B0604020202020204" pitchFamily="34" charset="0"/>
              <a:buNone/>
              <a:defRPr sz="3200" b="1" baseline="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4000" dirty="0" smtClean="0">
                <a:solidFill>
                  <a:schemeClr val="bg1"/>
                </a:solidFill>
              </a:rPr>
              <a:t>Denominators Team</a:t>
            </a:r>
            <a:endParaRPr lang="en-US" sz="4000" dirty="0">
              <a:solidFill>
                <a:schemeClr val="bg1"/>
              </a:solidFill>
            </a:endParaRPr>
          </a:p>
          <a:p>
            <a:r>
              <a:rPr lang="en-US" sz="1000" dirty="0" smtClean="0">
                <a:solidFill>
                  <a:schemeClr val="bg1"/>
                </a:solidFill>
              </a:rPr>
              <a:t>Home &gt; HQ &gt; Interagency Collaborative for Program Involvement (ICPI) &gt; General&gt; Clusters &gt; </a:t>
            </a:r>
            <a:endParaRPr lang="en-US" sz="1000" dirty="0">
              <a:solidFill>
                <a:schemeClr val="bg1"/>
              </a:solidFill>
            </a:endParaRPr>
          </a:p>
        </p:txBody>
      </p:sp>
      <p:sp>
        <p:nvSpPr>
          <p:cNvPr id="6" name="Rectangle 5"/>
          <p:cNvSpPr/>
          <p:nvPr/>
        </p:nvSpPr>
        <p:spPr>
          <a:xfrm>
            <a:off x="3856896" y="179587"/>
            <a:ext cx="6783395" cy="1046440"/>
          </a:xfrm>
          <a:prstGeom prst="rect">
            <a:avLst/>
          </a:prstGeom>
        </p:spPr>
        <p:txBody>
          <a:bodyPr wrap="square">
            <a:spAutoFit/>
          </a:bodyPr>
          <a:lstStyle/>
          <a:p>
            <a:r>
              <a:rPr lang="en-US" sz="1400" b="1" dirty="0" smtClean="0"/>
              <a:t>Team Lead: Roma Bhatkoti, Joshua Davis</a:t>
            </a:r>
            <a:endParaRPr lang="en-US" sz="1400" dirty="0" smtClean="0">
              <a:cs typeface="Arial" panose="020B0604020202020204" pitchFamily="34" charset="0"/>
            </a:endParaRPr>
          </a:p>
          <a:p>
            <a:r>
              <a:rPr lang="en-US" sz="1200" b="1" dirty="0"/>
              <a:t>ICPI Lead: </a:t>
            </a:r>
            <a:r>
              <a:rPr lang="en-US" sz="1200" dirty="0" smtClean="0"/>
              <a:t>Jasmine Buttolph</a:t>
            </a:r>
          </a:p>
          <a:p>
            <a:r>
              <a:rPr lang="en-US" sz="1200" dirty="0" smtClean="0"/>
              <a:t>Members: JP Abellera, Travis Lim, Ray Shiraishi, Mohammed Mujawar, James Houston, Ian Fellows, Randy Yee, Anubhuti Mishra, Aaron Chafetz, Noah Bartlett, Kim Marsh, Ian Wanyeki, Jeff Eaton, Oliver Stevens, Athena Pantazis, Yaa Obeng-Aduasare, Jasmine Buttolph, Shaylee Mehta, Scott Jackson, Parviez Hosseini</a:t>
            </a:r>
            <a:endParaRPr lang="en-US" sz="1200" dirty="0"/>
          </a:p>
        </p:txBody>
      </p:sp>
      <p:sp>
        <p:nvSpPr>
          <p:cNvPr id="8" name="Oval 7"/>
          <p:cNvSpPr/>
          <p:nvPr/>
        </p:nvSpPr>
        <p:spPr>
          <a:xfrm>
            <a:off x="341686" y="233075"/>
            <a:ext cx="628373" cy="585687"/>
          </a:xfrm>
          <a:prstGeom prst="ellipse">
            <a:avLst/>
          </a:prstGeom>
          <a:noFill/>
          <a:ln w="38100" cap="flat" cmpd="sng" algn="ctr">
            <a:solidFill>
              <a:srgbClr val="AFDFEB"/>
            </a:solidFill>
            <a:prstDash val="lgDash"/>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chemeClr val="bg1"/>
              </a:solidFill>
              <a:effectLst/>
              <a:uLnTx/>
              <a:uFillTx/>
              <a:latin typeface="Calibri" panose="020F0502020204030204"/>
              <a:ea typeface="+mn-ea"/>
              <a:cs typeface="+mn-cs"/>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4877" y="189841"/>
            <a:ext cx="965001" cy="1130619"/>
          </a:xfrm>
          <a:prstGeom prst="rect">
            <a:avLst/>
          </a:prstGeom>
        </p:spPr>
      </p:pic>
    </p:spTree>
    <p:extLst>
      <p:ext uri="{BB962C8B-B14F-4D97-AF65-F5344CB8AC3E}">
        <p14:creationId xmlns:p14="http://schemas.microsoft.com/office/powerpoint/2010/main" val="14851567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223073798"/>
              </p:ext>
            </p:extLst>
          </p:nvPr>
        </p:nvGraphicFramePr>
        <p:xfrm>
          <a:off x="264731" y="1493394"/>
          <a:ext cx="11585147" cy="4983606"/>
        </p:xfrm>
        <a:graphic>
          <a:graphicData uri="http://schemas.openxmlformats.org/drawingml/2006/table">
            <a:tbl>
              <a:tblPr firstRow="1" bandRow="1"/>
              <a:tblGrid>
                <a:gridCol w="11585147">
                  <a:extLst>
                    <a:ext uri="{9D8B030D-6E8A-4147-A177-3AD203B41FA5}">
                      <a16:colId xmlns:a16="http://schemas.microsoft.com/office/drawing/2014/main" val="20000"/>
                    </a:ext>
                  </a:extLst>
                </a:gridCol>
              </a:tblGrid>
              <a:tr h="418182">
                <a:tc>
                  <a:txBody>
                    <a:bodyPr/>
                    <a:lstStyle/>
                    <a:p>
                      <a:pPr algn="r"/>
                      <a:r>
                        <a:rPr lang="en-US" sz="1600" b="1" dirty="0" smtClean="0">
                          <a:solidFill>
                            <a:srgbClr val="002147"/>
                          </a:solidFill>
                        </a:rPr>
                        <a:t>Week of July 22</a:t>
                      </a:r>
                      <a:r>
                        <a:rPr lang="en-US" sz="1600" b="1" baseline="30000" dirty="0" smtClean="0">
                          <a:solidFill>
                            <a:srgbClr val="002147"/>
                          </a:solidFill>
                        </a:rPr>
                        <a:t>nd</a:t>
                      </a:r>
                      <a:r>
                        <a:rPr lang="en-US" sz="1600" b="1" dirty="0" smtClean="0">
                          <a:solidFill>
                            <a:srgbClr val="002147"/>
                          </a:solidFill>
                        </a:rPr>
                        <a:t> , 2019</a:t>
                      </a:r>
                      <a:endParaRPr lang="en-US" sz="1600" b="1" dirty="0">
                        <a:solidFill>
                          <a:srgbClr val="002147"/>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4565424">
                <a:tc>
                  <a:txBody>
                    <a:bodyPr/>
                    <a:lstStyle/>
                    <a:p>
                      <a:pPr algn="ctr"/>
                      <a:r>
                        <a:rPr lang="en-US" sz="9600" b="1" dirty="0" smtClean="0"/>
                        <a:t>Project 3 - LEIA</a:t>
                      </a:r>
                      <a:r>
                        <a:rPr lang="en-US" sz="3600" b="1" dirty="0" smtClean="0"/>
                        <a:t> </a:t>
                      </a:r>
                      <a:endParaRPr lang="en-US" dirty="0" smtClean="0"/>
                    </a:p>
                    <a:p>
                      <a:endParaRPr lang="en-US" sz="1800" kern="1200" baseline="0" dirty="0" smtClean="0">
                        <a:solidFill>
                          <a:schemeClr val="tx1"/>
                        </a:solidFill>
                        <a:effectLst/>
                        <a:latin typeface="+mn-lt"/>
                        <a:ea typeface="+mn-ea"/>
                        <a:cs typeface="+mn-cs"/>
                      </a:endParaRPr>
                    </a:p>
                    <a:p>
                      <a:endParaRPr lang="en-US" sz="1800" kern="1200" baseline="0" dirty="0" smtClean="0">
                        <a:solidFill>
                          <a:schemeClr val="tx1"/>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bl>
          </a:graphicData>
        </a:graphic>
      </p:graphicFrame>
      <p:sp>
        <p:nvSpPr>
          <p:cNvPr id="4" name="Content Placeholder 5"/>
          <p:cNvSpPr txBox="1">
            <a:spLocks/>
          </p:cNvSpPr>
          <p:nvPr/>
        </p:nvSpPr>
        <p:spPr>
          <a:xfrm>
            <a:off x="283781" y="160854"/>
            <a:ext cx="3552096" cy="1065173"/>
          </a:xfrm>
          <a:prstGeom prst="rect">
            <a:avLst/>
          </a:prstGeom>
          <a:solidFill>
            <a:srgbClr val="002147">
              <a:alpha val="80000"/>
            </a:srgbClr>
          </a:solidFill>
          <a:effectLst>
            <a:softEdge rad="31750"/>
          </a:effectLst>
        </p:spPr>
        <p:txBody>
          <a:bodyPr anchor="ctr">
            <a:normAutofit fontScale="77500" lnSpcReduction="20000"/>
          </a:bodyPr>
          <a:lstStyle>
            <a:defPPr>
              <a:defRPr lang="en-US"/>
            </a:defPPr>
            <a:lvl1pPr indent="0">
              <a:lnSpc>
                <a:spcPct val="90000"/>
              </a:lnSpc>
              <a:spcBef>
                <a:spcPts val="1000"/>
              </a:spcBef>
              <a:buFont typeface="Arial" panose="020B0604020202020204" pitchFamily="34" charset="0"/>
              <a:buNone/>
              <a:defRPr sz="3200" b="1" baseline="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4000" dirty="0" smtClean="0">
                <a:solidFill>
                  <a:schemeClr val="bg1"/>
                </a:solidFill>
              </a:rPr>
              <a:t>Denominators Team</a:t>
            </a:r>
            <a:endParaRPr lang="en-US" sz="4000" dirty="0">
              <a:solidFill>
                <a:schemeClr val="bg1"/>
              </a:solidFill>
            </a:endParaRPr>
          </a:p>
          <a:p>
            <a:r>
              <a:rPr lang="en-US" sz="1000" dirty="0" smtClean="0">
                <a:solidFill>
                  <a:schemeClr val="bg1"/>
                </a:solidFill>
              </a:rPr>
              <a:t>Home &gt; HQ &gt; Interagency Collaborative for Program Involvement (ICPI) &gt; General&gt; Clusters &gt; </a:t>
            </a:r>
            <a:endParaRPr lang="en-US" sz="1000" dirty="0">
              <a:solidFill>
                <a:schemeClr val="bg1"/>
              </a:solidFill>
            </a:endParaRPr>
          </a:p>
        </p:txBody>
      </p:sp>
      <p:sp>
        <p:nvSpPr>
          <p:cNvPr id="6" name="Rectangle 5"/>
          <p:cNvSpPr/>
          <p:nvPr/>
        </p:nvSpPr>
        <p:spPr>
          <a:xfrm>
            <a:off x="3856896" y="179587"/>
            <a:ext cx="6783395" cy="1046440"/>
          </a:xfrm>
          <a:prstGeom prst="rect">
            <a:avLst/>
          </a:prstGeom>
        </p:spPr>
        <p:txBody>
          <a:bodyPr wrap="square">
            <a:spAutoFit/>
          </a:bodyPr>
          <a:lstStyle/>
          <a:p>
            <a:r>
              <a:rPr lang="en-US" sz="1400" b="1" dirty="0" smtClean="0"/>
              <a:t>Team Lead: Roma Bhatkoti, Joshua Davis</a:t>
            </a:r>
            <a:endParaRPr lang="en-US" sz="1400" dirty="0" smtClean="0">
              <a:cs typeface="Arial" panose="020B0604020202020204" pitchFamily="34" charset="0"/>
            </a:endParaRPr>
          </a:p>
          <a:p>
            <a:r>
              <a:rPr lang="en-US" sz="1200" b="1" dirty="0"/>
              <a:t>ICPI Lead: </a:t>
            </a:r>
            <a:r>
              <a:rPr lang="en-US" sz="1200" dirty="0" smtClean="0"/>
              <a:t>Jasmine Buttolph</a:t>
            </a:r>
          </a:p>
          <a:p>
            <a:r>
              <a:rPr lang="en-US" sz="1200" dirty="0" smtClean="0"/>
              <a:t>Members: JP Abellera, Travis Lim, Ray Shiraishi, Mohammed Mujawar, James Houston, Ian Fellows, Randy Yee, Anubhuti Mishra, Aaron Chafetz, Noah Bartlett, Kim Marsh, Ian Wanyeki, Jeff Eaton, Oliver Stevens, Athena Pantazis, Yaa Obeng-Aduasare, Jasmine Buttolph, Shaylee Mehta, Scott Jackson, Parviez Hosseini</a:t>
            </a:r>
            <a:endParaRPr lang="en-US" sz="1200" dirty="0"/>
          </a:p>
        </p:txBody>
      </p:sp>
      <p:sp>
        <p:nvSpPr>
          <p:cNvPr id="8" name="Oval 7"/>
          <p:cNvSpPr/>
          <p:nvPr/>
        </p:nvSpPr>
        <p:spPr>
          <a:xfrm>
            <a:off x="341686" y="233075"/>
            <a:ext cx="628373" cy="585687"/>
          </a:xfrm>
          <a:prstGeom prst="ellipse">
            <a:avLst/>
          </a:prstGeom>
          <a:noFill/>
          <a:ln w="38100" cap="flat" cmpd="sng" algn="ctr">
            <a:solidFill>
              <a:srgbClr val="AFDFEB"/>
            </a:solidFill>
            <a:prstDash val="lgDash"/>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chemeClr val="bg1"/>
              </a:solidFill>
              <a:effectLst/>
              <a:uLnTx/>
              <a:uFillTx/>
              <a:latin typeface="Calibri" panose="020F0502020204030204"/>
              <a:ea typeface="+mn-ea"/>
              <a:cs typeface="+mn-cs"/>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4877" y="189841"/>
            <a:ext cx="965001" cy="1130619"/>
          </a:xfrm>
          <a:prstGeom prst="rect">
            <a:avLst/>
          </a:prstGeom>
        </p:spPr>
      </p:pic>
    </p:spTree>
    <p:extLst>
      <p:ext uri="{BB962C8B-B14F-4D97-AF65-F5344CB8AC3E}">
        <p14:creationId xmlns:p14="http://schemas.microsoft.com/office/powerpoint/2010/main" val="37017849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184879406"/>
              </p:ext>
            </p:extLst>
          </p:nvPr>
        </p:nvGraphicFramePr>
        <p:xfrm>
          <a:off x="264731" y="1493395"/>
          <a:ext cx="11603419" cy="5204431"/>
        </p:xfrm>
        <a:graphic>
          <a:graphicData uri="http://schemas.openxmlformats.org/drawingml/2006/table">
            <a:tbl>
              <a:tblPr firstRow="1" bandRow="1"/>
              <a:tblGrid>
                <a:gridCol w="11603419">
                  <a:extLst>
                    <a:ext uri="{9D8B030D-6E8A-4147-A177-3AD203B41FA5}">
                      <a16:colId xmlns:a16="http://schemas.microsoft.com/office/drawing/2014/main" val="20000"/>
                    </a:ext>
                  </a:extLst>
                </a:gridCol>
              </a:tblGrid>
              <a:tr h="373351">
                <a:tc>
                  <a:txBody>
                    <a:bodyPr/>
                    <a:lstStyle/>
                    <a:p>
                      <a:pPr algn="r"/>
                      <a:r>
                        <a:rPr lang="en-US" sz="1600" b="1" dirty="0" smtClean="0">
                          <a:solidFill>
                            <a:srgbClr val="002147"/>
                          </a:solidFill>
                        </a:rPr>
                        <a:t>Week of July 22</a:t>
                      </a:r>
                      <a:r>
                        <a:rPr lang="en-US" sz="1600" b="1" baseline="30000" dirty="0" smtClean="0">
                          <a:solidFill>
                            <a:srgbClr val="002147"/>
                          </a:solidFill>
                        </a:rPr>
                        <a:t>nd</a:t>
                      </a:r>
                      <a:r>
                        <a:rPr lang="en-US" sz="1600" b="1" dirty="0" smtClean="0">
                          <a:solidFill>
                            <a:srgbClr val="002147"/>
                          </a:solidFill>
                        </a:rPr>
                        <a:t> , 2019</a:t>
                      </a:r>
                      <a:endParaRPr lang="en-US" sz="1600" b="1" dirty="0">
                        <a:solidFill>
                          <a:srgbClr val="002147"/>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4826154">
                <a:tc>
                  <a:txBody>
                    <a:bodyPr/>
                    <a:lstStyle/>
                    <a:p>
                      <a:r>
                        <a:rPr lang="en-US" sz="3300" b="1" kern="1200" baseline="0" dirty="0" smtClean="0">
                          <a:solidFill>
                            <a:srgbClr val="002147"/>
                          </a:solidFill>
                          <a:latin typeface="+mn-lt"/>
                          <a:ea typeface="+mn-ea"/>
                          <a:cs typeface="+mn-cs"/>
                        </a:rPr>
                        <a:t>Ongoing Project 3 – Linkage event identification algorithm (LEIA)</a:t>
                      </a:r>
                    </a:p>
                    <a:p>
                      <a:r>
                        <a:rPr lang="en-US" sz="2000" b="1" dirty="0" smtClean="0"/>
                        <a:t>Agent-based spatial method to analyze patient flow among HIV testing and treatment sites </a:t>
                      </a:r>
                      <a:endParaRPr lang="en-US" sz="2000" b="1" kern="1200" baseline="0" dirty="0" smtClean="0">
                        <a:solidFill>
                          <a:srgbClr val="002147"/>
                        </a:solidFill>
                        <a:latin typeface="+mn-lt"/>
                        <a:ea typeface="+mn-ea"/>
                        <a:cs typeface="+mn-cs"/>
                      </a:endParaRPr>
                    </a:p>
                    <a:p>
                      <a:pPr marL="342900" indent="-342900">
                        <a:spcBef>
                          <a:spcPts val="1200"/>
                        </a:spcBef>
                        <a:buFont typeface="Arial" panose="020B0604020202020204" pitchFamily="34" charset="0"/>
                        <a:buChar char="•"/>
                      </a:pPr>
                      <a:endParaRPr lang="en-US" sz="2400" b="0" kern="1200" baseline="0" dirty="0" smtClean="0">
                        <a:solidFill>
                          <a:srgbClr val="002147"/>
                        </a:solidFill>
                        <a:effectLst/>
                        <a:latin typeface="+mn-lt"/>
                        <a:ea typeface="+mn-ea"/>
                        <a:cs typeface="+mn-cs"/>
                      </a:endParaRPr>
                    </a:p>
                    <a:p>
                      <a:pPr marL="342900" indent="-342900">
                        <a:spcBef>
                          <a:spcPts val="1200"/>
                        </a:spcBef>
                        <a:buFont typeface="Arial" panose="020B0604020202020204" pitchFamily="34" charset="0"/>
                        <a:buChar char="•"/>
                      </a:pPr>
                      <a:r>
                        <a:rPr lang="en-US" sz="2300" b="0" kern="1200" baseline="0" dirty="0" smtClean="0">
                          <a:solidFill>
                            <a:schemeClr val="tx1"/>
                          </a:solidFill>
                          <a:effectLst/>
                          <a:latin typeface="+mn-lt"/>
                          <a:ea typeface="+mn-ea"/>
                          <a:cs typeface="+mn-cs"/>
                        </a:rPr>
                        <a:t>To assess PLHIV movement across sites using testing numbers HTS_TST_POS, treatment numbers, and the simulated spatial location of patients in relation to the treatment facilities within their spatial neighborhood. </a:t>
                      </a:r>
                    </a:p>
                    <a:p>
                      <a:pPr marL="342900" indent="-342900">
                        <a:spcBef>
                          <a:spcPts val="1200"/>
                        </a:spcBef>
                        <a:buFont typeface="Arial" panose="020B0604020202020204" pitchFamily="34" charset="0"/>
                        <a:buChar char="•"/>
                      </a:pPr>
                      <a:r>
                        <a:rPr lang="en-US" sz="2300" b="0" kern="1200" baseline="0" dirty="0" smtClean="0">
                          <a:solidFill>
                            <a:schemeClr val="tx1"/>
                          </a:solidFill>
                          <a:effectLst/>
                          <a:latin typeface="+mn-lt"/>
                          <a:ea typeface="+mn-ea"/>
                          <a:cs typeface="+mn-cs"/>
                        </a:rPr>
                        <a:t>To identify where newly identified HIV positive persons are linked to treatment.</a:t>
                      </a:r>
                    </a:p>
                    <a:p>
                      <a:pPr marL="342900" indent="-342900">
                        <a:spcBef>
                          <a:spcPts val="1200"/>
                        </a:spcBef>
                        <a:buFont typeface="Arial" panose="020B0604020202020204" pitchFamily="34" charset="0"/>
                        <a:buChar char="•"/>
                      </a:pPr>
                      <a:r>
                        <a:rPr lang="en-US" sz="2300" b="0" kern="1200" baseline="0" dirty="0" smtClean="0">
                          <a:solidFill>
                            <a:schemeClr val="tx1"/>
                          </a:solidFill>
                          <a:effectLst/>
                          <a:latin typeface="+mn-lt"/>
                          <a:ea typeface="+mn-ea"/>
                          <a:cs typeface="+mn-cs"/>
                        </a:rPr>
                        <a:t>To identify sites (facilities or commune) with the largest linkage gaps (i.e., newly identified HIV positive persons who are not linked to care)</a:t>
                      </a:r>
                    </a:p>
                    <a:p>
                      <a:pPr marL="342900" indent="-342900">
                        <a:spcBef>
                          <a:spcPts val="1200"/>
                        </a:spcBef>
                        <a:buFont typeface="Arial" panose="020B0604020202020204" pitchFamily="34" charset="0"/>
                        <a:buChar char="•"/>
                      </a:pPr>
                      <a:r>
                        <a:rPr lang="en-US" sz="2300" b="0" kern="1200" baseline="0" dirty="0" smtClean="0">
                          <a:solidFill>
                            <a:schemeClr val="tx1"/>
                          </a:solidFill>
                          <a:effectLst/>
                          <a:latin typeface="+mn-lt"/>
                          <a:ea typeface="+mn-ea"/>
                          <a:cs typeface="+mn-cs"/>
                        </a:rPr>
                        <a:t>To identify potential bottlenecks to treatment by analyzing patient flow from sites (facilities or commune) with the largest treatment gaps to neighboring sites.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bl>
          </a:graphicData>
        </a:graphic>
      </p:graphicFrame>
      <p:sp>
        <p:nvSpPr>
          <p:cNvPr id="4" name="Content Placeholder 5"/>
          <p:cNvSpPr txBox="1">
            <a:spLocks/>
          </p:cNvSpPr>
          <p:nvPr/>
        </p:nvSpPr>
        <p:spPr>
          <a:xfrm>
            <a:off x="283781" y="160854"/>
            <a:ext cx="3552096" cy="1065173"/>
          </a:xfrm>
          <a:prstGeom prst="rect">
            <a:avLst/>
          </a:prstGeom>
          <a:solidFill>
            <a:srgbClr val="002147">
              <a:alpha val="80000"/>
            </a:srgbClr>
          </a:solidFill>
          <a:effectLst>
            <a:softEdge rad="31750"/>
          </a:effectLst>
        </p:spPr>
        <p:txBody>
          <a:bodyPr anchor="ctr">
            <a:normAutofit fontScale="77500" lnSpcReduction="20000"/>
          </a:bodyPr>
          <a:lstStyle>
            <a:defPPr>
              <a:defRPr lang="en-US"/>
            </a:defPPr>
            <a:lvl1pPr indent="0">
              <a:lnSpc>
                <a:spcPct val="90000"/>
              </a:lnSpc>
              <a:spcBef>
                <a:spcPts val="1000"/>
              </a:spcBef>
              <a:buFont typeface="Arial" panose="020B0604020202020204" pitchFamily="34" charset="0"/>
              <a:buNone/>
              <a:defRPr sz="3200" b="1" baseline="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4000" dirty="0" smtClean="0">
                <a:solidFill>
                  <a:schemeClr val="bg1"/>
                </a:solidFill>
              </a:rPr>
              <a:t>Denominators Team</a:t>
            </a:r>
            <a:endParaRPr lang="en-US" sz="4000" dirty="0">
              <a:solidFill>
                <a:schemeClr val="bg1"/>
              </a:solidFill>
            </a:endParaRPr>
          </a:p>
          <a:p>
            <a:r>
              <a:rPr lang="en-US" sz="1000" dirty="0" smtClean="0">
                <a:solidFill>
                  <a:schemeClr val="bg1"/>
                </a:solidFill>
              </a:rPr>
              <a:t>Home &gt; HQ &gt; Interagency Collaborative for Program Involvement (ICPI) &gt; General&gt; Clusters &gt; </a:t>
            </a:r>
            <a:endParaRPr lang="en-US" sz="1000" dirty="0">
              <a:solidFill>
                <a:schemeClr val="bg1"/>
              </a:solidFill>
            </a:endParaRPr>
          </a:p>
        </p:txBody>
      </p:sp>
      <p:sp>
        <p:nvSpPr>
          <p:cNvPr id="6" name="Rectangle 5"/>
          <p:cNvSpPr/>
          <p:nvPr/>
        </p:nvSpPr>
        <p:spPr>
          <a:xfrm>
            <a:off x="3856896" y="179587"/>
            <a:ext cx="6783395" cy="1046440"/>
          </a:xfrm>
          <a:prstGeom prst="rect">
            <a:avLst/>
          </a:prstGeom>
        </p:spPr>
        <p:txBody>
          <a:bodyPr wrap="square">
            <a:spAutoFit/>
          </a:bodyPr>
          <a:lstStyle/>
          <a:p>
            <a:r>
              <a:rPr lang="en-US" sz="1400" b="1" dirty="0" smtClean="0"/>
              <a:t>Team Lead: Roma Bhatkoti, Joshua Davis</a:t>
            </a:r>
            <a:endParaRPr lang="en-US" sz="1400" dirty="0" smtClean="0">
              <a:cs typeface="Arial" panose="020B0604020202020204" pitchFamily="34" charset="0"/>
            </a:endParaRPr>
          </a:p>
          <a:p>
            <a:r>
              <a:rPr lang="en-US" sz="1200" b="1" dirty="0"/>
              <a:t>ICPI Lead: </a:t>
            </a:r>
            <a:r>
              <a:rPr lang="en-US" sz="1200" dirty="0" smtClean="0"/>
              <a:t>Jasmine Buttolph</a:t>
            </a:r>
          </a:p>
          <a:p>
            <a:r>
              <a:rPr lang="en-US" sz="1200" dirty="0" smtClean="0"/>
              <a:t>Members: JP Abellera, Travis Lim, Ray Shiraishi, Mohammed Mujawar, James Houston, Ian Fellows, Randy Yee, Anubhuti Mishra, Aaron Chafetz, Noah Bartlett, Kim Marsh, Ian Wanyeki, Jeff Eaton, Oliver Stevens, Athena Pantazis, Yaa Obeng-Aduasare, Jasmine Buttolph, Shaylee Mehta, Scott Jackson, Parviez Hosseini</a:t>
            </a:r>
            <a:endParaRPr lang="en-US" sz="1200" dirty="0"/>
          </a:p>
        </p:txBody>
      </p:sp>
      <p:sp>
        <p:nvSpPr>
          <p:cNvPr id="8" name="Oval 7"/>
          <p:cNvSpPr/>
          <p:nvPr/>
        </p:nvSpPr>
        <p:spPr>
          <a:xfrm>
            <a:off x="341686" y="233075"/>
            <a:ext cx="628373" cy="585687"/>
          </a:xfrm>
          <a:prstGeom prst="ellipse">
            <a:avLst/>
          </a:prstGeom>
          <a:noFill/>
          <a:ln w="38100" cap="flat" cmpd="sng" algn="ctr">
            <a:solidFill>
              <a:srgbClr val="AFDFEB"/>
            </a:solidFill>
            <a:prstDash val="lgDash"/>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chemeClr val="bg1"/>
              </a:solidFill>
              <a:effectLst/>
              <a:uLnTx/>
              <a:uFillTx/>
              <a:latin typeface="Calibri" panose="020F0502020204030204"/>
              <a:ea typeface="+mn-ea"/>
              <a:cs typeface="+mn-cs"/>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4877" y="189841"/>
            <a:ext cx="965001" cy="1130619"/>
          </a:xfrm>
          <a:prstGeom prst="rect">
            <a:avLst/>
          </a:prstGeom>
        </p:spPr>
      </p:pic>
    </p:spTree>
    <p:extLst>
      <p:ext uri="{BB962C8B-B14F-4D97-AF65-F5344CB8AC3E}">
        <p14:creationId xmlns:p14="http://schemas.microsoft.com/office/powerpoint/2010/main" val="249822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892963380"/>
              </p:ext>
            </p:extLst>
          </p:nvPr>
        </p:nvGraphicFramePr>
        <p:xfrm>
          <a:off x="264731" y="1493394"/>
          <a:ext cx="11603419" cy="4947992"/>
        </p:xfrm>
        <a:graphic>
          <a:graphicData uri="http://schemas.openxmlformats.org/drawingml/2006/table">
            <a:tbl>
              <a:tblPr firstRow="1" bandRow="1"/>
              <a:tblGrid>
                <a:gridCol w="11603419">
                  <a:extLst>
                    <a:ext uri="{9D8B030D-6E8A-4147-A177-3AD203B41FA5}">
                      <a16:colId xmlns:a16="http://schemas.microsoft.com/office/drawing/2014/main" val="20000"/>
                    </a:ext>
                  </a:extLst>
                </a:gridCol>
              </a:tblGrid>
              <a:tr h="281994">
                <a:tc>
                  <a:txBody>
                    <a:bodyPr/>
                    <a:lstStyle/>
                    <a:p>
                      <a:pPr algn="r"/>
                      <a:r>
                        <a:rPr lang="en-US" sz="1600" b="1" dirty="0" smtClean="0">
                          <a:solidFill>
                            <a:srgbClr val="002147"/>
                          </a:solidFill>
                        </a:rPr>
                        <a:t>Week of July 22</a:t>
                      </a:r>
                      <a:r>
                        <a:rPr lang="en-US" sz="1600" b="1" baseline="30000" dirty="0" smtClean="0">
                          <a:solidFill>
                            <a:srgbClr val="002147"/>
                          </a:solidFill>
                        </a:rPr>
                        <a:t>nd</a:t>
                      </a:r>
                      <a:r>
                        <a:rPr lang="en-US" sz="1600" b="1" dirty="0" smtClean="0">
                          <a:solidFill>
                            <a:srgbClr val="002147"/>
                          </a:solidFill>
                        </a:rPr>
                        <a:t> , 2019</a:t>
                      </a:r>
                      <a:endParaRPr lang="en-US" sz="1600" b="1" dirty="0">
                        <a:solidFill>
                          <a:srgbClr val="002147"/>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4612712">
                <a:tc>
                  <a:txBody>
                    <a:bodyPr/>
                    <a:lstStyle/>
                    <a:p>
                      <a:pPr algn="ctr"/>
                      <a:r>
                        <a:rPr lang="en-US" sz="4000" b="1" kern="1200" baseline="0" dirty="0" smtClean="0">
                          <a:solidFill>
                            <a:srgbClr val="002147"/>
                          </a:solidFill>
                          <a:latin typeface="+mn-lt"/>
                          <a:ea typeface="+mn-ea"/>
                          <a:cs typeface="+mn-cs"/>
                        </a:rPr>
                        <a:t>Ongoing Project 4 – Population Source </a:t>
                      </a:r>
                      <a:r>
                        <a:rPr lang="en-US" sz="4000" b="1" kern="1200" baseline="0" dirty="0" smtClean="0">
                          <a:solidFill>
                            <a:srgbClr val="002147"/>
                          </a:solidFill>
                          <a:latin typeface="+mn-lt"/>
                          <a:ea typeface="+mn-ea"/>
                          <a:cs typeface="+mn-cs"/>
                        </a:rPr>
                        <a:t>Model</a:t>
                      </a:r>
                      <a:endParaRPr lang="en-US" sz="4000" b="1" kern="1200" baseline="0" dirty="0" smtClean="0">
                        <a:solidFill>
                          <a:srgbClr val="002147"/>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bl>
          </a:graphicData>
        </a:graphic>
      </p:graphicFrame>
      <p:sp>
        <p:nvSpPr>
          <p:cNvPr id="4" name="Content Placeholder 5"/>
          <p:cNvSpPr txBox="1">
            <a:spLocks/>
          </p:cNvSpPr>
          <p:nvPr/>
        </p:nvSpPr>
        <p:spPr>
          <a:xfrm>
            <a:off x="283781" y="160854"/>
            <a:ext cx="3552096" cy="1065173"/>
          </a:xfrm>
          <a:prstGeom prst="rect">
            <a:avLst/>
          </a:prstGeom>
          <a:solidFill>
            <a:srgbClr val="002147">
              <a:alpha val="80000"/>
            </a:srgbClr>
          </a:solidFill>
          <a:effectLst>
            <a:softEdge rad="31750"/>
          </a:effectLst>
        </p:spPr>
        <p:txBody>
          <a:bodyPr anchor="ctr">
            <a:normAutofit fontScale="77500" lnSpcReduction="20000"/>
          </a:bodyPr>
          <a:lstStyle>
            <a:defPPr>
              <a:defRPr lang="en-US"/>
            </a:defPPr>
            <a:lvl1pPr indent="0">
              <a:lnSpc>
                <a:spcPct val="90000"/>
              </a:lnSpc>
              <a:spcBef>
                <a:spcPts val="1000"/>
              </a:spcBef>
              <a:buFont typeface="Arial" panose="020B0604020202020204" pitchFamily="34" charset="0"/>
              <a:buNone/>
              <a:defRPr sz="3200" b="1" baseline="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4000" dirty="0" smtClean="0">
                <a:solidFill>
                  <a:schemeClr val="bg1"/>
                </a:solidFill>
              </a:rPr>
              <a:t>Denominators Team</a:t>
            </a:r>
            <a:endParaRPr lang="en-US" sz="4000" dirty="0">
              <a:solidFill>
                <a:schemeClr val="bg1"/>
              </a:solidFill>
            </a:endParaRPr>
          </a:p>
          <a:p>
            <a:r>
              <a:rPr lang="en-US" sz="1000" dirty="0" smtClean="0">
                <a:solidFill>
                  <a:schemeClr val="bg1"/>
                </a:solidFill>
              </a:rPr>
              <a:t>Home &gt; HQ &gt; Interagency Collaborative for Program Involvement (ICPI) &gt; General&gt; Clusters &gt; </a:t>
            </a:r>
            <a:endParaRPr lang="en-US" sz="1000" dirty="0">
              <a:solidFill>
                <a:schemeClr val="bg1"/>
              </a:solidFill>
            </a:endParaRPr>
          </a:p>
        </p:txBody>
      </p:sp>
      <p:sp>
        <p:nvSpPr>
          <p:cNvPr id="6" name="Rectangle 5"/>
          <p:cNvSpPr/>
          <p:nvPr/>
        </p:nvSpPr>
        <p:spPr>
          <a:xfrm>
            <a:off x="3856896" y="179587"/>
            <a:ext cx="6783395" cy="1046440"/>
          </a:xfrm>
          <a:prstGeom prst="rect">
            <a:avLst/>
          </a:prstGeom>
        </p:spPr>
        <p:txBody>
          <a:bodyPr wrap="square">
            <a:spAutoFit/>
          </a:bodyPr>
          <a:lstStyle/>
          <a:p>
            <a:r>
              <a:rPr lang="en-US" sz="1400" b="1" dirty="0" smtClean="0"/>
              <a:t>Team Lead: Roma Bhatkoti, Joshua Davis</a:t>
            </a:r>
            <a:endParaRPr lang="en-US" sz="1400" dirty="0" smtClean="0">
              <a:cs typeface="Arial" panose="020B0604020202020204" pitchFamily="34" charset="0"/>
            </a:endParaRPr>
          </a:p>
          <a:p>
            <a:r>
              <a:rPr lang="en-US" sz="1200" b="1" dirty="0"/>
              <a:t>ICPI Lead: </a:t>
            </a:r>
            <a:r>
              <a:rPr lang="en-US" sz="1200" dirty="0" smtClean="0"/>
              <a:t>Jasmine Buttolph</a:t>
            </a:r>
          </a:p>
          <a:p>
            <a:r>
              <a:rPr lang="en-US" sz="1200" dirty="0" smtClean="0"/>
              <a:t>Members: JP Abellera, Travis Lim, Ray Shiraishi, Mohammed Mujawar, James Houston, Ian Fellows, Randy Yee, Anubhuti Mishra, Aaron Chafetz, Noah Bartlett, Kim Marsh, Ian Wanyeki, Jeff Eaton, Oliver Stevens, Athena Pantazis, Yaa Obeng-Aduasare, Jasmine Buttolph, Shaylee Mehta, Scott Jackson, Parviez Hosseini</a:t>
            </a:r>
            <a:endParaRPr lang="en-US" sz="1200" dirty="0"/>
          </a:p>
        </p:txBody>
      </p:sp>
      <p:sp>
        <p:nvSpPr>
          <p:cNvPr id="8" name="Oval 7"/>
          <p:cNvSpPr/>
          <p:nvPr/>
        </p:nvSpPr>
        <p:spPr>
          <a:xfrm>
            <a:off x="341686" y="233075"/>
            <a:ext cx="628373" cy="585687"/>
          </a:xfrm>
          <a:prstGeom prst="ellipse">
            <a:avLst/>
          </a:prstGeom>
          <a:noFill/>
          <a:ln w="38100" cap="flat" cmpd="sng" algn="ctr">
            <a:solidFill>
              <a:srgbClr val="AFDFEB"/>
            </a:solidFill>
            <a:prstDash val="lgDash"/>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chemeClr val="bg1"/>
              </a:solidFill>
              <a:effectLst/>
              <a:uLnTx/>
              <a:uFillTx/>
              <a:latin typeface="Calibri" panose="020F0502020204030204"/>
              <a:ea typeface="+mn-ea"/>
              <a:cs typeface="+mn-cs"/>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4877" y="189841"/>
            <a:ext cx="965001" cy="1130619"/>
          </a:xfrm>
          <a:prstGeom prst="rect">
            <a:avLst/>
          </a:prstGeom>
        </p:spPr>
      </p:pic>
    </p:spTree>
    <p:extLst>
      <p:ext uri="{BB962C8B-B14F-4D97-AF65-F5344CB8AC3E}">
        <p14:creationId xmlns:p14="http://schemas.microsoft.com/office/powerpoint/2010/main" val="3176088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133880272"/>
              </p:ext>
            </p:extLst>
          </p:nvPr>
        </p:nvGraphicFramePr>
        <p:xfrm>
          <a:off x="264731" y="1493394"/>
          <a:ext cx="11603419" cy="4968240"/>
        </p:xfrm>
        <a:graphic>
          <a:graphicData uri="http://schemas.openxmlformats.org/drawingml/2006/table">
            <a:tbl>
              <a:tblPr firstRow="1" bandRow="1"/>
              <a:tblGrid>
                <a:gridCol w="11603419">
                  <a:extLst>
                    <a:ext uri="{9D8B030D-6E8A-4147-A177-3AD203B41FA5}">
                      <a16:colId xmlns:a16="http://schemas.microsoft.com/office/drawing/2014/main" val="20000"/>
                    </a:ext>
                  </a:extLst>
                </a:gridCol>
              </a:tblGrid>
              <a:tr h="281994">
                <a:tc>
                  <a:txBody>
                    <a:bodyPr/>
                    <a:lstStyle/>
                    <a:p>
                      <a:pPr algn="r"/>
                      <a:r>
                        <a:rPr lang="en-US" sz="1600" b="1" dirty="0" smtClean="0">
                          <a:solidFill>
                            <a:srgbClr val="002147"/>
                          </a:solidFill>
                        </a:rPr>
                        <a:t>Week of July 22</a:t>
                      </a:r>
                      <a:r>
                        <a:rPr lang="en-US" sz="1600" b="1" baseline="30000" dirty="0" smtClean="0">
                          <a:solidFill>
                            <a:srgbClr val="002147"/>
                          </a:solidFill>
                        </a:rPr>
                        <a:t>nd</a:t>
                      </a:r>
                      <a:r>
                        <a:rPr lang="en-US" sz="1600" b="1" dirty="0" smtClean="0">
                          <a:solidFill>
                            <a:srgbClr val="002147"/>
                          </a:solidFill>
                        </a:rPr>
                        <a:t> , 2019</a:t>
                      </a:r>
                      <a:endParaRPr lang="en-US" sz="1600" b="1" dirty="0">
                        <a:solidFill>
                          <a:srgbClr val="002147"/>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4612712">
                <a:tc>
                  <a:txBody>
                    <a:bodyPr/>
                    <a:lstStyle/>
                    <a:p>
                      <a:r>
                        <a:rPr lang="en-US" sz="3500" b="1" kern="1200" baseline="0" dirty="0" smtClean="0">
                          <a:solidFill>
                            <a:srgbClr val="002147"/>
                          </a:solidFill>
                          <a:latin typeface="+mn-lt"/>
                          <a:ea typeface="+mn-ea"/>
                          <a:cs typeface="+mn-cs"/>
                        </a:rPr>
                        <a:t>Ongoing Project 4 – Population Source Model</a:t>
                      </a:r>
                    </a:p>
                    <a:p>
                      <a:endParaRPr lang="en-US" sz="3500" b="1" kern="1200" baseline="0" dirty="0" smtClean="0">
                        <a:solidFill>
                          <a:srgbClr val="002147"/>
                        </a:solidFill>
                        <a:latin typeface="+mn-lt"/>
                        <a:ea typeface="+mn-ea"/>
                        <a:cs typeface="+mn-cs"/>
                      </a:endParaRPr>
                    </a:p>
                    <a:p>
                      <a:pPr marL="285750" indent="-285750">
                        <a:spcBef>
                          <a:spcPts val="1200"/>
                        </a:spcBef>
                        <a:buFont typeface="Arial" panose="020B0604020202020204" pitchFamily="34" charset="0"/>
                        <a:buChar char="•"/>
                      </a:pPr>
                      <a:r>
                        <a:rPr lang="en-US" sz="2000" dirty="0" smtClean="0"/>
                        <a:t>PLHIV estimation</a:t>
                      </a:r>
                      <a:r>
                        <a:rPr lang="en-US" sz="2000" baseline="0" dirty="0" smtClean="0"/>
                        <a:t> </a:t>
                      </a:r>
                      <a:r>
                        <a:rPr lang="en-US" sz="2000" dirty="0" smtClean="0"/>
                        <a:t>requires subnational population numbers</a:t>
                      </a:r>
                    </a:p>
                    <a:p>
                      <a:pPr marL="285750" indent="-285750">
                        <a:spcBef>
                          <a:spcPts val="1200"/>
                        </a:spcBef>
                        <a:buFont typeface="Arial" panose="020B0604020202020204" pitchFamily="34" charset="0"/>
                        <a:buChar char="•"/>
                      </a:pPr>
                      <a:r>
                        <a:rPr lang="en-US" sz="2000" dirty="0" smtClean="0"/>
                        <a:t>Primary source subnational population – actual census counts published by the various countries</a:t>
                      </a:r>
                    </a:p>
                    <a:p>
                      <a:pPr marL="285750" indent="-285750">
                        <a:spcBef>
                          <a:spcPts val="1200"/>
                        </a:spcBef>
                        <a:buFont typeface="Arial" panose="020B0604020202020204" pitchFamily="34" charset="0"/>
                        <a:buChar char="•"/>
                      </a:pPr>
                      <a:r>
                        <a:rPr lang="en-US" sz="2000" dirty="0" smtClean="0"/>
                        <a:t>Issues with using census counts for PLHIV estimation</a:t>
                      </a:r>
                    </a:p>
                    <a:p>
                      <a:pPr marL="742950" lvl="1" indent="-285750">
                        <a:spcBef>
                          <a:spcPts val="1200"/>
                        </a:spcBef>
                        <a:buFont typeface="Arial" panose="020B0604020202020204" pitchFamily="34" charset="0"/>
                        <a:buChar char="•"/>
                      </a:pPr>
                      <a:r>
                        <a:rPr lang="en-US" sz="2000" dirty="0" smtClean="0"/>
                        <a:t>frequency</a:t>
                      </a:r>
                    </a:p>
                    <a:p>
                      <a:pPr marL="742950" lvl="1" indent="-285750">
                        <a:spcBef>
                          <a:spcPts val="1200"/>
                        </a:spcBef>
                        <a:buFont typeface="Arial" panose="020B0604020202020204" pitchFamily="34" charset="0"/>
                        <a:buChar char="•"/>
                      </a:pPr>
                      <a:r>
                        <a:rPr lang="en-US" sz="2000" dirty="0" smtClean="0"/>
                        <a:t>data gaps</a:t>
                      </a:r>
                    </a:p>
                    <a:p>
                      <a:pPr marL="742950" lvl="1" indent="-285750">
                        <a:spcBef>
                          <a:spcPts val="1200"/>
                        </a:spcBef>
                        <a:buFont typeface="Arial" panose="020B0604020202020204" pitchFamily="34" charset="0"/>
                        <a:buChar char="•"/>
                      </a:pPr>
                      <a:r>
                        <a:rPr lang="en-US" sz="2000" dirty="0" smtClean="0"/>
                        <a:t>reliability</a:t>
                      </a:r>
                    </a:p>
                    <a:p>
                      <a:pPr marL="285750" indent="-285750">
                        <a:spcBef>
                          <a:spcPts val="1200"/>
                        </a:spcBef>
                        <a:buFont typeface="Arial" panose="020B0604020202020204" pitchFamily="34" charset="0"/>
                        <a:buChar char="•"/>
                      </a:pPr>
                      <a:r>
                        <a:rPr lang="en-US" sz="2000" dirty="0" smtClean="0"/>
                        <a:t>Solution – provide population alternatives to census counts for countries. </a:t>
                      </a:r>
                      <a:endParaRPr lang="en-US" sz="2000" b="1" kern="1200" baseline="0" dirty="0" smtClean="0">
                        <a:solidFill>
                          <a:srgbClr val="002147"/>
                        </a:solidFill>
                        <a:latin typeface="+mn-lt"/>
                        <a:ea typeface="+mn-ea"/>
                        <a:cs typeface="+mn-cs"/>
                      </a:endParaRPr>
                    </a:p>
                    <a:p>
                      <a:pPr marL="594360" marR="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kern="1200" baseline="0" dirty="0" smtClean="0">
                        <a:solidFill>
                          <a:schemeClr val="tx1"/>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bl>
          </a:graphicData>
        </a:graphic>
      </p:graphicFrame>
      <p:sp>
        <p:nvSpPr>
          <p:cNvPr id="4" name="Content Placeholder 5"/>
          <p:cNvSpPr txBox="1">
            <a:spLocks/>
          </p:cNvSpPr>
          <p:nvPr/>
        </p:nvSpPr>
        <p:spPr>
          <a:xfrm>
            <a:off x="283781" y="160854"/>
            <a:ext cx="3552096" cy="1065173"/>
          </a:xfrm>
          <a:prstGeom prst="rect">
            <a:avLst/>
          </a:prstGeom>
          <a:solidFill>
            <a:srgbClr val="002147">
              <a:alpha val="80000"/>
            </a:srgbClr>
          </a:solidFill>
          <a:effectLst>
            <a:softEdge rad="31750"/>
          </a:effectLst>
        </p:spPr>
        <p:txBody>
          <a:bodyPr anchor="ctr">
            <a:normAutofit fontScale="77500" lnSpcReduction="20000"/>
          </a:bodyPr>
          <a:lstStyle>
            <a:defPPr>
              <a:defRPr lang="en-US"/>
            </a:defPPr>
            <a:lvl1pPr indent="0">
              <a:lnSpc>
                <a:spcPct val="90000"/>
              </a:lnSpc>
              <a:spcBef>
                <a:spcPts val="1000"/>
              </a:spcBef>
              <a:buFont typeface="Arial" panose="020B0604020202020204" pitchFamily="34" charset="0"/>
              <a:buNone/>
              <a:defRPr sz="3200" b="1" baseline="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4000" dirty="0" smtClean="0">
                <a:solidFill>
                  <a:schemeClr val="bg1"/>
                </a:solidFill>
              </a:rPr>
              <a:t>Denominators Team</a:t>
            </a:r>
            <a:endParaRPr lang="en-US" sz="4000" dirty="0">
              <a:solidFill>
                <a:schemeClr val="bg1"/>
              </a:solidFill>
            </a:endParaRPr>
          </a:p>
          <a:p>
            <a:r>
              <a:rPr lang="en-US" sz="1000" dirty="0" smtClean="0">
                <a:solidFill>
                  <a:schemeClr val="bg1"/>
                </a:solidFill>
              </a:rPr>
              <a:t>Home &gt; HQ &gt; Interagency Collaborative for Program Involvement (ICPI) &gt; General&gt; Clusters &gt; </a:t>
            </a:r>
            <a:endParaRPr lang="en-US" sz="1000" dirty="0">
              <a:solidFill>
                <a:schemeClr val="bg1"/>
              </a:solidFill>
            </a:endParaRPr>
          </a:p>
        </p:txBody>
      </p:sp>
      <p:sp>
        <p:nvSpPr>
          <p:cNvPr id="6" name="Rectangle 5"/>
          <p:cNvSpPr/>
          <p:nvPr/>
        </p:nvSpPr>
        <p:spPr>
          <a:xfrm>
            <a:off x="3856896" y="179587"/>
            <a:ext cx="6783395" cy="1046440"/>
          </a:xfrm>
          <a:prstGeom prst="rect">
            <a:avLst/>
          </a:prstGeom>
        </p:spPr>
        <p:txBody>
          <a:bodyPr wrap="square">
            <a:spAutoFit/>
          </a:bodyPr>
          <a:lstStyle/>
          <a:p>
            <a:r>
              <a:rPr lang="en-US" sz="1400" b="1" dirty="0" smtClean="0"/>
              <a:t>Team Lead: Roma Bhatkoti, Joshua Davis</a:t>
            </a:r>
            <a:endParaRPr lang="en-US" sz="1400" dirty="0" smtClean="0">
              <a:cs typeface="Arial" panose="020B0604020202020204" pitchFamily="34" charset="0"/>
            </a:endParaRPr>
          </a:p>
          <a:p>
            <a:r>
              <a:rPr lang="en-US" sz="1200" b="1" dirty="0"/>
              <a:t>ICPI Lead: </a:t>
            </a:r>
            <a:r>
              <a:rPr lang="en-US" sz="1200" dirty="0" smtClean="0"/>
              <a:t>Jasmine Buttolph</a:t>
            </a:r>
          </a:p>
          <a:p>
            <a:r>
              <a:rPr lang="en-US" sz="1200" dirty="0" smtClean="0"/>
              <a:t>Members: JP Abellera, Travis Lim, Ray Shiraishi, Mohammed Mujawar, James Houston, Ian Fellows, Randy Yee, Anubhuti Mishra, Aaron Chafetz, Noah Bartlett, Kim Marsh, Ian Wanyeki, Jeff Eaton, Oliver Stevens, Athena Pantazis, Yaa Obeng-Aduasare, Jasmine Buttolph, Shaylee Mehta, Scott Jackson, Parviez Hosseini</a:t>
            </a:r>
            <a:endParaRPr lang="en-US" sz="1200" dirty="0"/>
          </a:p>
        </p:txBody>
      </p:sp>
      <p:sp>
        <p:nvSpPr>
          <p:cNvPr id="8" name="Oval 7"/>
          <p:cNvSpPr/>
          <p:nvPr/>
        </p:nvSpPr>
        <p:spPr>
          <a:xfrm>
            <a:off x="341686" y="233075"/>
            <a:ext cx="628373" cy="585687"/>
          </a:xfrm>
          <a:prstGeom prst="ellipse">
            <a:avLst/>
          </a:prstGeom>
          <a:noFill/>
          <a:ln w="38100" cap="flat" cmpd="sng" algn="ctr">
            <a:solidFill>
              <a:srgbClr val="AFDFEB"/>
            </a:solidFill>
            <a:prstDash val="lgDash"/>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chemeClr val="bg1"/>
              </a:solidFill>
              <a:effectLst/>
              <a:uLnTx/>
              <a:uFillTx/>
              <a:latin typeface="Calibri" panose="020F0502020204030204"/>
              <a:ea typeface="+mn-ea"/>
              <a:cs typeface="+mn-cs"/>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4877" y="189841"/>
            <a:ext cx="965001" cy="1130619"/>
          </a:xfrm>
          <a:prstGeom prst="rect">
            <a:avLst/>
          </a:prstGeom>
        </p:spPr>
      </p:pic>
    </p:spTree>
    <p:extLst>
      <p:ext uri="{BB962C8B-B14F-4D97-AF65-F5344CB8AC3E}">
        <p14:creationId xmlns:p14="http://schemas.microsoft.com/office/powerpoint/2010/main" val="27137878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054459774"/>
              </p:ext>
            </p:extLst>
          </p:nvPr>
        </p:nvGraphicFramePr>
        <p:xfrm>
          <a:off x="264731" y="1493394"/>
          <a:ext cx="11603419" cy="5199506"/>
        </p:xfrm>
        <a:graphic>
          <a:graphicData uri="http://schemas.openxmlformats.org/drawingml/2006/table">
            <a:tbl>
              <a:tblPr firstRow="1" bandRow="1"/>
              <a:tblGrid>
                <a:gridCol w="11603419">
                  <a:extLst>
                    <a:ext uri="{9D8B030D-6E8A-4147-A177-3AD203B41FA5}">
                      <a16:colId xmlns:a16="http://schemas.microsoft.com/office/drawing/2014/main" val="20000"/>
                    </a:ext>
                  </a:extLst>
                </a:gridCol>
              </a:tblGrid>
              <a:tr h="364424">
                <a:tc>
                  <a:txBody>
                    <a:bodyPr/>
                    <a:lstStyle/>
                    <a:p>
                      <a:pPr algn="r"/>
                      <a:r>
                        <a:rPr lang="en-US" sz="1600" b="1" dirty="0" smtClean="0">
                          <a:solidFill>
                            <a:srgbClr val="002147"/>
                          </a:solidFill>
                        </a:rPr>
                        <a:t>Week of July 22</a:t>
                      </a:r>
                      <a:r>
                        <a:rPr lang="en-US" sz="1600" b="1" baseline="30000" dirty="0" smtClean="0">
                          <a:solidFill>
                            <a:srgbClr val="002147"/>
                          </a:solidFill>
                        </a:rPr>
                        <a:t>nd</a:t>
                      </a:r>
                      <a:r>
                        <a:rPr lang="en-US" sz="1600" b="1" dirty="0" smtClean="0">
                          <a:solidFill>
                            <a:srgbClr val="002147"/>
                          </a:solidFill>
                        </a:rPr>
                        <a:t> , 2019</a:t>
                      </a:r>
                      <a:endParaRPr lang="en-US" sz="1600" b="1" dirty="0">
                        <a:solidFill>
                          <a:srgbClr val="002147"/>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4835082">
                <a:tc>
                  <a:txBody>
                    <a:bodyPr/>
                    <a:lstStyle/>
                    <a:p>
                      <a:r>
                        <a:rPr lang="en-US" sz="3500" b="1" kern="1200" baseline="0" dirty="0" smtClean="0">
                          <a:solidFill>
                            <a:srgbClr val="002147"/>
                          </a:solidFill>
                          <a:latin typeface="+mn-lt"/>
                          <a:ea typeface="+mn-ea"/>
                          <a:cs typeface="+mn-cs"/>
                        </a:rPr>
                        <a:t>Ongoing Project 4 – Population Source Model</a:t>
                      </a:r>
                    </a:p>
                    <a:p>
                      <a:endParaRPr lang="en-US" b="1" dirty="0" smtClean="0"/>
                    </a:p>
                    <a:p>
                      <a:r>
                        <a:rPr lang="en-US" b="1" dirty="0" smtClean="0"/>
                        <a:t>Potential Population Sources </a:t>
                      </a:r>
                    </a:p>
                    <a:p>
                      <a:endParaRPr lang="en-US" b="1" dirty="0" smtClean="0"/>
                    </a:p>
                    <a:p>
                      <a:pPr marL="742950" lvl="1" indent="-285750">
                        <a:buFont typeface="Arial" panose="020B0604020202020204" pitchFamily="34" charset="0"/>
                        <a:buChar char="•"/>
                      </a:pPr>
                      <a:r>
                        <a:rPr lang="en-US" dirty="0" err="1" smtClean="0"/>
                        <a:t>WorldPop</a:t>
                      </a:r>
                      <a:r>
                        <a:rPr lang="en-US" dirty="0" smtClean="0"/>
                        <a:t> - </a:t>
                      </a:r>
                      <a:r>
                        <a:rPr lang="en-US" dirty="0" smtClean="0">
                          <a:hlinkClick r:id="rId2"/>
                        </a:rPr>
                        <a:t>https://www.worldpop.org/</a:t>
                      </a:r>
                      <a:endParaRPr lang="en-US" dirty="0" smtClean="0"/>
                    </a:p>
                    <a:p>
                      <a:pPr marL="742950" lvl="1" indent="-285750">
                        <a:buFont typeface="Arial" panose="020B0604020202020204" pitchFamily="34" charset="0"/>
                        <a:buChar char="•"/>
                      </a:pPr>
                      <a:r>
                        <a:rPr lang="en-US" dirty="0" err="1" smtClean="0"/>
                        <a:t>landScan</a:t>
                      </a:r>
                      <a:r>
                        <a:rPr lang="en-US" dirty="0" smtClean="0"/>
                        <a:t> - </a:t>
                      </a:r>
                      <a:r>
                        <a:rPr lang="en-US" dirty="0" smtClean="0">
                          <a:hlinkClick r:id="rId3"/>
                        </a:rPr>
                        <a:t>https://landscan.ornl.gov/</a:t>
                      </a:r>
                      <a:endParaRPr lang="en-US" dirty="0" smtClean="0"/>
                    </a:p>
                    <a:p>
                      <a:pPr marL="742950" lvl="1" indent="-285750">
                        <a:buFont typeface="Arial" panose="020B0604020202020204" pitchFamily="34" charset="0"/>
                        <a:buChar char="•"/>
                      </a:pPr>
                      <a:r>
                        <a:rPr lang="en-US" dirty="0" smtClean="0"/>
                        <a:t>Facebook - </a:t>
                      </a:r>
                      <a:r>
                        <a:rPr lang="en-US" dirty="0" smtClean="0">
                          <a:hlinkClick r:id="rId4"/>
                        </a:rPr>
                        <a:t>https://data.humdata.org/organization/facebook</a:t>
                      </a:r>
                      <a:endParaRPr lang="en-US" dirty="0" smtClean="0"/>
                    </a:p>
                    <a:p>
                      <a:pPr marL="742950" lvl="1" indent="-285750">
                        <a:buFont typeface="Arial" panose="020B0604020202020204" pitchFamily="34" charset="0"/>
                        <a:buChar char="•"/>
                      </a:pPr>
                      <a:r>
                        <a:rPr lang="en-US" dirty="0" smtClean="0"/>
                        <a:t>Gridded Population of the World (GPW) - </a:t>
                      </a:r>
                      <a:r>
                        <a:rPr lang="en-US" dirty="0" smtClean="0">
                          <a:hlinkClick r:id="rId5"/>
                        </a:rPr>
                        <a:t>https://sedac.ciesin.columbia.edu/data/collection/gpw-v4</a:t>
                      </a:r>
                      <a:endParaRPr lang="en-US" dirty="0" smtClean="0"/>
                    </a:p>
                    <a:p>
                      <a:pPr marL="742950" lvl="1" indent="-285750">
                        <a:buFont typeface="Arial" panose="020B0604020202020204" pitchFamily="34" charset="0"/>
                        <a:buChar char="•"/>
                      </a:pPr>
                      <a:r>
                        <a:rPr lang="en-US" dirty="0" smtClean="0"/>
                        <a:t>GHS POP </a:t>
                      </a:r>
                      <a:r>
                        <a:rPr lang="en-US" dirty="0" smtClean="0">
                          <a:effectLst/>
                        </a:rPr>
                        <a:t>- </a:t>
                      </a:r>
                      <a:r>
                        <a:rPr lang="en-US" dirty="0" smtClean="0">
                          <a:effectLst/>
                          <a:hlinkClick r:id="rId6"/>
                        </a:rPr>
                        <a:t>https://ghsl.jrc.ec.europa.eu/ghs_pop2019.php</a:t>
                      </a:r>
                      <a:endParaRPr lang="en-US" dirty="0" smtClean="0">
                        <a:effectLst/>
                      </a:endParaRPr>
                    </a:p>
                    <a:p>
                      <a:pPr marL="742950" lvl="1" indent="-285750">
                        <a:buFont typeface="Arial" panose="020B0604020202020204" pitchFamily="34" charset="0"/>
                        <a:buChar char="•"/>
                      </a:pPr>
                      <a:r>
                        <a:rPr lang="en-US" dirty="0" smtClean="0"/>
                        <a:t>Global Rural-Urban Mapping Project (GRUMP) - </a:t>
                      </a:r>
                      <a:r>
                        <a:rPr lang="en-US" dirty="0" smtClean="0">
                          <a:hlinkClick r:id="rId7"/>
                        </a:rPr>
                        <a:t>https://sedac.ciesin.columbia.edu/data/collection/grump-v1</a:t>
                      </a:r>
                      <a:endParaRPr lang="en-US" dirty="0" smtClean="0"/>
                    </a:p>
                    <a:p>
                      <a:pPr marL="742950" lvl="1" indent="-285750">
                        <a:buFont typeface="Arial" panose="020B0604020202020204" pitchFamily="34" charset="0"/>
                        <a:buChar char="•"/>
                      </a:pPr>
                      <a:r>
                        <a:rPr lang="en-US" dirty="0" smtClean="0"/>
                        <a:t>ArcGIS Living Atlas of the World - </a:t>
                      </a:r>
                      <a:r>
                        <a:rPr lang="en-US" dirty="0" smtClean="0">
                          <a:hlinkClick r:id="rId8"/>
                        </a:rPr>
                        <a:t>https://livingatlas.arcgis.com/en/browse/#d=2&amp;q=World%20Population%20Estimate</a:t>
                      </a:r>
                      <a:endParaRPr lang="en-US" dirty="0" smtClean="0"/>
                    </a:p>
                    <a:p>
                      <a:pPr marL="742950" lvl="1" indent="-285750">
                        <a:buFont typeface="Arial" panose="020B0604020202020204" pitchFamily="34" charset="0"/>
                        <a:buChar char="•"/>
                      </a:pPr>
                      <a:r>
                        <a:rPr lang="en-US" dirty="0" smtClean="0"/>
                        <a:t>US Census Subnational Population by Sex, Age, and Geographic Area - </a:t>
                      </a:r>
                      <a:r>
                        <a:rPr lang="en-US" dirty="0" smtClean="0">
                          <a:hlinkClick r:id="rId9"/>
                        </a:rPr>
                        <a:t>https://www.census.gov/geographies/mapping-files/time-series/demo/international-programs/subnationalpopulation.html</a:t>
                      </a:r>
                      <a:r>
                        <a:rPr lang="en-US" dirty="0" smtClean="0"/>
                        <a:t>?</a:t>
                      </a:r>
                      <a:endParaRPr lang="en-US" sz="1800" kern="1200" baseline="0" dirty="0" smtClean="0">
                        <a:solidFill>
                          <a:schemeClr val="tx1"/>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bl>
          </a:graphicData>
        </a:graphic>
      </p:graphicFrame>
      <p:sp>
        <p:nvSpPr>
          <p:cNvPr id="4" name="Content Placeholder 5"/>
          <p:cNvSpPr txBox="1">
            <a:spLocks/>
          </p:cNvSpPr>
          <p:nvPr/>
        </p:nvSpPr>
        <p:spPr>
          <a:xfrm>
            <a:off x="283781" y="160854"/>
            <a:ext cx="3552096" cy="1065173"/>
          </a:xfrm>
          <a:prstGeom prst="rect">
            <a:avLst/>
          </a:prstGeom>
          <a:solidFill>
            <a:srgbClr val="002147">
              <a:alpha val="80000"/>
            </a:srgbClr>
          </a:solidFill>
          <a:effectLst>
            <a:softEdge rad="31750"/>
          </a:effectLst>
        </p:spPr>
        <p:txBody>
          <a:bodyPr anchor="ctr">
            <a:normAutofit fontScale="77500" lnSpcReduction="20000"/>
          </a:bodyPr>
          <a:lstStyle>
            <a:defPPr>
              <a:defRPr lang="en-US"/>
            </a:defPPr>
            <a:lvl1pPr indent="0">
              <a:lnSpc>
                <a:spcPct val="90000"/>
              </a:lnSpc>
              <a:spcBef>
                <a:spcPts val="1000"/>
              </a:spcBef>
              <a:buFont typeface="Arial" panose="020B0604020202020204" pitchFamily="34" charset="0"/>
              <a:buNone/>
              <a:defRPr sz="3200" b="1" baseline="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4000" dirty="0" smtClean="0">
                <a:solidFill>
                  <a:schemeClr val="bg1"/>
                </a:solidFill>
              </a:rPr>
              <a:t>Denominators Team</a:t>
            </a:r>
            <a:endParaRPr lang="en-US" sz="4000" dirty="0">
              <a:solidFill>
                <a:schemeClr val="bg1"/>
              </a:solidFill>
            </a:endParaRPr>
          </a:p>
          <a:p>
            <a:r>
              <a:rPr lang="en-US" sz="1000" dirty="0" smtClean="0">
                <a:solidFill>
                  <a:schemeClr val="bg1"/>
                </a:solidFill>
              </a:rPr>
              <a:t>Home &gt; HQ &gt; Interagency Collaborative for Program Involvement (ICPI) &gt; General&gt; Clusters &gt; </a:t>
            </a:r>
            <a:endParaRPr lang="en-US" sz="1000" dirty="0">
              <a:solidFill>
                <a:schemeClr val="bg1"/>
              </a:solidFill>
            </a:endParaRPr>
          </a:p>
        </p:txBody>
      </p:sp>
      <p:sp>
        <p:nvSpPr>
          <p:cNvPr id="6" name="Rectangle 5"/>
          <p:cNvSpPr/>
          <p:nvPr/>
        </p:nvSpPr>
        <p:spPr>
          <a:xfrm>
            <a:off x="3856896" y="179587"/>
            <a:ext cx="6783395" cy="1046440"/>
          </a:xfrm>
          <a:prstGeom prst="rect">
            <a:avLst/>
          </a:prstGeom>
        </p:spPr>
        <p:txBody>
          <a:bodyPr wrap="square">
            <a:spAutoFit/>
          </a:bodyPr>
          <a:lstStyle/>
          <a:p>
            <a:r>
              <a:rPr lang="en-US" sz="1400" b="1" dirty="0" smtClean="0"/>
              <a:t>Team Lead: Roma Bhatkoti, Joshua Davis</a:t>
            </a:r>
            <a:endParaRPr lang="en-US" sz="1400" dirty="0" smtClean="0">
              <a:cs typeface="Arial" panose="020B0604020202020204" pitchFamily="34" charset="0"/>
            </a:endParaRPr>
          </a:p>
          <a:p>
            <a:r>
              <a:rPr lang="en-US" sz="1200" b="1" dirty="0"/>
              <a:t>ICPI Lead: </a:t>
            </a:r>
            <a:r>
              <a:rPr lang="en-US" sz="1200" dirty="0" smtClean="0"/>
              <a:t>Jasmine Buttolph</a:t>
            </a:r>
          </a:p>
          <a:p>
            <a:r>
              <a:rPr lang="en-US" sz="1200" dirty="0" smtClean="0"/>
              <a:t>Members: JP Abellera, Travis Lim, Ray Shiraishi, Mohammed Mujawar, James Houston, Ian Fellows, Randy Yee, Anubhuti Mishra, Aaron Chafetz, Noah Bartlett, Kim Marsh, Ian Wanyeki, Jeff Eaton, Oliver Stevens, Athena Pantazis, Yaa Obeng-Aduasare, Jasmine Buttolph, Shaylee Mehta, Scott Jackson, Parviez Hosseini</a:t>
            </a:r>
            <a:endParaRPr lang="en-US" sz="1200" dirty="0"/>
          </a:p>
        </p:txBody>
      </p:sp>
      <p:sp>
        <p:nvSpPr>
          <p:cNvPr id="8" name="Oval 7"/>
          <p:cNvSpPr/>
          <p:nvPr/>
        </p:nvSpPr>
        <p:spPr>
          <a:xfrm>
            <a:off x="341686" y="233075"/>
            <a:ext cx="628373" cy="585687"/>
          </a:xfrm>
          <a:prstGeom prst="ellipse">
            <a:avLst/>
          </a:prstGeom>
          <a:noFill/>
          <a:ln w="38100" cap="flat" cmpd="sng" algn="ctr">
            <a:solidFill>
              <a:srgbClr val="AFDFEB"/>
            </a:solidFill>
            <a:prstDash val="lgDash"/>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chemeClr val="bg1"/>
              </a:solidFill>
              <a:effectLst/>
              <a:uLnTx/>
              <a:uFillTx/>
              <a:latin typeface="Calibri" panose="020F0502020204030204"/>
              <a:ea typeface="+mn-ea"/>
              <a:cs typeface="+mn-cs"/>
            </a:endParaRPr>
          </a:p>
        </p:txBody>
      </p:sp>
      <p:pic>
        <p:nvPicPr>
          <p:cNvPr id="9" name="Picture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884877" y="189841"/>
            <a:ext cx="965001" cy="1130619"/>
          </a:xfrm>
          <a:prstGeom prst="rect">
            <a:avLst/>
          </a:prstGeom>
        </p:spPr>
      </p:pic>
    </p:spTree>
    <p:extLst>
      <p:ext uri="{BB962C8B-B14F-4D97-AF65-F5344CB8AC3E}">
        <p14:creationId xmlns:p14="http://schemas.microsoft.com/office/powerpoint/2010/main" val="2309880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500374265"/>
              </p:ext>
            </p:extLst>
          </p:nvPr>
        </p:nvGraphicFramePr>
        <p:xfrm>
          <a:off x="264731" y="1493396"/>
          <a:ext cx="11495469" cy="4697854"/>
        </p:xfrm>
        <a:graphic>
          <a:graphicData uri="http://schemas.openxmlformats.org/drawingml/2006/table">
            <a:tbl>
              <a:tblPr firstRow="1" bandRow="1"/>
              <a:tblGrid>
                <a:gridCol w="11495469">
                  <a:extLst>
                    <a:ext uri="{9D8B030D-6E8A-4147-A177-3AD203B41FA5}">
                      <a16:colId xmlns:a16="http://schemas.microsoft.com/office/drawing/2014/main" val="20000"/>
                    </a:ext>
                  </a:extLst>
                </a:gridCol>
              </a:tblGrid>
              <a:tr h="713067">
                <a:tc>
                  <a:txBody>
                    <a:bodyPr/>
                    <a:lstStyle/>
                    <a:p>
                      <a:pPr algn="r"/>
                      <a:r>
                        <a:rPr lang="en-US" sz="2800" b="1" dirty="0" smtClean="0">
                          <a:solidFill>
                            <a:srgbClr val="002147"/>
                          </a:solidFill>
                        </a:rPr>
                        <a:t>Week of July 22</a:t>
                      </a:r>
                      <a:r>
                        <a:rPr lang="en-US" sz="2800" b="1" baseline="30000" dirty="0" smtClean="0">
                          <a:solidFill>
                            <a:srgbClr val="002147"/>
                          </a:solidFill>
                        </a:rPr>
                        <a:t>nd</a:t>
                      </a:r>
                      <a:r>
                        <a:rPr lang="en-US" sz="2800" b="1" dirty="0" smtClean="0">
                          <a:solidFill>
                            <a:srgbClr val="002147"/>
                          </a:solidFill>
                        </a:rPr>
                        <a:t> , 2019</a:t>
                      </a:r>
                      <a:endParaRPr lang="en-US" sz="2800" b="1" dirty="0">
                        <a:solidFill>
                          <a:srgbClr val="002147"/>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984787">
                <a:tc>
                  <a:txBody>
                    <a:bodyPr/>
                    <a:lstStyle/>
                    <a:p>
                      <a:r>
                        <a:rPr lang="en-US" sz="4400" b="1" kern="1200" baseline="0" dirty="0" smtClean="0">
                          <a:solidFill>
                            <a:srgbClr val="002147"/>
                          </a:solidFill>
                          <a:latin typeface="+mn-lt"/>
                          <a:ea typeface="+mn-ea"/>
                          <a:cs typeface="+mn-cs"/>
                        </a:rPr>
                        <a:t>Background</a:t>
                      </a:r>
                    </a:p>
                    <a:p>
                      <a:endParaRPr lang="en-US" sz="4400" b="1" kern="1200" baseline="0" dirty="0" smtClean="0">
                        <a:solidFill>
                          <a:srgbClr val="002147"/>
                        </a:solidFill>
                        <a:latin typeface="+mn-lt"/>
                        <a:ea typeface="+mn-ea"/>
                        <a:cs typeface="+mn-cs"/>
                      </a:endParaRPr>
                    </a:p>
                    <a:p>
                      <a:pPr marL="594360" marR="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baseline="0" dirty="0" smtClean="0">
                          <a:solidFill>
                            <a:schemeClr val="tx1"/>
                          </a:solidFill>
                          <a:effectLst/>
                          <a:latin typeface="+mn-lt"/>
                          <a:ea typeface="+mn-ea"/>
                          <a:cs typeface="+mn-cs"/>
                        </a:rPr>
                        <a:t>Denominators </a:t>
                      </a:r>
                      <a:r>
                        <a:rPr lang="en-US" sz="2400" kern="1200" baseline="0" dirty="0" err="1" smtClean="0">
                          <a:solidFill>
                            <a:schemeClr val="tx1"/>
                          </a:solidFill>
                          <a:effectLst/>
                          <a:latin typeface="+mn-lt"/>
                          <a:ea typeface="+mn-ea"/>
                          <a:cs typeface="+mn-cs"/>
                        </a:rPr>
                        <a:t>workstream</a:t>
                      </a:r>
                      <a:r>
                        <a:rPr lang="en-US" sz="2400" kern="1200" baseline="0" dirty="0" smtClean="0">
                          <a:solidFill>
                            <a:schemeClr val="tx1"/>
                          </a:solidFill>
                          <a:effectLst/>
                          <a:latin typeface="+mn-lt"/>
                          <a:ea typeface="+mn-ea"/>
                          <a:cs typeface="+mn-cs"/>
                        </a:rPr>
                        <a:t> started few years ago - 2017 </a:t>
                      </a:r>
                      <a:r>
                        <a:rPr lang="en-US" sz="2400" kern="1200" baseline="0" dirty="0" err="1" smtClean="0">
                          <a:solidFill>
                            <a:schemeClr val="tx1"/>
                          </a:solidFill>
                          <a:effectLst/>
                          <a:latin typeface="+mn-lt"/>
                          <a:ea typeface="+mn-ea"/>
                          <a:cs typeface="+mn-cs"/>
                        </a:rPr>
                        <a:t>ish</a:t>
                      </a:r>
                      <a:endParaRPr lang="en-US" sz="2400" kern="1200" baseline="0" dirty="0" smtClean="0">
                        <a:solidFill>
                          <a:schemeClr val="tx1"/>
                        </a:solidFill>
                        <a:effectLst/>
                        <a:latin typeface="+mn-lt"/>
                        <a:ea typeface="+mn-ea"/>
                        <a:cs typeface="+mn-cs"/>
                      </a:endParaRPr>
                    </a:p>
                    <a:p>
                      <a:pPr marL="594360" marR="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baseline="0" dirty="0" smtClean="0">
                          <a:solidFill>
                            <a:schemeClr val="tx1"/>
                          </a:solidFill>
                          <a:effectLst/>
                          <a:latin typeface="+mn-lt"/>
                          <a:ea typeface="+mn-ea"/>
                          <a:cs typeface="+mn-cs"/>
                        </a:rPr>
                        <a:t>Denominators </a:t>
                      </a:r>
                      <a:r>
                        <a:rPr lang="en-US" sz="2400" kern="1200" baseline="0" dirty="0" err="1" smtClean="0">
                          <a:solidFill>
                            <a:schemeClr val="tx1"/>
                          </a:solidFill>
                          <a:effectLst/>
                          <a:latin typeface="+mn-lt"/>
                          <a:ea typeface="+mn-ea"/>
                          <a:cs typeface="+mn-cs"/>
                        </a:rPr>
                        <a:t>workstream</a:t>
                      </a:r>
                      <a:r>
                        <a:rPr lang="en-US" sz="2400" kern="1200" baseline="0" dirty="0" smtClean="0">
                          <a:solidFill>
                            <a:schemeClr val="tx1"/>
                          </a:solidFill>
                          <a:effectLst/>
                          <a:latin typeface="+mn-lt"/>
                          <a:ea typeface="+mn-ea"/>
                          <a:cs typeface="+mn-cs"/>
                        </a:rPr>
                        <a:t> (now called Denominators Team) revived – 2019</a:t>
                      </a:r>
                    </a:p>
                    <a:p>
                      <a:pPr marL="594360" marR="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kern="1200" baseline="0" dirty="0" smtClean="0">
                        <a:solidFill>
                          <a:schemeClr val="tx1"/>
                        </a:solidFill>
                        <a:effectLst/>
                        <a:latin typeface="+mn-lt"/>
                        <a:ea typeface="+mn-ea"/>
                        <a:cs typeface="+mn-cs"/>
                      </a:endParaRPr>
                    </a:p>
                    <a:p>
                      <a:pPr marL="594360" marR="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baseline="0" dirty="0" smtClean="0">
                          <a:solidFill>
                            <a:schemeClr val="tx1"/>
                          </a:solidFill>
                          <a:effectLst/>
                          <a:latin typeface="+mn-lt"/>
                          <a:ea typeface="+mn-ea"/>
                          <a:cs typeface="+mn-cs"/>
                        </a:rPr>
                        <a:t>CDC Lead – Roma Bhatkoti</a:t>
                      </a:r>
                    </a:p>
                    <a:p>
                      <a:pPr marL="594360" marR="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baseline="0" dirty="0" smtClean="0">
                          <a:solidFill>
                            <a:schemeClr val="tx1"/>
                          </a:solidFill>
                          <a:effectLst/>
                          <a:latin typeface="+mn-lt"/>
                          <a:ea typeface="+mn-ea"/>
                          <a:cs typeface="+mn-cs"/>
                        </a:rPr>
                        <a:t>USAID Lead – Joshua Davis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bl>
          </a:graphicData>
        </a:graphic>
      </p:graphicFrame>
      <p:sp>
        <p:nvSpPr>
          <p:cNvPr id="4" name="Content Placeholder 5"/>
          <p:cNvSpPr txBox="1">
            <a:spLocks/>
          </p:cNvSpPr>
          <p:nvPr/>
        </p:nvSpPr>
        <p:spPr>
          <a:xfrm>
            <a:off x="283781" y="160854"/>
            <a:ext cx="3552096" cy="1065173"/>
          </a:xfrm>
          <a:prstGeom prst="rect">
            <a:avLst/>
          </a:prstGeom>
          <a:solidFill>
            <a:srgbClr val="002147">
              <a:alpha val="80000"/>
            </a:srgbClr>
          </a:solidFill>
          <a:effectLst>
            <a:softEdge rad="31750"/>
          </a:effectLst>
        </p:spPr>
        <p:txBody>
          <a:bodyPr anchor="ctr">
            <a:normAutofit fontScale="77500" lnSpcReduction="20000"/>
          </a:bodyPr>
          <a:lstStyle>
            <a:defPPr>
              <a:defRPr lang="en-US"/>
            </a:defPPr>
            <a:lvl1pPr indent="0">
              <a:lnSpc>
                <a:spcPct val="90000"/>
              </a:lnSpc>
              <a:spcBef>
                <a:spcPts val="1000"/>
              </a:spcBef>
              <a:buFont typeface="Arial" panose="020B0604020202020204" pitchFamily="34" charset="0"/>
              <a:buNone/>
              <a:defRPr sz="3200" b="1" baseline="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4000" dirty="0" smtClean="0">
                <a:solidFill>
                  <a:schemeClr val="bg1"/>
                </a:solidFill>
              </a:rPr>
              <a:t>Denominators Team</a:t>
            </a:r>
            <a:endParaRPr lang="en-US" sz="4000" dirty="0">
              <a:solidFill>
                <a:schemeClr val="bg1"/>
              </a:solidFill>
            </a:endParaRPr>
          </a:p>
          <a:p>
            <a:r>
              <a:rPr lang="en-US" sz="1000" dirty="0" smtClean="0">
                <a:solidFill>
                  <a:schemeClr val="bg1"/>
                </a:solidFill>
              </a:rPr>
              <a:t>Home &gt; HQ &gt; Interagency Collaborative for Program Involvement (ICPI) &gt; General&gt; Clusters &gt; </a:t>
            </a:r>
            <a:endParaRPr lang="en-US" sz="1000" dirty="0">
              <a:solidFill>
                <a:schemeClr val="bg1"/>
              </a:solidFill>
            </a:endParaRPr>
          </a:p>
        </p:txBody>
      </p:sp>
      <p:sp>
        <p:nvSpPr>
          <p:cNvPr id="6" name="Rectangle 5"/>
          <p:cNvSpPr/>
          <p:nvPr/>
        </p:nvSpPr>
        <p:spPr>
          <a:xfrm>
            <a:off x="3856896" y="179587"/>
            <a:ext cx="6783395" cy="1046440"/>
          </a:xfrm>
          <a:prstGeom prst="rect">
            <a:avLst/>
          </a:prstGeom>
        </p:spPr>
        <p:txBody>
          <a:bodyPr wrap="square">
            <a:spAutoFit/>
          </a:bodyPr>
          <a:lstStyle/>
          <a:p>
            <a:r>
              <a:rPr lang="en-US" sz="1400" b="1" dirty="0" smtClean="0"/>
              <a:t>Team Lead: Roma Bhatkoti, Joshua Davis</a:t>
            </a:r>
            <a:endParaRPr lang="en-US" sz="1400" dirty="0" smtClean="0">
              <a:cs typeface="Arial" panose="020B0604020202020204" pitchFamily="34" charset="0"/>
            </a:endParaRPr>
          </a:p>
          <a:p>
            <a:r>
              <a:rPr lang="en-US" sz="1200" b="1" dirty="0"/>
              <a:t>ICPI Lead: </a:t>
            </a:r>
            <a:r>
              <a:rPr lang="en-US" sz="1200" dirty="0" smtClean="0"/>
              <a:t>Jasmine Buttolph</a:t>
            </a:r>
          </a:p>
          <a:p>
            <a:r>
              <a:rPr lang="en-US" sz="1200" dirty="0" smtClean="0"/>
              <a:t>Members: JP Abellera, Travis Lim, Ray Shiraishi, Mohammed Mujawar, James Houston, Ian Fellows, Randy Yee, Anubhuti Mishra, Aaron Chafetz, Noah Bartlett, Kim Marsh, Ian Wanyeki, Jeff Eaton, Oliver Stevens, Athena Pantazis, Yaa Obeng-Aduasare, Jasmine Buttolph, Shaylee Mehta, Scott Jackson, Parviez Hosseini</a:t>
            </a:r>
            <a:endParaRPr lang="en-US" sz="1200" dirty="0"/>
          </a:p>
        </p:txBody>
      </p:sp>
      <p:sp>
        <p:nvSpPr>
          <p:cNvPr id="8" name="Oval 7"/>
          <p:cNvSpPr/>
          <p:nvPr/>
        </p:nvSpPr>
        <p:spPr>
          <a:xfrm>
            <a:off x="341686" y="233075"/>
            <a:ext cx="628373" cy="585687"/>
          </a:xfrm>
          <a:prstGeom prst="ellipse">
            <a:avLst/>
          </a:prstGeom>
          <a:noFill/>
          <a:ln w="38100" cap="flat" cmpd="sng" algn="ctr">
            <a:solidFill>
              <a:srgbClr val="AFDFEB"/>
            </a:solidFill>
            <a:prstDash val="lgDash"/>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chemeClr val="bg1"/>
              </a:solidFill>
              <a:effectLst/>
              <a:uLnTx/>
              <a:uFillTx/>
              <a:latin typeface="Calibri" panose="020F0502020204030204"/>
              <a:ea typeface="+mn-ea"/>
              <a:cs typeface="+mn-cs"/>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4877" y="189841"/>
            <a:ext cx="965001" cy="1130619"/>
          </a:xfrm>
          <a:prstGeom prst="rect">
            <a:avLst/>
          </a:prstGeom>
        </p:spPr>
      </p:pic>
    </p:spTree>
    <p:extLst>
      <p:ext uri="{BB962C8B-B14F-4D97-AF65-F5344CB8AC3E}">
        <p14:creationId xmlns:p14="http://schemas.microsoft.com/office/powerpoint/2010/main" val="18189220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009049189"/>
              </p:ext>
            </p:extLst>
          </p:nvPr>
        </p:nvGraphicFramePr>
        <p:xfrm>
          <a:off x="264731" y="1493394"/>
          <a:ext cx="11355769" cy="5199506"/>
        </p:xfrm>
        <a:graphic>
          <a:graphicData uri="http://schemas.openxmlformats.org/drawingml/2006/table">
            <a:tbl>
              <a:tblPr firstRow="1" bandRow="1"/>
              <a:tblGrid>
                <a:gridCol w="11355769">
                  <a:extLst>
                    <a:ext uri="{9D8B030D-6E8A-4147-A177-3AD203B41FA5}">
                      <a16:colId xmlns:a16="http://schemas.microsoft.com/office/drawing/2014/main" val="20000"/>
                    </a:ext>
                  </a:extLst>
                </a:gridCol>
              </a:tblGrid>
              <a:tr h="364424">
                <a:tc>
                  <a:txBody>
                    <a:bodyPr/>
                    <a:lstStyle/>
                    <a:p>
                      <a:pPr algn="r"/>
                      <a:r>
                        <a:rPr lang="en-US" sz="1600" b="1" dirty="0" smtClean="0">
                          <a:solidFill>
                            <a:srgbClr val="002147"/>
                          </a:solidFill>
                        </a:rPr>
                        <a:t>Week of July 22</a:t>
                      </a:r>
                      <a:r>
                        <a:rPr lang="en-US" sz="1600" b="1" baseline="30000" dirty="0" smtClean="0">
                          <a:solidFill>
                            <a:srgbClr val="002147"/>
                          </a:solidFill>
                        </a:rPr>
                        <a:t>nd</a:t>
                      </a:r>
                      <a:r>
                        <a:rPr lang="en-US" sz="1600" b="1" dirty="0" smtClean="0">
                          <a:solidFill>
                            <a:srgbClr val="002147"/>
                          </a:solidFill>
                        </a:rPr>
                        <a:t> , 2019</a:t>
                      </a:r>
                      <a:endParaRPr lang="en-US" sz="1600" b="1" dirty="0">
                        <a:solidFill>
                          <a:srgbClr val="002147"/>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48350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kern="1200" baseline="0" dirty="0" smtClean="0">
                          <a:solidFill>
                            <a:srgbClr val="002147"/>
                          </a:solidFill>
                          <a:latin typeface="+mn-lt"/>
                          <a:ea typeface="+mn-ea"/>
                          <a:cs typeface="+mn-cs"/>
                        </a:rPr>
                        <a:t>Ongoing Project 4 – Population Source Model</a:t>
                      </a:r>
                    </a:p>
                    <a:p>
                      <a:endParaRPr lang="en-US" sz="3600" b="1" dirty="0" smtClean="0"/>
                    </a:p>
                    <a:p>
                      <a:r>
                        <a:rPr lang="en-US" sz="2400" b="1" dirty="0" smtClean="0"/>
                        <a:t>Collaboration with UNAIDS Reference Group on Estimates, Modelling and Projections</a:t>
                      </a:r>
                    </a:p>
                    <a:p>
                      <a:endParaRPr lang="en-US" sz="3500" b="1" kern="1200" baseline="0" dirty="0" smtClean="0">
                        <a:solidFill>
                          <a:srgbClr val="002147"/>
                        </a:solidFill>
                        <a:latin typeface="+mn-lt"/>
                        <a:ea typeface="+mn-ea"/>
                        <a:cs typeface="+mn-cs"/>
                      </a:endParaRPr>
                    </a:p>
                    <a:p>
                      <a:pPr marL="285750" indent="-285750">
                        <a:spcBef>
                          <a:spcPts val="1200"/>
                        </a:spcBef>
                        <a:buFont typeface="Arial" panose="020B0604020202020204" pitchFamily="34" charset="0"/>
                        <a:buChar char="•"/>
                      </a:pPr>
                      <a:r>
                        <a:rPr lang="en-US" sz="2000" dirty="0" smtClean="0"/>
                        <a:t>Review sources to recommend best ‘default’ source for population inputs by SNU2 / age / sex.</a:t>
                      </a:r>
                    </a:p>
                    <a:p>
                      <a:pPr marL="285750" indent="-285750">
                        <a:spcBef>
                          <a:spcPts val="1200"/>
                        </a:spcBef>
                        <a:buFont typeface="Arial" panose="020B0604020202020204" pitchFamily="34" charset="0"/>
                        <a:buChar char="•"/>
                      </a:pPr>
                      <a:r>
                        <a:rPr lang="en-US" sz="2000" dirty="0" smtClean="0"/>
                        <a:t>Be able to provide countries with documentation for basic methodologies and specific data sources that were used for population inputs (e.g. which censuses, at what level of stratification.)</a:t>
                      </a:r>
                    </a:p>
                    <a:p>
                      <a:pPr marL="285750" indent="-285750">
                        <a:spcBef>
                          <a:spcPts val="1200"/>
                        </a:spcBef>
                        <a:buFont typeface="Arial" panose="020B0604020202020204" pitchFamily="34" charset="0"/>
                        <a:buChar char="•"/>
                      </a:pPr>
                      <a:r>
                        <a:rPr lang="en-US" sz="2000" dirty="0" smtClean="0"/>
                        <a:t>Record any country-specific challenges or discrepancies that should be considered by country teams when creating their estimates.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bl>
          </a:graphicData>
        </a:graphic>
      </p:graphicFrame>
      <p:sp>
        <p:nvSpPr>
          <p:cNvPr id="4" name="Content Placeholder 5"/>
          <p:cNvSpPr txBox="1">
            <a:spLocks/>
          </p:cNvSpPr>
          <p:nvPr/>
        </p:nvSpPr>
        <p:spPr>
          <a:xfrm>
            <a:off x="283781" y="160854"/>
            <a:ext cx="3552096" cy="1065173"/>
          </a:xfrm>
          <a:prstGeom prst="rect">
            <a:avLst/>
          </a:prstGeom>
          <a:solidFill>
            <a:srgbClr val="002147">
              <a:alpha val="80000"/>
            </a:srgbClr>
          </a:solidFill>
          <a:effectLst>
            <a:softEdge rad="31750"/>
          </a:effectLst>
        </p:spPr>
        <p:txBody>
          <a:bodyPr anchor="ctr">
            <a:normAutofit fontScale="77500" lnSpcReduction="20000"/>
          </a:bodyPr>
          <a:lstStyle>
            <a:defPPr>
              <a:defRPr lang="en-US"/>
            </a:defPPr>
            <a:lvl1pPr indent="0">
              <a:lnSpc>
                <a:spcPct val="90000"/>
              </a:lnSpc>
              <a:spcBef>
                <a:spcPts val="1000"/>
              </a:spcBef>
              <a:buFont typeface="Arial" panose="020B0604020202020204" pitchFamily="34" charset="0"/>
              <a:buNone/>
              <a:defRPr sz="3200" b="1" baseline="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4000" dirty="0" smtClean="0">
                <a:solidFill>
                  <a:schemeClr val="bg1"/>
                </a:solidFill>
              </a:rPr>
              <a:t>Denominators Team</a:t>
            </a:r>
            <a:endParaRPr lang="en-US" sz="4000" dirty="0">
              <a:solidFill>
                <a:schemeClr val="bg1"/>
              </a:solidFill>
            </a:endParaRPr>
          </a:p>
          <a:p>
            <a:r>
              <a:rPr lang="en-US" sz="1000" dirty="0" smtClean="0">
                <a:solidFill>
                  <a:schemeClr val="bg1"/>
                </a:solidFill>
              </a:rPr>
              <a:t>Home &gt; HQ &gt; Interagency Collaborative for Program Involvement (ICPI) &gt; General&gt; Clusters &gt; </a:t>
            </a:r>
            <a:endParaRPr lang="en-US" sz="1000" dirty="0">
              <a:solidFill>
                <a:schemeClr val="bg1"/>
              </a:solidFill>
            </a:endParaRPr>
          </a:p>
        </p:txBody>
      </p:sp>
      <p:sp>
        <p:nvSpPr>
          <p:cNvPr id="6" name="Rectangle 5"/>
          <p:cNvSpPr/>
          <p:nvPr/>
        </p:nvSpPr>
        <p:spPr>
          <a:xfrm>
            <a:off x="3856896" y="179587"/>
            <a:ext cx="6783395" cy="1046440"/>
          </a:xfrm>
          <a:prstGeom prst="rect">
            <a:avLst/>
          </a:prstGeom>
        </p:spPr>
        <p:txBody>
          <a:bodyPr wrap="square">
            <a:spAutoFit/>
          </a:bodyPr>
          <a:lstStyle/>
          <a:p>
            <a:r>
              <a:rPr lang="en-US" sz="1400" b="1" dirty="0" smtClean="0"/>
              <a:t>Team Lead: Roma Bhatkoti, Joshua Davis</a:t>
            </a:r>
            <a:endParaRPr lang="en-US" sz="1400" dirty="0" smtClean="0">
              <a:cs typeface="Arial" panose="020B0604020202020204" pitchFamily="34" charset="0"/>
            </a:endParaRPr>
          </a:p>
          <a:p>
            <a:r>
              <a:rPr lang="en-US" sz="1200" b="1" dirty="0"/>
              <a:t>ICPI Lead: </a:t>
            </a:r>
            <a:r>
              <a:rPr lang="en-US" sz="1200" dirty="0" smtClean="0"/>
              <a:t>Jasmine Buttolph</a:t>
            </a:r>
          </a:p>
          <a:p>
            <a:r>
              <a:rPr lang="en-US" sz="1200" dirty="0" smtClean="0"/>
              <a:t>Members: JP Abellera, Travis Lim, Ray Shiraishi, Mohammed Mujawar, James Houston, Ian Fellows, Randy Yee, Anubhuti Mishra, Aaron Chafetz, Noah Bartlett, Kim Marsh, Ian Wanyeki, Jeff Eaton, Oliver Stevens, Athena Pantazis, Yaa Obeng-Aduasare, Jasmine Buttolph, Shaylee Mehta, Scott Jackson, Parviez Hosseini</a:t>
            </a:r>
            <a:endParaRPr lang="en-US" sz="1200" dirty="0"/>
          </a:p>
        </p:txBody>
      </p:sp>
      <p:sp>
        <p:nvSpPr>
          <p:cNvPr id="8" name="Oval 7"/>
          <p:cNvSpPr/>
          <p:nvPr/>
        </p:nvSpPr>
        <p:spPr>
          <a:xfrm>
            <a:off x="341686" y="233075"/>
            <a:ext cx="628373" cy="585687"/>
          </a:xfrm>
          <a:prstGeom prst="ellipse">
            <a:avLst/>
          </a:prstGeom>
          <a:noFill/>
          <a:ln w="38100" cap="flat" cmpd="sng" algn="ctr">
            <a:solidFill>
              <a:srgbClr val="AFDFEB"/>
            </a:solidFill>
            <a:prstDash val="lgDash"/>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chemeClr val="bg1"/>
              </a:solidFill>
              <a:effectLst/>
              <a:uLnTx/>
              <a:uFillTx/>
              <a:latin typeface="Calibri" panose="020F0502020204030204"/>
              <a:ea typeface="+mn-ea"/>
              <a:cs typeface="+mn-cs"/>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4877" y="189841"/>
            <a:ext cx="965001" cy="1130619"/>
          </a:xfrm>
          <a:prstGeom prst="rect">
            <a:avLst/>
          </a:prstGeom>
        </p:spPr>
      </p:pic>
    </p:spTree>
    <p:extLst>
      <p:ext uri="{BB962C8B-B14F-4D97-AF65-F5344CB8AC3E}">
        <p14:creationId xmlns:p14="http://schemas.microsoft.com/office/powerpoint/2010/main" val="23720063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197938051"/>
              </p:ext>
            </p:extLst>
          </p:nvPr>
        </p:nvGraphicFramePr>
        <p:xfrm>
          <a:off x="264731" y="1493394"/>
          <a:ext cx="11603419" cy="3997143"/>
        </p:xfrm>
        <a:graphic>
          <a:graphicData uri="http://schemas.openxmlformats.org/drawingml/2006/table">
            <a:tbl>
              <a:tblPr firstRow="1" bandRow="1"/>
              <a:tblGrid>
                <a:gridCol w="11603419">
                  <a:extLst>
                    <a:ext uri="{9D8B030D-6E8A-4147-A177-3AD203B41FA5}">
                      <a16:colId xmlns:a16="http://schemas.microsoft.com/office/drawing/2014/main" val="20000"/>
                    </a:ext>
                  </a:extLst>
                </a:gridCol>
              </a:tblGrid>
              <a:tr h="335406">
                <a:tc>
                  <a:txBody>
                    <a:bodyPr/>
                    <a:lstStyle/>
                    <a:p>
                      <a:pPr algn="r"/>
                      <a:r>
                        <a:rPr lang="en-US" sz="1600" b="1" dirty="0" smtClean="0">
                          <a:solidFill>
                            <a:srgbClr val="002147"/>
                          </a:solidFill>
                        </a:rPr>
                        <a:t>Week of July 22</a:t>
                      </a:r>
                      <a:r>
                        <a:rPr lang="en-US" sz="1600" b="1" baseline="30000" dirty="0" smtClean="0">
                          <a:solidFill>
                            <a:srgbClr val="002147"/>
                          </a:solidFill>
                        </a:rPr>
                        <a:t>nd</a:t>
                      </a:r>
                      <a:r>
                        <a:rPr lang="en-US" sz="1600" b="1" dirty="0" smtClean="0">
                          <a:solidFill>
                            <a:srgbClr val="002147"/>
                          </a:solidFill>
                        </a:rPr>
                        <a:t> , 2019</a:t>
                      </a:r>
                      <a:endParaRPr lang="en-US" sz="1600" b="1" dirty="0">
                        <a:solidFill>
                          <a:srgbClr val="002147"/>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1866216">
                <a:tc>
                  <a:txBody>
                    <a:bodyPr/>
                    <a:lstStyle/>
                    <a:p>
                      <a:r>
                        <a:rPr lang="en-US" sz="3500" b="1" kern="1200" baseline="0" dirty="0" smtClean="0">
                          <a:solidFill>
                            <a:srgbClr val="002147"/>
                          </a:solidFill>
                          <a:latin typeface="+mn-lt"/>
                          <a:ea typeface="+mn-ea"/>
                          <a:cs typeface="+mn-cs"/>
                        </a:rPr>
                        <a:t>Thanks!</a:t>
                      </a:r>
                    </a:p>
                    <a:p>
                      <a:pPr marL="594360" marR="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kern="1200" baseline="0" dirty="0" smtClean="0">
                        <a:solidFill>
                          <a:schemeClr val="tx1"/>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179552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500" b="1" kern="1200" baseline="0" dirty="0" smtClean="0">
                          <a:solidFill>
                            <a:srgbClr val="002147"/>
                          </a:solidFill>
                          <a:latin typeface="+mn-lt"/>
                          <a:ea typeface="+mn-ea"/>
                          <a:cs typeface="+mn-cs"/>
                        </a:rPr>
                        <a:t>Questions?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bl>
          </a:graphicData>
        </a:graphic>
      </p:graphicFrame>
      <p:sp>
        <p:nvSpPr>
          <p:cNvPr id="4" name="Content Placeholder 5"/>
          <p:cNvSpPr txBox="1">
            <a:spLocks/>
          </p:cNvSpPr>
          <p:nvPr/>
        </p:nvSpPr>
        <p:spPr>
          <a:xfrm>
            <a:off x="283781" y="160854"/>
            <a:ext cx="3552096" cy="1065173"/>
          </a:xfrm>
          <a:prstGeom prst="rect">
            <a:avLst/>
          </a:prstGeom>
          <a:solidFill>
            <a:srgbClr val="002147">
              <a:alpha val="80000"/>
            </a:srgbClr>
          </a:solidFill>
          <a:effectLst>
            <a:softEdge rad="31750"/>
          </a:effectLst>
        </p:spPr>
        <p:txBody>
          <a:bodyPr anchor="ctr">
            <a:normAutofit fontScale="77500" lnSpcReduction="20000"/>
          </a:bodyPr>
          <a:lstStyle>
            <a:defPPr>
              <a:defRPr lang="en-US"/>
            </a:defPPr>
            <a:lvl1pPr indent="0">
              <a:lnSpc>
                <a:spcPct val="90000"/>
              </a:lnSpc>
              <a:spcBef>
                <a:spcPts val="1000"/>
              </a:spcBef>
              <a:buFont typeface="Arial" panose="020B0604020202020204" pitchFamily="34" charset="0"/>
              <a:buNone/>
              <a:defRPr sz="3200" b="1" baseline="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4000" dirty="0" smtClean="0">
                <a:solidFill>
                  <a:schemeClr val="bg1"/>
                </a:solidFill>
              </a:rPr>
              <a:t>Denominators Team</a:t>
            </a:r>
            <a:endParaRPr lang="en-US" sz="4000" dirty="0">
              <a:solidFill>
                <a:schemeClr val="bg1"/>
              </a:solidFill>
            </a:endParaRPr>
          </a:p>
          <a:p>
            <a:r>
              <a:rPr lang="en-US" sz="1000" dirty="0" smtClean="0">
                <a:solidFill>
                  <a:schemeClr val="bg1"/>
                </a:solidFill>
              </a:rPr>
              <a:t>Home &gt; HQ &gt; Interagency Collaborative for Program Involvement (ICPI) &gt; General&gt; Clusters &gt; </a:t>
            </a:r>
            <a:endParaRPr lang="en-US" sz="1000" dirty="0">
              <a:solidFill>
                <a:schemeClr val="bg1"/>
              </a:solidFill>
            </a:endParaRPr>
          </a:p>
        </p:txBody>
      </p:sp>
      <p:sp>
        <p:nvSpPr>
          <p:cNvPr id="6" name="Rectangle 5"/>
          <p:cNvSpPr/>
          <p:nvPr/>
        </p:nvSpPr>
        <p:spPr>
          <a:xfrm>
            <a:off x="3856896" y="179587"/>
            <a:ext cx="6783395" cy="1046440"/>
          </a:xfrm>
          <a:prstGeom prst="rect">
            <a:avLst/>
          </a:prstGeom>
        </p:spPr>
        <p:txBody>
          <a:bodyPr wrap="square">
            <a:spAutoFit/>
          </a:bodyPr>
          <a:lstStyle/>
          <a:p>
            <a:r>
              <a:rPr lang="en-US" sz="1400" b="1" dirty="0" smtClean="0"/>
              <a:t>Team Lead: Roma Bhatkoti, Joshua Davis</a:t>
            </a:r>
            <a:endParaRPr lang="en-US" sz="1400" dirty="0" smtClean="0">
              <a:cs typeface="Arial" panose="020B0604020202020204" pitchFamily="34" charset="0"/>
            </a:endParaRPr>
          </a:p>
          <a:p>
            <a:r>
              <a:rPr lang="en-US" sz="1200" b="1" dirty="0"/>
              <a:t>ICPI Lead: </a:t>
            </a:r>
            <a:r>
              <a:rPr lang="en-US" sz="1200" dirty="0" smtClean="0"/>
              <a:t>Jasmine Buttolph</a:t>
            </a:r>
          </a:p>
          <a:p>
            <a:r>
              <a:rPr lang="en-US" sz="1200" dirty="0" smtClean="0"/>
              <a:t>Members: JP Abellera, Travis Lim, Ray Shiraishi, Mohammed Mujawar, James Houston, Ian Fellows, Randy Yee, Anubhuti Mishra, Aaron Chafetz, Noah Bartlett, Kim Marsh, Ian Wanyeki, Jeff Eaton, Oliver Stevens, Athena Pantazis, Yaa Obeng-Aduasare, Jasmine Buttolph, Shaylee Mehta, Scott Jackson, Parviez Hosseini</a:t>
            </a:r>
            <a:endParaRPr lang="en-US" sz="1200" dirty="0"/>
          </a:p>
        </p:txBody>
      </p:sp>
      <p:sp>
        <p:nvSpPr>
          <p:cNvPr id="8" name="Oval 7"/>
          <p:cNvSpPr/>
          <p:nvPr/>
        </p:nvSpPr>
        <p:spPr>
          <a:xfrm>
            <a:off x="341686" y="233075"/>
            <a:ext cx="628373" cy="585687"/>
          </a:xfrm>
          <a:prstGeom prst="ellipse">
            <a:avLst/>
          </a:prstGeom>
          <a:noFill/>
          <a:ln w="38100" cap="flat" cmpd="sng" algn="ctr">
            <a:solidFill>
              <a:srgbClr val="AFDFEB"/>
            </a:solidFill>
            <a:prstDash val="lgDash"/>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chemeClr val="bg1"/>
              </a:solidFill>
              <a:effectLst/>
              <a:uLnTx/>
              <a:uFillTx/>
              <a:latin typeface="Calibri" panose="020F0502020204030204"/>
              <a:ea typeface="+mn-ea"/>
              <a:cs typeface="+mn-cs"/>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4877" y="189841"/>
            <a:ext cx="965001" cy="1130619"/>
          </a:xfrm>
          <a:prstGeom prst="rect">
            <a:avLst/>
          </a:prstGeom>
        </p:spPr>
      </p:pic>
    </p:spTree>
    <p:extLst>
      <p:ext uri="{BB962C8B-B14F-4D97-AF65-F5344CB8AC3E}">
        <p14:creationId xmlns:p14="http://schemas.microsoft.com/office/powerpoint/2010/main" val="11597852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775523761"/>
              </p:ext>
            </p:extLst>
          </p:nvPr>
        </p:nvGraphicFramePr>
        <p:xfrm>
          <a:off x="264731" y="1493394"/>
          <a:ext cx="11603419" cy="3997143"/>
        </p:xfrm>
        <a:graphic>
          <a:graphicData uri="http://schemas.openxmlformats.org/drawingml/2006/table">
            <a:tbl>
              <a:tblPr firstRow="1" bandRow="1"/>
              <a:tblGrid>
                <a:gridCol w="11603419">
                  <a:extLst>
                    <a:ext uri="{9D8B030D-6E8A-4147-A177-3AD203B41FA5}">
                      <a16:colId xmlns:a16="http://schemas.microsoft.com/office/drawing/2014/main" val="20000"/>
                    </a:ext>
                  </a:extLst>
                </a:gridCol>
              </a:tblGrid>
              <a:tr h="335406">
                <a:tc>
                  <a:txBody>
                    <a:bodyPr/>
                    <a:lstStyle/>
                    <a:p>
                      <a:pPr algn="r"/>
                      <a:r>
                        <a:rPr lang="en-US" sz="1600" b="1" dirty="0" smtClean="0">
                          <a:solidFill>
                            <a:srgbClr val="002147"/>
                          </a:solidFill>
                        </a:rPr>
                        <a:t>Week of July 22</a:t>
                      </a:r>
                      <a:r>
                        <a:rPr lang="en-US" sz="1600" b="1" baseline="30000" dirty="0" smtClean="0">
                          <a:solidFill>
                            <a:srgbClr val="002147"/>
                          </a:solidFill>
                        </a:rPr>
                        <a:t>nd</a:t>
                      </a:r>
                      <a:r>
                        <a:rPr lang="en-US" sz="1600" b="1" dirty="0" smtClean="0">
                          <a:solidFill>
                            <a:srgbClr val="002147"/>
                          </a:solidFill>
                        </a:rPr>
                        <a:t> , 2019</a:t>
                      </a:r>
                      <a:endParaRPr lang="en-US" sz="1600" b="1" dirty="0">
                        <a:solidFill>
                          <a:srgbClr val="002147"/>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1866216">
                <a:tc>
                  <a:txBody>
                    <a:bodyPr/>
                    <a:lstStyle/>
                    <a:p>
                      <a:r>
                        <a:rPr lang="en-US" sz="3500" b="1" kern="1200" baseline="0" dirty="0" smtClean="0">
                          <a:solidFill>
                            <a:srgbClr val="002147"/>
                          </a:solidFill>
                          <a:latin typeface="+mn-lt"/>
                          <a:ea typeface="+mn-ea"/>
                          <a:cs typeface="+mn-cs"/>
                        </a:rPr>
                        <a:t>EXTRA SLIDES</a:t>
                      </a:r>
                    </a:p>
                    <a:p>
                      <a:pPr marL="594360" marR="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kern="1200" baseline="0" dirty="0" smtClean="0">
                        <a:solidFill>
                          <a:schemeClr val="tx1"/>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179552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500" b="1" kern="1200" baseline="0" dirty="0" smtClean="0">
                        <a:solidFill>
                          <a:srgbClr val="002147"/>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bl>
          </a:graphicData>
        </a:graphic>
      </p:graphicFrame>
      <p:sp>
        <p:nvSpPr>
          <p:cNvPr id="4" name="Content Placeholder 5"/>
          <p:cNvSpPr txBox="1">
            <a:spLocks/>
          </p:cNvSpPr>
          <p:nvPr/>
        </p:nvSpPr>
        <p:spPr>
          <a:xfrm>
            <a:off x="283781" y="160854"/>
            <a:ext cx="3552096" cy="1065173"/>
          </a:xfrm>
          <a:prstGeom prst="rect">
            <a:avLst/>
          </a:prstGeom>
          <a:solidFill>
            <a:srgbClr val="002147">
              <a:alpha val="80000"/>
            </a:srgbClr>
          </a:solidFill>
          <a:effectLst>
            <a:softEdge rad="31750"/>
          </a:effectLst>
        </p:spPr>
        <p:txBody>
          <a:bodyPr anchor="ctr">
            <a:normAutofit fontScale="77500" lnSpcReduction="20000"/>
          </a:bodyPr>
          <a:lstStyle>
            <a:defPPr>
              <a:defRPr lang="en-US"/>
            </a:defPPr>
            <a:lvl1pPr indent="0">
              <a:lnSpc>
                <a:spcPct val="90000"/>
              </a:lnSpc>
              <a:spcBef>
                <a:spcPts val="1000"/>
              </a:spcBef>
              <a:buFont typeface="Arial" panose="020B0604020202020204" pitchFamily="34" charset="0"/>
              <a:buNone/>
              <a:defRPr sz="3200" b="1" baseline="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4000" dirty="0" smtClean="0">
                <a:solidFill>
                  <a:schemeClr val="bg1"/>
                </a:solidFill>
              </a:rPr>
              <a:t>Denominators Team</a:t>
            </a:r>
            <a:endParaRPr lang="en-US" sz="4000" dirty="0">
              <a:solidFill>
                <a:schemeClr val="bg1"/>
              </a:solidFill>
            </a:endParaRPr>
          </a:p>
          <a:p>
            <a:r>
              <a:rPr lang="en-US" sz="1000" dirty="0" smtClean="0">
                <a:solidFill>
                  <a:schemeClr val="bg1"/>
                </a:solidFill>
              </a:rPr>
              <a:t>Home &gt; HQ &gt; Interagency Collaborative for Program Involvement (ICPI) &gt; General&gt; Clusters &gt; </a:t>
            </a:r>
            <a:endParaRPr lang="en-US" sz="1000" dirty="0">
              <a:solidFill>
                <a:schemeClr val="bg1"/>
              </a:solidFill>
            </a:endParaRPr>
          </a:p>
        </p:txBody>
      </p:sp>
      <p:sp>
        <p:nvSpPr>
          <p:cNvPr id="6" name="Rectangle 5"/>
          <p:cNvSpPr/>
          <p:nvPr/>
        </p:nvSpPr>
        <p:spPr>
          <a:xfrm>
            <a:off x="3856896" y="179587"/>
            <a:ext cx="6783395" cy="1046440"/>
          </a:xfrm>
          <a:prstGeom prst="rect">
            <a:avLst/>
          </a:prstGeom>
        </p:spPr>
        <p:txBody>
          <a:bodyPr wrap="square">
            <a:spAutoFit/>
          </a:bodyPr>
          <a:lstStyle/>
          <a:p>
            <a:r>
              <a:rPr lang="en-US" sz="1400" b="1" dirty="0" smtClean="0"/>
              <a:t>Team Lead: Roma Bhatkoti, Joshua Davis</a:t>
            </a:r>
            <a:endParaRPr lang="en-US" sz="1400" dirty="0" smtClean="0">
              <a:cs typeface="Arial" panose="020B0604020202020204" pitchFamily="34" charset="0"/>
            </a:endParaRPr>
          </a:p>
          <a:p>
            <a:r>
              <a:rPr lang="en-US" sz="1200" b="1" dirty="0"/>
              <a:t>ICPI Lead: </a:t>
            </a:r>
            <a:r>
              <a:rPr lang="en-US" sz="1200" dirty="0" smtClean="0"/>
              <a:t>Jasmine Buttolph</a:t>
            </a:r>
          </a:p>
          <a:p>
            <a:r>
              <a:rPr lang="en-US" sz="1200" dirty="0" smtClean="0"/>
              <a:t>Members: JP Abellera, Travis Lim, Ray Shiraishi, Mohammed Mujawar, James Houston, Ian Fellows, Randy Yee, Anubhuti Mishra, Aaron Chafetz, Noah Bartlett, Kim Marsh, Ian Wanyeki, Jeff Eaton, Oliver Stevens, Athena Pantazis, Yaa Obeng-Aduasare, Jasmine Buttolph, Shaylee Mehta, Scott Jackson, Parviez Hosseini</a:t>
            </a:r>
            <a:endParaRPr lang="en-US" sz="1200" dirty="0"/>
          </a:p>
        </p:txBody>
      </p:sp>
      <p:sp>
        <p:nvSpPr>
          <p:cNvPr id="8" name="Oval 7"/>
          <p:cNvSpPr/>
          <p:nvPr/>
        </p:nvSpPr>
        <p:spPr>
          <a:xfrm>
            <a:off x="341686" y="233075"/>
            <a:ext cx="628373" cy="585687"/>
          </a:xfrm>
          <a:prstGeom prst="ellipse">
            <a:avLst/>
          </a:prstGeom>
          <a:noFill/>
          <a:ln w="38100" cap="flat" cmpd="sng" algn="ctr">
            <a:solidFill>
              <a:srgbClr val="AFDFEB"/>
            </a:solidFill>
            <a:prstDash val="lgDash"/>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chemeClr val="bg1"/>
              </a:solidFill>
              <a:effectLst/>
              <a:uLnTx/>
              <a:uFillTx/>
              <a:latin typeface="Calibri" panose="020F0502020204030204"/>
              <a:ea typeface="+mn-ea"/>
              <a:cs typeface="+mn-cs"/>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4877" y="189841"/>
            <a:ext cx="965001" cy="1130619"/>
          </a:xfrm>
          <a:prstGeom prst="rect">
            <a:avLst/>
          </a:prstGeom>
        </p:spPr>
      </p:pic>
    </p:spTree>
    <p:extLst>
      <p:ext uri="{BB962C8B-B14F-4D97-AF65-F5344CB8AC3E}">
        <p14:creationId xmlns:p14="http://schemas.microsoft.com/office/powerpoint/2010/main" val="5813360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905996713"/>
              </p:ext>
            </p:extLst>
          </p:nvPr>
        </p:nvGraphicFramePr>
        <p:xfrm>
          <a:off x="264731" y="1493394"/>
          <a:ext cx="11603419" cy="5237606"/>
        </p:xfrm>
        <a:graphic>
          <a:graphicData uri="http://schemas.openxmlformats.org/drawingml/2006/table">
            <a:tbl>
              <a:tblPr firstRow="1" bandRow="1"/>
              <a:tblGrid>
                <a:gridCol w="11603419">
                  <a:extLst>
                    <a:ext uri="{9D8B030D-6E8A-4147-A177-3AD203B41FA5}">
                      <a16:colId xmlns:a16="http://schemas.microsoft.com/office/drawing/2014/main" val="20000"/>
                    </a:ext>
                  </a:extLst>
                </a:gridCol>
              </a:tblGrid>
              <a:tr h="365235">
                <a:tc>
                  <a:txBody>
                    <a:bodyPr/>
                    <a:lstStyle/>
                    <a:p>
                      <a:pPr algn="r"/>
                      <a:r>
                        <a:rPr lang="en-US" sz="1600" b="1" dirty="0" smtClean="0">
                          <a:solidFill>
                            <a:srgbClr val="002147"/>
                          </a:solidFill>
                        </a:rPr>
                        <a:t>Week of July 22</a:t>
                      </a:r>
                      <a:r>
                        <a:rPr lang="en-US" sz="1600" b="1" baseline="30000" dirty="0" smtClean="0">
                          <a:solidFill>
                            <a:srgbClr val="002147"/>
                          </a:solidFill>
                        </a:rPr>
                        <a:t>nd</a:t>
                      </a:r>
                      <a:r>
                        <a:rPr lang="en-US" sz="1600" b="1" dirty="0" smtClean="0">
                          <a:solidFill>
                            <a:srgbClr val="002147"/>
                          </a:solidFill>
                        </a:rPr>
                        <a:t> , 2019</a:t>
                      </a:r>
                      <a:endParaRPr lang="en-US" sz="1600" b="1" dirty="0">
                        <a:solidFill>
                          <a:srgbClr val="002147"/>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4872371">
                <a:tc>
                  <a:txBody>
                    <a:bodyPr/>
                    <a:lstStyle/>
                    <a:p>
                      <a:r>
                        <a:rPr lang="en-US" sz="3500" b="1" kern="1200" baseline="0" dirty="0" smtClean="0">
                          <a:solidFill>
                            <a:srgbClr val="002147"/>
                          </a:solidFill>
                          <a:latin typeface="+mn-lt"/>
                          <a:ea typeface="+mn-ea"/>
                          <a:cs typeface="+mn-cs"/>
                        </a:rPr>
                        <a:t>Ongoing Project 1 – Population Source Model</a:t>
                      </a:r>
                    </a:p>
                    <a:p>
                      <a:pPr marL="0" indent="0">
                        <a:buNone/>
                      </a:pPr>
                      <a:endParaRPr lang="en-US" b="1" dirty="0" smtClean="0"/>
                    </a:p>
                    <a:p>
                      <a:pPr marL="0" indent="0">
                        <a:buNone/>
                      </a:pPr>
                      <a:r>
                        <a:rPr lang="en-US" sz="2000" b="1" dirty="0" smtClean="0"/>
                        <a:t>Method - Using Rasterized Population Data</a:t>
                      </a:r>
                    </a:p>
                    <a:p>
                      <a:pPr marL="0" indent="0">
                        <a:buNone/>
                      </a:pPr>
                      <a:endParaRPr lang="en-US" sz="1900" b="1" dirty="0" smtClean="0"/>
                    </a:p>
                    <a:p>
                      <a:pPr marL="742950" lvl="1" indent="-285750">
                        <a:buFont typeface="Arial" panose="020B0604020202020204" pitchFamily="34" charset="0"/>
                        <a:buChar char="•"/>
                      </a:pPr>
                      <a:r>
                        <a:rPr lang="en-US" sz="1900" dirty="0" smtClean="0"/>
                        <a:t>Connect to the publically available population database such as </a:t>
                      </a:r>
                      <a:r>
                        <a:rPr lang="en-US" sz="1900" dirty="0" err="1" smtClean="0"/>
                        <a:t>WorldPop</a:t>
                      </a:r>
                      <a:r>
                        <a:rPr lang="en-US" sz="1900" dirty="0" smtClean="0"/>
                        <a:t>, a High spatial resolution, contemporary data on human population.</a:t>
                      </a:r>
                    </a:p>
                    <a:p>
                      <a:pPr marL="742950" lvl="1" indent="-285750">
                        <a:buFont typeface="Arial" panose="020B0604020202020204" pitchFamily="34" charset="0"/>
                        <a:buChar char="•"/>
                      </a:pPr>
                      <a:r>
                        <a:rPr lang="en-US" sz="1900" dirty="0" smtClean="0"/>
                        <a:t>Use publically available R packages to gather iso3 names (identifiers for countries) for PEPFAR countries from </a:t>
                      </a:r>
                      <a:r>
                        <a:rPr lang="en-US" sz="1900" dirty="0" err="1" smtClean="0"/>
                        <a:t>WorldPop</a:t>
                      </a:r>
                      <a:r>
                        <a:rPr lang="en-US" sz="1900" dirty="0" smtClean="0"/>
                        <a:t> FTP.</a:t>
                      </a:r>
                    </a:p>
                    <a:p>
                      <a:pPr marL="742950" lvl="1" indent="-285750">
                        <a:buFont typeface="Arial" panose="020B0604020202020204" pitchFamily="34" charset="0"/>
                        <a:buChar char="•"/>
                      </a:pPr>
                      <a:r>
                        <a:rPr lang="en-US" sz="1900" dirty="0" smtClean="0"/>
                        <a:t>Developed R script to download individual (PEPFAR) countries population raster datasets for the most recent years from </a:t>
                      </a:r>
                      <a:r>
                        <a:rPr lang="en-US" sz="1900" dirty="0" err="1" smtClean="0"/>
                        <a:t>WorldPop</a:t>
                      </a:r>
                      <a:r>
                        <a:rPr lang="en-US" sz="1900" dirty="0" smtClean="0"/>
                        <a:t> FTP.</a:t>
                      </a:r>
                    </a:p>
                    <a:p>
                      <a:pPr marL="742950" lvl="1" indent="-285750">
                        <a:buFont typeface="Arial" panose="020B0604020202020204" pitchFamily="34" charset="0"/>
                        <a:buChar char="•"/>
                      </a:pPr>
                      <a:r>
                        <a:rPr lang="en-US" sz="1900" dirty="0" smtClean="0"/>
                        <a:t>Download PEPFAR subnational shape files from ArcGIS online.</a:t>
                      </a:r>
                    </a:p>
                    <a:p>
                      <a:pPr marL="742950" lvl="1" indent="-285750">
                        <a:buFont typeface="Arial" panose="020B0604020202020204" pitchFamily="34" charset="0"/>
                        <a:buChar char="•"/>
                      </a:pPr>
                      <a:r>
                        <a:rPr lang="en-US" sz="1900" dirty="0" smtClean="0"/>
                        <a:t>Developed R script to run zonal statistics for PEPFAR subnational units (which means calculating subnational population for PEPFAR countries).</a:t>
                      </a:r>
                    </a:p>
                    <a:p>
                      <a:pPr marL="742950" lvl="1" indent="-285750">
                        <a:buFont typeface="Arial" panose="020B0604020202020204" pitchFamily="34" charset="0"/>
                        <a:buChar char="•"/>
                      </a:pPr>
                      <a:r>
                        <a:rPr lang="en-US" sz="1900" dirty="0" smtClean="0"/>
                        <a:t>This method is generalizable for all population data available in rasterized form.</a:t>
                      </a:r>
                    </a:p>
                    <a:p>
                      <a:pPr marL="742950" lvl="1" indent="-285750">
                        <a:buFont typeface="Arial" panose="020B0604020202020204" pitchFamily="34" charset="0"/>
                        <a:buChar char="•"/>
                      </a:pPr>
                      <a:r>
                        <a:rPr lang="en-US" sz="1900" dirty="0" smtClean="0"/>
                        <a:t>Import the subnational populations into PAW. </a:t>
                      </a:r>
                      <a:endParaRPr lang="en-US" sz="19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bl>
          </a:graphicData>
        </a:graphic>
      </p:graphicFrame>
      <p:sp>
        <p:nvSpPr>
          <p:cNvPr id="4" name="Content Placeholder 5"/>
          <p:cNvSpPr txBox="1">
            <a:spLocks/>
          </p:cNvSpPr>
          <p:nvPr/>
        </p:nvSpPr>
        <p:spPr>
          <a:xfrm>
            <a:off x="283781" y="160854"/>
            <a:ext cx="3552096" cy="1065173"/>
          </a:xfrm>
          <a:prstGeom prst="rect">
            <a:avLst/>
          </a:prstGeom>
          <a:solidFill>
            <a:srgbClr val="002147">
              <a:alpha val="80000"/>
            </a:srgbClr>
          </a:solidFill>
          <a:effectLst>
            <a:softEdge rad="31750"/>
          </a:effectLst>
        </p:spPr>
        <p:txBody>
          <a:bodyPr anchor="ctr">
            <a:normAutofit fontScale="77500" lnSpcReduction="20000"/>
          </a:bodyPr>
          <a:lstStyle>
            <a:defPPr>
              <a:defRPr lang="en-US"/>
            </a:defPPr>
            <a:lvl1pPr indent="0">
              <a:lnSpc>
                <a:spcPct val="90000"/>
              </a:lnSpc>
              <a:spcBef>
                <a:spcPts val="1000"/>
              </a:spcBef>
              <a:buFont typeface="Arial" panose="020B0604020202020204" pitchFamily="34" charset="0"/>
              <a:buNone/>
              <a:defRPr sz="3200" b="1" baseline="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4000" dirty="0" smtClean="0">
                <a:solidFill>
                  <a:schemeClr val="bg1"/>
                </a:solidFill>
              </a:rPr>
              <a:t>Denominators Team</a:t>
            </a:r>
            <a:endParaRPr lang="en-US" sz="4000" dirty="0">
              <a:solidFill>
                <a:schemeClr val="bg1"/>
              </a:solidFill>
            </a:endParaRPr>
          </a:p>
          <a:p>
            <a:r>
              <a:rPr lang="en-US" sz="1000" dirty="0" smtClean="0">
                <a:solidFill>
                  <a:schemeClr val="bg1"/>
                </a:solidFill>
              </a:rPr>
              <a:t>Home &gt; HQ &gt; Interagency Collaborative for Program Involvement (ICPI) &gt; General&gt; Clusters &gt; </a:t>
            </a:r>
            <a:endParaRPr lang="en-US" sz="1000" dirty="0">
              <a:solidFill>
                <a:schemeClr val="bg1"/>
              </a:solidFill>
            </a:endParaRPr>
          </a:p>
        </p:txBody>
      </p:sp>
      <p:sp>
        <p:nvSpPr>
          <p:cNvPr id="6" name="Rectangle 5"/>
          <p:cNvSpPr/>
          <p:nvPr/>
        </p:nvSpPr>
        <p:spPr>
          <a:xfrm>
            <a:off x="3856896" y="179587"/>
            <a:ext cx="6783395" cy="1046440"/>
          </a:xfrm>
          <a:prstGeom prst="rect">
            <a:avLst/>
          </a:prstGeom>
        </p:spPr>
        <p:txBody>
          <a:bodyPr wrap="square">
            <a:spAutoFit/>
          </a:bodyPr>
          <a:lstStyle/>
          <a:p>
            <a:r>
              <a:rPr lang="en-US" sz="1400" b="1" dirty="0" smtClean="0"/>
              <a:t>Team Lead: Roma Bhatkoti, Joshua Davis</a:t>
            </a:r>
            <a:endParaRPr lang="en-US" sz="1400" dirty="0" smtClean="0">
              <a:cs typeface="Arial" panose="020B0604020202020204" pitchFamily="34" charset="0"/>
            </a:endParaRPr>
          </a:p>
          <a:p>
            <a:r>
              <a:rPr lang="en-US" sz="1200" b="1" dirty="0"/>
              <a:t>ICPI Lead: </a:t>
            </a:r>
            <a:r>
              <a:rPr lang="en-US" sz="1200" dirty="0" smtClean="0"/>
              <a:t>Jasmine Buttolph</a:t>
            </a:r>
          </a:p>
          <a:p>
            <a:r>
              <a:rPr lang="en-US" sz="1200" dirty="0" smtClean="0"/>
              <a:t>Members: JP Abellera, Travis Lim, Ray Shiraishi, Mohammed Mujawar, James Houston, Ian Fellows, Randy Yee, Anubhuti Mishra, Aaron Chafetz, Noah Bartlett, Kim Marsh, Ian Wanyeki, Jeff Eaton, Oliver Stevens, Athena Pantazis, Yaa Obeng-Aduasare, Jasmine Buttolph, Shaylee Mehta, Scott Jackson, Parviez Hosseini</a:t>
            </a:r>
            <a:endParaRPr lang="en-US" sz="1200" dirty="0"/>
          </a:p>
        </p:txBody>
      </p:sp>
      <p:sp>
        <p:nvSpPr>
          <p:cNvPr id="8" name="Oval 7"/>
          <p:cNvSpPr/>
          <p:nvPr/>
        </p:nvSpPr>
        <p:spPr>
          <a:xfrm>
            <a:off x="341686" y="233075"/>
            <a:ext cx="628373" cy="585687"/>
          </a:xfrm>
          <a:prstGeom prst="ellipse">
            <a:avLst/>
          </a:prstGeom>
          <a:noFill/>
          <a:ln w="38100" cap="flat" cmpd="sng" algn="ctr">
            <a:solidFill>
              <a:srgbClr val="AFDFEB"/>
            </a:solidFill>
            <a:prstDash val="lgDash"/>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chemeClr val="bg1"/>
              </a:solidFill>
              <a:effectLst/>
              <a:uLnTx/>
              <a:uFillTx/>
              <a:latin typeface="Calibri" panose="020F0502020204030204"/>
              <a:ea typeface="+mn-ea"/>
              <a:cs typeface="+mn-cs"/>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4877" y="189841"/>
            <a:ext cx="965001" cy="1130619"/>
          </a:xfrm>
          <a:prstGeom prst="rect">
            <a:avLst/>
          </a:prstGeom>
        </p:spPr>
      </p:pic>
    </p:spTree>
    <p:extLst>
      <p:ext uri="{BB962C8B-B14F-4D97-AF65-F5344CB8AC3E}">
        <p14:creationId xmlns:p14="http://schemas.microsoft.com/office/powerpoint/2010/main" val="151693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014194323"/>
              </p:ext>
            </p:extLst>
          </p:nvPr>
        </p:nvGraphicFramePr>
        <p:xfrm>
          <a:off x="264731" y="1493394"/>
          <a:ext cx="11603419" cy="4953126"/>
        </p:xfrm>
        <a:graphic>
          <a:graphicData uri="http://schemas.openxmlformats.org/drawingml/2006/table">
            <a:tbl>
              <a:tblPr firstRow="1" bandRow="1"/>
              <a:tblGrid>
                <a:gridCol w="11603419">
                  <a:extLst>
                    <a:ext uri="{9D8B030D-6E8A-4147-A177-3AD203B41FA5}">
                      <a16:colId xmlns:a16="http://schemas.microsoft.com/office/drawing/2014/main" val="20000"/>
                    </a:ext>
                  </a:extLst>
                </a:gridCol>
              </a:tblGrid>
              <a:tr h="335406">
                <a:tc>
                  <a:txBody>
                    <a:bodyPr/>
                    <a:lstStyle/>
                    <a:p>
                      <a:pPr algn="r"/>
                      <a:r>
                        <a:rPr lang="en-US" sz="1600" b="1" dirty="0" smtClean="0">
                          <a:solidFill>
                            <a:srgbClr val="002147"/>
                          </a:solidFill>
                        </a:rPr>
                        <a:t>Week of July 22</a:t>
                      </a:r>
                      <a:r>
                        <a:rPr lang="en-US" sz="1600" b="1" baseline="30000" dirty="0" smtClean="0">
                          <a:solidFill>
                            <a:srgbClr val="002147"/>
                          </a:solidFill>
                        </a:rPr>
                        <a:t>nd</a:t>
                      </a:r>
                      <a:r>
                        <a:rPr lang="en-US" sz="1600" b="1" dirty="0" smtClean="0">
                          <a:solidFill>
                            <a:srgbClr val="002147"/>
                          </a:solidFill>
                        </a:rPr>
                        <a:t> , 2019</a:t>
                      </a:r>
                      <a:endParaRPr lang="en-US" sz="1600" b="1" dirty="0">
                        <a:solidFill>
                          <a:srgbClr val="002147"/>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661737">
                <a:tc>
                  <a:txBody>
                    <a:bodyPr/>
                    <a:lstStyle/>
                    <a:p>
                      <a:r>
                        <a:rPr lang="en-US" sz="3500" b="1" kern="1200" baseline="0" dirty="0" smtClean="0">
                          <a:solidFill>
                            <a:srgbClr val="002147"/>
                          </a:solidFill>
                          <a:latin typeface="+mn-lt"/>
                          <a:ea typeface="+mn-ea"/>
                          <a:cs typeface="+mn-cs"/>
                        </a:rPr>
                        <a:t>Ongoing Project 1 - </a:t>
                      </a:r>
                      <a:r>
                        <a:rPr lang="en-US" altLang="en-US" sz="3500" b="1" kern="1200" baseline="0" dirty="0" smtClean="0">
                          <a:solidFill>
                            <a:srgbClr val="002147"/>
                          </a:solidFill>
                          <a:latin typeface="+mn-lt"/>
                          <a:ea typeface="+mn-ea"/>
                          <a:cs typeface="+mn-cs"/>
                        </a:rPr>
                        <a:t>Yield Optimization Data Algorithm (YODA)</a:t>
                      </a:r>
                    </a:p>
                    <a:p>
                      <a:pPr eaLnBrk="1" fontAlgn="auto" hangingPunct="1">
                        <a:spcAft>
                          <a:spcPts val="0"/>
                        </a:spcAft>
                        <a:defRPr/>
                      </a:pPr>
                      <a:endParaRPr lang="en-US" altLang="en-US" sz="2400" b="1" dirty="0" smtClean="0"/>
                    </a:p>
                    <a:p>
                      <a:pPr eaLnBrk="1" fontAlgn="auto" hangingPunct="1">
                        <a:spcAft>
                          <a:spcPts val="0"/>
                        </a:spcAft>
                        <a:defRPr/>
                      </a:pPr>
                      <a:r>
                        <a:rPr lang="en-US" altLang="en-US" sz="2400" b="1" dirty="0" smtClean="0"/>
                        <a:t>YODA: Solution</a:t>
                      </a:r>
                      <a:endParaRPr lang="en-US" sz="2400" b="1" dirty="0" smtClean="0">
                        <a:ea typeface="+mn-ea"/>
                        <a:cs typeface="+mn-cs"/>
                      </a:endParaRPr>
                    </a:p>
                    <a:p>
                      <a:pPr eaLnBrk="1" fontAlgn="auto" hangingPunct="1">
                        <a:spcAft>
                          <a:spcPts val="0"/>
                        </a:spcAft>
                        <a:defRPr/>
                      </a:pPr>
                      <a:r>
                        <a:rPr lang="en-US" sz="2000" dirty="0" smtClean="0">
                          <a:ea typeface="+mn-ea"/>
                          <a:cs typeface="+mn-cs"/>
                        </a:rPr>
                        <a:t>Construct a machine learning model of yield rate leveraging Spectrum estimates and accounting for things like:</a:t>
                      </a:r>
                    </a:p>
                    <a:p>
                      <a:pPr marL="742950" lvl="1" indent="-285750" eaLnBrk="1" fontAlgn="auto" hangingPunct="1">
                        <a:spcAft>
                          <a:spcPts val="0"/>
                        </a:spcAft>
                        <a:buFont typeface="Arial" panose="020B0604020202020204" pitchFamily="34" charset="0"/>
                        <a:buChar char="•"/>
                        <a:defRPr/>
                      </a:pPr>
                      <a:r>
                        <a:rPr lang="en-US" sz="1400" dirty="0" smtClean="0">
                          <a:ea typeface="+mn-ea"/>
                        </a:rPr>
                        <a:t>Age</a:t>
                      </a:r>
                    </a:p>
                    <a:p>
                      <a:pPr marL="742950" lvl="1" indent="-285750" eaLnBrk="1" fontAlgn="auto" hangingPunct="1">
                        <a:spcAft>
                          <a:spcPts val="0"/>
                        </a:spcAft>
                        <a:buFont typeface="Arial" panose="020B0604020202020204" pitchFamily="34" charset="0"/>
                        <a:buChar char="•"/>
                        <a:defRPr/>
                      </a:pPr>
                      <a:r>
                        <a:rPr lang="en-US" sz="1400" dirty="0" smtClean="0">
                          <a:ea typeface="+mn-ea"/>
                        </a:rPr>
                        <a:t>Gender</a:t>
                      </a:r>
                    </a:p>
                    <a:p>
                      <a:pPr marL="742950" lvl="1" indent="-285750" eaLnBrk="1" fontAlgn="auto" hangingPunct="1">
                        <a:spcAft>
                          <a:spcPts val="0"/>
                        </a:spcAft>
                        <a:buFont typeface="Arial" panose="020B0604020202020204" pitchFamily="34" charset="0"/>
                        <a:buChar char="•"/>
                        <a:defRPr/>
                      </a:pPr>
                      <a:r>
                        <a:rPr lang="en-US" sz="1400" dirty="0" smtClean="0">
                          <a:ea typeface="+mn-ea"/>
                        </a:rPr>
                        <a:t>Population size within age/gender/PSNU</a:t>
                      </a:r>
                    </a:p>
                    <a:p>
                      <a:pPr marL="742950" lvl="1" indent="-285750" eaLnBrk="1" fontAlgn="auto" hangingPunct="1">
                        <a:spcAft>
                          <a:spcPts val="0"/>
                        </a:spcAft>
                        <a:buFont typeface="Arial" panose="020B0604020202020204" pitchFamily="34" charset="0"/>
                        <a:buChar char="•"/>
                        <a:defRPr/>
                      </a:pPr>
                      <a:r>
                        <a:rPr lang="en-US" sz="1400" dirty="0" smtClean="0">
                          <a:ea typeface="+mn-ea"/>
                        </a:rPr>
                        <a:t>PLHIV within age/gender/PSNU</a:t>
                      </a:r>
                    </a:p>
                    <a:p>
                      <a:pPr marL="742950" lvl="1" indent="-285750" eaLnBrk="1" fontAlgn="auto" hangingPunct="1">
                        <a:spcAft>
                          <a:spcPts val="0"/>
                        </a:spcAft>
                        <a:buFont typeface="Arial" panose="020B0604020202020204" pitchFamily="34" charset="0"/>
                        <a:buChar char="•"/>
                        <a:defRPr/>
                      </a:pPr>
                      <a:r>
                        <a:rPr lang="en-US" sz="1400" dirty="0" smtClean="0">
                          <a:ea typeface="+mn-ea"/>
                        </a:rPr>
                        <a:t># on treatment within age/gender/PSNU</a:t>
                      </a:r>
                    </a:p>
                    <a:p>
                      <a:pPr marL="742950" lvl="1" indent="-285750" eaLnBrk="1" fontAlgn="auto" hangingPunct="1">
                        <a:spcAft>
                          <a:spcPts val="0"/>
                        </a:spcAft>
                        <a:buFont typeface="Arial" panose="020B0604020202020204" pitchFamily="34" charset="0"/>
                        <a:buChar char="•"/>
                        <a:defRPr/>
                      </a:pPr>
                      <a:r>
                        <a:rPr lang="en-US" sz="1400" dirty="0" smtClean="0">
                          <a:ea typeface="+mn-ea"/>
                        </a:rPr>
                        <a:t># of tests done by the site </a:t>
                      </a:r>
                    </a:p>
                    <a:p>
                      <a:pPr marL="742950" lvl="1" indent="-285750" eaLnBrk="1" fontAlgn="auto" hangingPunct="1">
                        <a:spcAft>
                          <a:spcPts val="0"/>
                        </a:spcAft>
                        <a:buFont typeface="Arial" panose="020B0604020202020204" pitchFamily="34" charset="0"/>
                        <a:buChar char="•"/>
                        <a:defRPr/>
                      </a:pPr>
                      <a:r>
                        <a:rPr lang="en-US" sz="1400" dirty="0" smtClean="0">
                          <a:ea typeface="+mn-ea"/>
                        </a:rPr>
                        <a:t>Site type</a:t>
                      </a:r>
                    </a:p>
                    <a:p>
                      <a:pPr marL="742950" lvl="1" indent="-285750" eaLnBrk="1" fontAlgn="auto" hangingPunct="1">
                        <a:spcAft>
                          <a:spcPts val="0"/>
                        </a:spcAft>
                        <a:buFont typeface="Arial" panose="020B0604020202020204" pitchFamily="34" charset="0"/>
                        <a:buChar char="•"/>
                        <a:defRPr/>
                      </a:pPr>
                      <a:r>
                        <a:rPr lang="en-US" sz="1400" dirty="0" smtClean="0">
                          <a:ea typeface="+mn-ea"/>
                        </a:rPr>
                        <a:t>Prioritization</a:t>
                      </a:r>
                    </a:p>
                    <a:p>
                      <a:pPr marL="742950" lvl="1" indent="-285750" eaLnBrk="1" fontAlgn="auto" hangingPunct="1">
                        <a:spcAft>
                          <a:spcPts val="0"/>
                        </a:spcAft>
                        <a:buFont typeface="Arial" panose="020B0604020202020204" pitchFamily="34" charset="0"/>
                        <a:buChar char="•"/>
                        <a:defRPr/>
                      </a:pPr>
                      <a:r>
                        <a:rPr lang="en-US" sz="1400" dirty="0" smtClean="0">
                          <a:ea typeface="+mn-ea"/>
                        </a:rPr>
                        <a:t>Modality</a:t>
                      </a:r>
                    </a:p>
                    <a:p>
                      <a:pPr marL="742950" lvl="1" indent="-285750" eaLnBrk="1" fontAlgn="auto" hangingPunct="1">
                        <a:spcAft>
                          <a:spcPts val="0"/>
                        </a:spcAft>
                        <a:buFont typeface="Arial" panose="020B0604020202020204" pitchFamily="34" charset="0"/>
                        <a:buChar char="•"/>
                        <a:defRPr/>
                      </a:pPr>
                      <a:r>
                        <a:rPr lang="en-US" sz="1400" dirty="0" smtClean="0">
                          <a:ea typeface="+mn-ea"/>
                        </a:rPr>
                        <a:t>Partner</a:t>
                      </a:r>
                    </a:p>
                    <a:p>
                      <a:pPr marL="742950" lvl="1" indent="-285750" eaLnBrk="1" fontAlgn="auto" hangingPunct="1">
                        <a:spcAft>
                          <a:spcPts val="0"/>
                        </a:spcAft>
                        <a:buFont typeface="Arial" panose="020B0604020202020204" pitchFamily="34" charset="0"/>
                        <a:buChar char="•"/>
                        <a:defRPr/>
                      </a:pPr>
                      <a:r>
                        <a:rPr lang="en-US" sz="1400" dirty="0" smtClean="0">
                          <a:ea typeface="+mn-ea"/>
                        </a:rPr>
                        <a:t>Time</a:t>
                      </a:r>
                    </a:p>
                    <a:p>
                      <a:pPr eaLnBrk="1" fontAlgn="auto" hangingPunct="1">
                        <a:spcAft>
                          <a:spcPts val="0"/>
                        </a:spcAft>
                        <a:defRPr/>
                      </a:pPr>
                      <a:r>
                        <a:rPr lang="en-US" sz="2000" dirty="0" smtClean="0">
                          <a:ea typeface="+mn-ea"/>
                          <a:cs typeface="+mn-cs"/>
                        </a:rPr>
                        <a:t>Create an optimization algorithm to set targets at the Partner / Modality / Site / Age / Gender disaggregated level.</a:t>
                      </a:r>
                      <a:endParaRPr lang="en-US" sz="2000" dirty="0">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bl>
          </a:graphicData>
        </a:graphic>
      </p:graphicFrame>
      <p:sp>
        <p:nvSpPr>
          <p:cNvPr id="4" name="Content Placeholder 5"/>
          <p:cNvSpPr txBox="1">
            <a:spLocks/>
          </p:cNvSpPr>
          <p:nvPr/>
        </p:nvSpPr>
        <p:spPr>
          <a:xfrm>
            <a:off x="283781" y="160854"/>
            <a:ext cx="3552096" cy="1065173"/>
          </a:xfrm>
          <a:prstGeom prst="rect">
            <a:avLst/>
          </a:prstGeom>
          <a:solidFill>
            <a:srgbClr val="002147">
              <a:alpha val="80000"/>
            </a:srgbClr>
          </a:solidFill>
          <a:effectLst>
            <a:softEdge rad="31750"/>
          </a:effectLst>
        </p:spPr>
        <p:txBody>
          <a:bodyPr anchor="ctr">
            <a:normAutofit fontScale="77500" lnSpcReduction="20000"/>
          </a:bodyPr>
          <a:lstStyle>
            <a:defPPr>
              <a:defRPr lang="en-US"/>
            </a:defPPr>
            <a:lvl1pPr indent="0">
              <a:lnSpc>
                <a:spcPct val="90000"/>
              </a:lnSpc>
              <a:spcBef>
                <a:spcPts val="1000"/>
              </a:spcBef>
              <a:buFont typeface="Arial" panose="020B0604020202020204" pitchFamily="34" charset="0"/>
              <a:buNone/>
              <a:defRPr sz="3200" b="1" baseline="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4000" dirty="0" smtClean="0">
                <a:solidFill>
                  <a:schemeClr val="bg1"/>
                </a:solidFill>
              </a:rPr>
              <a:t>Denominators Team</a:t>
            </a:r>
            <a:endParaRPr lang="en-US" sz="4000" dirty="0">
              <a:solidFill>
                <a:schemeClr val="bg1"/>
              </a:solidFill>
            </a:endParaRPr>
          </a:p>
          <a:p>
            <a:r>
              <a:rPr lang="en-US" sz="1000" dirty="0" smtClean="0">
                <a:solidFill>
                  <a:schemeClr val="bg1"/>
                </a:solidFill>
              </a:rPr>
              <a:t>Home &gt; HQ &gt; Interagency Collaborative for Program Involvement (ICPI) &gt; General&gt; Clusters &gt; </a:t>
            </a:r>
            <a:endParaRPr lang="en-US" sz="1000" dirty="0">
              <a:solidFill>
                <a:schemeClr val="bg1"/>
              </a:solidFill>
            </a:endParaRPr>
          </a:p>
        </p:txBody>
      </p:sp>
      <p:sp>
        <p:nvSpPr>
          <p:cNvPr id="6" name="Rectangle 5"/>
          <p:cNvSpPr/>
          <p:nvPr/>
        </p:nvSpPr>
        <p:spPr>
          <a:xfrm>
            <a:off x="3856896" y="179587"/>
            <a:ext cx="6783395" cy="1046440"/>
          </a:xfrm>
          <a:prstGeom prst="rect">
            <a:avLst/>
          </a:prstGeom>
        </p:spPr>
        <p:txBody>
          <a:bodyPr wrap="square">
            <a:spAutoFit/>
          </a:bodyPr>
          <a:lstStyle/>
          <a:p>
            <a:r>
              <a:rPr lang="en-US" sz="1400" b="1" dirty="0" smtClean="0"/>
              <a:t>Team Lead: Roma Bhatkoti, Joshua Davis</a:t>
            </a:r>
            <a:endParaRPr lang="en-US" sz="1400" dirty="0" smtClean="0">
              <a:cs typeface="Arial" panose="020B0604020202020204" pitchFamily="34" charset="0"/>
            </a:endParaRPr>
          </a:p>
          <a:p>
            <a:r>
              <a:rPr lang="en-US" sz="1200" b="1" dirty="0"/>
              <a:t>ICPI Lead: </a:t>
            </a:r>
            <a:r>
              <a:rPr lang="en-US" sz="1200" dirty="0" smtClean="0"/>
              <a:t>Jasmine Buttolph</a:t>
            </a:r>
          </a:p>
          <a:p>
            <a:r>
              <a:rPr lang="en-US" sz="1200" dirty="0" smtClean="0"/>
              <a:t>Members: JP Abellera, Travis Lim, Ray Shiraishi, Mohammed Mujawar, James Houston, Ian Fellows, Randy Yee, Anubhuti Mishra, Aaron Chafetz, Noah Bartlett, Kim Marsh, Ian Wanyeki, Jeff Eaton, Oliver Stevens, Athena Pantazis, Yaa Obeng-Aduasare, Jasmine Buttolph, Shaylee Mehta, Scott Jackson, Parviez Hosseini</a:t>
            </a:r>
            <a:endParaRPr lang="en-US" sz="1200" dirty="0"/>
          </a:p>
        </p:txBody>
      </p:sp>
      <p:sp>
        <p:nvSpPr>
          <p:cNvPr id="8" name="Oval 7"/>
          <p:cNvSpPr/>
          <p:nvPr/>
        </p:nvSpPr>
        <p:spPr>
          <a:xfrm>
            <a:off x="341686" y="233075"/>
            <a:ext cx="628373" cy="585687"/>
          </a:xfrm>
          <a:prstGeom prst="ellipse">
            <a:avLst/>
          </a:prstGeom>
          <a:noFill/>
          <a:ln w="38100" cap="flat" cmpd="sng" algn="ctr">
            <a:solidFill>
              <a:srgbClr val="AFDFEB"/>
            </a:solidFill>
            <a:prstDash val="lgDash"/>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chemeClr val="bg1"/>
              </a:solidFill>
              <a:effectLst/>
              <a:uLnTx/>
              <a:uFillTx/>
              <a:latin typeface="Calibri" panose="020F0502020204030204"/>
              <a:ea typeface="+mn-ea"/>
              <a:cs typeface="+mn-cs"/>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4877" y="189841"/>
            <a:ext cx="965001" cy="1130619"/>
          </a:xfrm>
          <a:prstGeom prst="rect">
            <a:avLst/>
          </a:prstGeom>
        </p:spPr>
      </p:pic>
    </p:spTree>
    <p:extLst>
      <p:ext uri="{BB962C8B-B14F-4D97-AF65-F5344CB8AC3E}">
        <p14:creationId xmlns:p14="http://schemas.microsoft.com/office/powerpoint/2010/main" val="2816860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481352611"/>
              </p:ext>
            </p:extLst>
          </p:nvPr>
        </p:nvGraphicFramePr>
        <p:xfrm>
          <a:off x="264732" y="1493396"/>
          <a:ext cx="11327194" cy="5012179"/>
        </p:xfrm>
        <a:graphic>
          <a:graphicData uri="http://schemas.openxmlformats.org/drawingml/2006/table">
            <a:tbl>
              <a:tblPr firstRow="1" bandRow="1"/>
              <a:tblGrid>
                <a:gridCol w="11327194">
                  <a:extLst>
                    <a:ext uri="{9D8B030D-6E8A-4147-A177-3AD203B41FA5}">
                      <a16:colId xmlns:a16="http://schemas.microsoft.com/office/drawing/2014/main" val="20000"/>
                    </a:ext>
                  </a:extLst>
                </a:gridCol>
              </a:tblGrid>
              <a:tr h="5012179">
                <a:tc>
                  <a:txBody>
                    <a:bodyPr/>
                    <a:lstStyle/>
                    <a:p>
                      <a:pPr algn="r"/>
                      <a:r>
                        <a:rPr lang="en-US" sz="1800" b="1" dirty="0" smtClean="0">
                          <a:solidFill>
                            <a:srgbClr val="002147"/>
                          </a:solidFill>
                        </a:rPr>
                        <a:t>Week of July 22</a:t>
                      </a:r>
                      <a:r>
                        <a:rPr lang="en-US" sz="1800" b="1" baseline="30000" dirty="0" smtClean="0">
                          <a:solidFill>
                            <a:srgbClr val="002147"/>
                          </a:solidFill>
                        </a:rPr>
                        <a:t>nd</a:t>
                      </a:r>
                      <a:r>
                        <a:rPr lang="en-US" sz="1800" b="1" dirty="0" smtClean="0">
                          <a:solidFill>
                            <a:srgbClr val="002147"/>
                          </a:solidFill>
                        </a:rPr>
                        <a:t> , 2019</a:t>
                      </a:r>
                      <a:endParaRPr lang="en-US" sz="1800" b="1" dirty="0">
                        <a:solidFill>
                          <a:srgbClr val="002147"/>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b="1" kern="1200" baseline="0" dirty="0" smtClean="0">
                          <a:solidFill>
                            <a:srgbClr val="002147"/>
                          </a:solidFill>
                          <a:latin typeface="+mn-lt"/>
                          <a:ea typeface="+mn-ea"/>
                          <a:cs typeface="+mn-cs"/>
                        </a:rPr>
                        <a:t>Participating Organizations </a:t>
                      </a:r>
                    </a:p>
                    <a:p>
                      <a:pPr marL="59436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kern="1200" baseline="0" dirty="0" smtClean="0">
                          <a:solidFill>
                            <a:schemeClr val="tx1"/>
                          </a:solidFill>
                          <a:effectLst/>
                          <a:latin typeface="+mn-lt"/>
                          <a:ea typeface="+mn-ea"/>
                          <a:cs typeface="+mn-cs"/>
                        </a:rPr>
                        <a:t>CDC</a:t>
                      </a:r>
                    </a:p>
                    <a:p>
                      <a:pPr marL="59436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kern="1200" baseline="0" dirty="0" smtClean="0">
                          <a:solidFill>
                            <a:schemeClr val="tx1"/>
                          </a:solidFill>
                          <a:effectLst/>
                          <a:latin typeface="+mn-lt"/>
                          <a:ea typeface="+mn-ea"/>
                          <a:cs typeface="+mn-cs"/>
                        </a:rPr>
                        <a:t>USAID</a:t>
                      </a:r>
                    </a:p>
                    <a:p>
                      <a:pPr marL="59436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kern="1200" baseline="0" dirty="0" smtClean="0">
                          <a:solidFill>
                            <a:schemeClr val="tx1"/>
                          </a:solidFill>
                          <a:effectLst/>
                          <a:latin typeface="+mn-lt"/>
                          <a:ea typeface="+mn-ea"/>
                          <a:cs typeface="+mn-cs"/>
                        </a:rPr>
                        <a:t>US Census</a:t>
                      </a:r>
                    </a:p>
                    <a:p>
                      <a:pPr marL="59436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kern="1200" baseline="0" dirty="0" smtClean="0">
                          <a:solidFill>
                            <a:schemeClr val="tx1"/>
                          </a:solidFill>
                          <a:effectLst/>
                          <a:latin typeface="+mn-lt"/>
                          <a:ea typeface="+mn-ea"/>
                          <a:cs typeface="+mn-cs"/>
                        </a:rPr>
                        <a:t>DoD</a:t>
                      </a:r>
                    </a:p>
                    <a:p>
                      <a:pPr marL="59436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kern="1200" baseline="0" dirty="0" smtClean="0">
                          <a:solidFill>
                            <a:schemeClr val="tx1"/>
                          </a:solidFill>
                          <a:effectLst/>
                          <a:latin typeface="+mn-lt"/>
                          <a:ea typeface="+mn-ea"/>
                          <a:cs typeface="+mn-cs"/>
                        </a:rPr>
                        <a:t>UNAIDS</a:t>
                      </a:r>
                    </a:p>
                    <a:p>
                      <a:pPr marL="59436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kern="1200" baseline="0" dirty="0" err="1" smtClean="0">
                          <a:solidFill>
                            <a:schemeClr val="tx1"/>
                          </a:solidFill>
                          <a:effectLst/>
                          <a:latin typeface="+mn-lt"/>
                          <a:ea typeface="+mn-ea"/>
                          <a:cs typeface="+mn-cs"/>
                        </a:rPr>
                        <a:t>PeaceCorps</a:t>
                      </a:r>
                      <a:endParaRPr lang="en-US" sz="1800" b="0" kern="1200" baseline="0" dirty="0" smtClean="0">
                        <a:solidFill>
                          <a:schemeClr val="tx1"/>
                        </a:solidFill>
                        <a:effectLst/>
                        <a:latin typeface="+mn-lt"/>
                        <a:ea typeface="+mn-ea"/>
                        <a:cs typeface="+mn-cs"/>
                      </a:endParaRPr>
                    </a:p>
                    <a:p>
                      <a:pPr marL="59436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kern="1200" baseline="0" dirty="0" smtClean="0">
                          <a:solidFill>
                            <a:schemeClr val="tx1"/>
                          </a:solidFill>
                          <a:effectLst/>
                          <a:latin typeface="+mn-lt"/>
                          <a:ea typeface="+mn-ea"/>
                          <a:cs typeface="+mn-cs"/>
                        </a:rPr>
                        <a:t>State Department</a:t>
                      </a:r>
                    </a:p>
                    <a:p>
                      <a:pPr marL="59436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kern="1200" baseline="0" dirty="0" smtClean="0">
                          <a:solidFill>
                            <a:schemeClr val="tx1"/>
                          </a:solidFill>
                          <a:effectLst/>
                          <a:latin typeface="+mn-lt"/>
                          <a:ea typeface="+mn-ea"/>
                          <a:cs typeface="+mn-cs"/>
                        </a:rPr>
                        <a:t>UNAIDS Reference Group on Estimates, Modelling and Projections</a:t>
                      </a:r>
                    </a:p>
                    <a:p>
                      <a:pPr marL="41148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b="0" kern="1200" baseline="0" dirty="0" smtClean="0">
                        <a:solidFill>
                          <a:schemeClr val="tx1"/>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sp>
        <p:nvSpPr>
          <p:cNvPr id="4" name="Content Placeholder 5"/>
          <p:cNvSpPr txBox="1">
            <a:spLocks/>
          </p:cNvSpPr>
          <p:nvPr/>
        </p:nvSpPr>
        <p:spPr>
          <a:xfrm>
            <a:off x="283781" y="160854"/>
            <a:ext cx="3552096" cy="1065173"/>
          </a:xfrm>
          <a:prstGeom prst="rect">
            <a:avLst/>
          </a:prstGeom>
          <a:solidFill>
            <a:srgbClr val="002147">
              <a:alpha val="80000"/>
            </a:srgbClr>
          </a:solidFill>
          <a:effectLst>
            <a:softEdge rad="31750"/>
          </a:effectLst>
        </p:spPr>
        <p:txBody>
          <a:bodyPr anchor="ctr">
            <a:normAutofit fontScale="77500" lnSpcReduction="20000"/>
          </a:bodyPr>
          <a:lstStyle>
            <a:defPPr>
              <a:defRPr lang="en-US"/>
            </a:defPPr>
            <a:lvl1pPr indent="0">
              <a:lnSpc>
                <a:spcPct val="90000"/>
              </a:lnSpc>
              <a:spcBef>
                <a:spcPts val="1000"/>
              </a:spcBef>
              <a:buFont typeface="Arial" panose="020B0604020202020204" pitchFamily="34" charset="0"/>
              <a:buNone/>
              <a:defRPr sz="3200" b="1" baseline="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4000" dirty="0" smtClean="0">
                <a:solidFill>
                  <a:schemeClr val="bg1"/>
                </a:solidFill>
              </a:rPr>
              <a:t>Denominators Team</a:t>
            </a:r>
            <a:endParaRPr lang="en-US" sz="4000" dirty="0">
              <a:solidFill>
                <a:schemeClr val="bg1"/>
              </a:solidFill>
            </a:endParaRPr>
          </a:p>
          <a:p>
            <a:r>
              <a:rPr lang="en-US" sz="1000" dirty="0" smtClean="0">
                <a:solidFill>
                  <a:schemeClr val="bg1"/>
                </a:solidFill>
              </a:rPr>
              <a:t>Home &gt; HQ &gt; Interagency Collaborative for Program Involvement (ICPI) &gt; General&gt; Clusters &gt; </a:t>
            </a:r>
            <a:endParaRPr lang="en-US" sz="1000" dirty="0">
              <a:solidFill>
                <a:schemeClr val="bg1"/>
              </a:solidFill>
            </a:endParaRPr>
          </a:p>
        </p:txBody>
      </p:sp>
      <p:sp>
        <p:nvSpPr>
          <p:cNvPr id="6" name="Rectangle 5"/>
          <p:cNvSpPr/>
          <p:nvPr/>
        </p:nvSpPr>
        <p:spPr>
          <a:xfrm>
            <a:off x="3856896" y="179587"/>
            <a:ext cx="6783395" cy="1046440"/>
          </a:xfrm>
          <a:prstGeom prst="rect">
            <a:avLst/>
          </a:prstGeom>
        </p:spPr>
        <p:txBody>
          <a:bodyPr wrap="square">
            <a:spAutoFit/>
          </a:bodyPr>
          <a:lstStyle/>
          <a:p>
            <a:r>
              <a:rPr lang="en-US" sz="1400" b="1" dirty="0" smtClean="0"/>
              <a:t>Team Lead: Roma Bhatkoti, Joshua Davis</a:t>
            </a:r>
            <a:endParaRPr lang="en-US" sz="1400" dirty="0" smtClean="0">
              <a:cs typeface="Arial" panose="020B0604020202020204" pitchFamily="34" charset="0"/>
            </a:endParaRPr>
          </a:p>
          <a:p>
            <a:r>
              <a:rPr lang="en-US" sz="1200" b="1" dirty="0"/>
              <a:t>ICPI Lead: </a:t>
            </a:r>
            <a:r>
              <a:rPr lang="en-US" sz="1200" dirty="0" smtClean="0"/>
              <a:t>Jasmine Buttolph</a:t>
            </a:r>
          </a:p>
          <a:p>
            <a:r>
              <a:rPr lang="en-US" sz="1200" dirty="0" smtClean="0"/>
              <a:t>Members: JP Abellera, Travis Lim, Ray Shiraishi, Mohammed Mujawar, James Houston, Ian Fellows, Randy Yee, Anubhuti Mishra, Aaron Chafetz, Noah Bartlett, Kim Marsh, Ian Wanyeki, Jeff Eaton, Oliver Stevens, Athena Pantazis, Yaa Obeng-Aduasare, Jasmine Buttolph, Shaylee Mehta, Scott Jackson, Parviez Hosseini</a:t>
            </a:r>
            <a:endParaRPr lang="en-US" sz="1200" dirty="0"/>
          </a:p>
        </p:txBody>
      </p:sp>
      <p:sp>
        <p:nvSpPr>
          <p:cNvPr id="8" name="Oval 7"/>
          <p:cNvSpPr/>
          <p:nvPr/>
        </p:nvSpPr>
        <p:spPr>
          <a:xfrm>
            <a:off x="341686" y="233075"/>
            <a:ext cx="628373" cy="585687"/>
          </a:xfrm>
          <a:prstGeom prst="ellipse">
            <a:avLst/>
          </a:prstGeom>
          <a:noFill/>
          <a:ln w="38100" cap="flat" cmpd="sng" algn="ctr">
            <a:solidFill>
              <a:srgbClr val="AFDFEB"/>
            </a:solidFill>
            <a:prstDash val="lgDash"/>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chemeClr val="bg1"/>
              </a:solidFill>
              <a:effectLst/>
              <a:uLnTx/>
              <a:uFillTx/>
              <a:latin typeface="Calibri" panose="020F0502020204030204"/>
              <a:ea typeface="+mn-ea"/>
              <a:cs typeface="+mn-cs"/>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4877" y="189841"/>
            <a:ext cx="965001" cy="1130619"/>
          </a:xfrm>
          <a:prstGeom prst="rect">
            <a:avLst/>
          </a:prstGeom>
        </p:spPr>
      </p:pic>
    </p:spTree>
    <p:extLst>
      <p:ext uri="{BB962C8B-B14F-4D97-AF65-F5344CB8AC3E}">
        <p14:creationId xmlns:p14="http://schemas.microsoft.com/office/powerpoint/2010/main" val="37863805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78817055"/>
              </p:ext>
            </p:extLst>
          </p:nvPr>
        </p:nvGraphicFramePr>
        <p:xfrm>
          <a:off x="264732" y="1493395"/>
          <a:ext cx="11327194" cy="4745480"/>
        </p:xfrm>
        <a:graphic>
          <a:graphicData uri="http://schemas.openxmlformats.org/drawingml/2006/table">
            <a:tbl>
              <a:tblPr firstRow="1" bandRow="1"/>
              <a:tblGrid>
                <a:gridCol w="11327194">
                  <a:extLst>
                    <a:ext uri="{9D8B030D-6E8A-4147-A177-3AD203B41FA5}">
                      <a16:colId xmlns:a16="http://schemas.microsoft.com/office/drawing/2014/main" val="20000"/>
                    </a:ext>
                  </a:extLst>
                </a:gridCol>
              </a:tblGrid>
              <a:tr h="806906">
                <a:tc>
                  <a:txBody>
                    <a:bodyPr/>
                    <a:lstStyle/>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dirty="0" smtClean="0">
                          <a:solidFill>
                            <a:srgbClr val="002147"/>
                          </a:solidFill>
                        </a:rPr>
                        <a:t>Week of July 22</a:t>
                      </a:r>
                      <a:r>
                        <a:rPr lang="en-US" sz="1800" b="1" baseline="30000" dirty="0" smtClean="0">
                          <a:solidFill>
                            <a:srgbClr val="002147"/>
                          </a:solidFill>
                        </a:rPr>
                        <a:t>nd</a:t>
                      </a:r>
                      <a:r>
                        <a:rPr lang="en-US" sz="1800" b="1" dirty="0" smtClean="0">
                          <a:solidFill>
                            <a:srgbClr val="002147"/>
                          </a:solidFill>
                        </a:rPr>
                        <a:t> , 2019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938574">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b="1" kern="1200" baseline="0" dirty="0" smtClean="0">
                          <a:solidFill>
                            <a:srgbClr val="002147"/>
                          </a:solidFill>
                          <a:latin typeface="+mn-lt"/>
                          <a:ea typeface="+mn-ea"/>
                          <a:cs typeface="+mn-cs"/>
                        </a:rPr>
                        <a:t>Stakeholders</a:t>
                      </a:r>
                    </a:p>
                    <a:p>
                      <a:pPr marL="59436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kern="1200" baseline="0" dirty="0" smtClean="0">
                          <a:solidFill>
                            <a:schemeClr val="tx1"/>
                          </a:solidFill>
                          <a:effectLst/>
                          <a:latin typeface="+mn-lt"/>
                          <a:ea typeface="+mn-ea"/>
                          <a:cs typeface="+mn-cs"/>
                        </a:rPr>
                        <a:t>CDC - Laura Porter</a:t>
                      </a:r>
                    </a:p>
                    <a:p>
                      <a:pPr marL="59436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kern="1200" baseline="0" dirty="0" smtClean="0">
                          <a:solidFill>
                            <a:schemeClr val="tx1"/>
                          </a:solidFill>
                          <a:effectLst/>
                          <a:latin typeface="+mn-lt"/>
                          <a:ea typeface="+mn-ea"/>
                          <a:cs typeface="+mn-cs"/>
                        </a:rPr>
                        <a:t>UNAIDS - Mary Mahy</a:t>
                      </a:r>
                    </a:p>
                    <a:p>
                      <a:pPr marL="59436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kern="1200" baseline="0" dirty="0" smtClean="0">
                          <a:solidFill>
                            <a:schemeClr val="tx1"/>
                          </a:solidFill>
                          <a:effectLst/>
                          <a:latin typeface="+mn-lt"/>
                          <a:ea typeface="+mn-ea"/>
                          <a:cs typeface="+mn-cs"/>
                        </a:rPr>
                        <a:t>S/GAC - </a:t>
                      </a:r>
                      <a:r>
                        <a:rPr lang="en-US" sz="1800" b="0" kern="1200" baseline="0" dirty="0" err="1" smtClean="0">
                          <a:solidFill>
                            <a:schemeClr val="tx1"/>
                          </a:solidFill>
                          <a:effectLst/>
                          <a:latin typeface="+mn-lt"/>
                          <a:ea typeface="+mn-ea"/>
                          <a:cs typeface="+mn-cs"/>
                        </a:rPr>
                        <a:t>Irum</a:t>
                      </a:r>
                      <a:r>
                        <a:rPr lang="en-US" sz="1800" b="0" kern="1200" baseline="0" dirty="0" smtClean="0">
                          <a:solidFill>
                            <a:schemeClr val="tx1"/>
                          </a:solidFill>
                          <a:effectLst/>
                          <a:latin typeface="+mn-lt"/>
                          <a:ea typeface="+mn-ea"/>
                          <a:cs typeface="+mn-cs"/>
                        </a:rPr>
                        <a:t> F. Zaidi </a:t>
                      </a:r>
                    </a:p>
                    <a:p>
                      <a:pPr marL="59436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kern="1200" baseline="0" dirty="0" smtClean="0">
                          <a:solidFill>
                            <a:schemeClr val="tx1"/>
                          </a:solidFill>
                          <a:effectLst/>
                          <a:latin typeface="+mn-lt"/>
                          <a:ea typeface="+mn-ea"/>
                          <a:cs typeface="+mn-cs"/>
                        </a:rPr>
                        <a:t>USAID - Rachel Lucas</a:t>
                      </a:r>
                    </a:p>
                    <a:p>
                      <a:pPr marL="41148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b="0" kern="1200" baseline="0" dirty="0" smtClean="0">
                        <a:solidFill>
                          <a:schemeClr val="tx1"/>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42114112"/>
                  </a:ext>
                </a:extLst>
              </a:tr>
            </a:tbl>
          </a:graphicData>
        </a:graphic>
      </p:graphicFrame>
      <p:sp>
        <p:nvSpPr>
          <p:cNvPr id="4" name="Content Placeholder 5"/>
          <p:cNvSpPr txBox="1">
            <a:spLocks/>
          </p:cNvSpPr>
          <p:nvPr/>
        </p:nvSpPr>
        <p:spPr>
          <a:xfrm>
            <a:off x="283781" y="160854"/>
            <a:ext cx="3552096" cy="1065173"/>
          </a:xfrm>
          <a:prstGeom prst="rect">
            <a:avLst/>
          </a:prstGeom>
          <a:solidFill>
            <a:srgbClr val="002147">
              <a:alpha val="80000"/>
            </a:srgbClr>
          </a:solidFill>
          <a:effectLst>
            <a:softEdge rad="31750"/>
          </a:effectLst>
        </p:spPr>
        <p:txBody>
          <a:bodyPr anchor="ctr">
            <a:normAutofit fontScale="77500" lnSpcReduction="20000"/>
          </a:bodyPr>
          <a:lstStyle>
            <a:defPPr>
              <a:defRPr lang="en-US"/>
            </a:defPPr>
            <a:lvl1pPr indent="0">
              <a:lnSpc>
                <a:spcPct val="90000"/>
              </a:lnSpc>
              <a:spcBef>
                <a:spcPts val="1000"/>
              </a:spcBef>
              <a:buFont typeface="Arial" panose="020B0604020202020204" pitchFamily="34" charset="0"/>
              <a:buNone/>
              <a:defRPr sz="3200" b="1" baseline="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4000" dirty="0" smtClean="0">
                <a:solidFill>
                  <a:schemeClr val="bg1"/>
                </a:solidFill>
              </a:rPr>
              <a:t>Denominators Team</a:t>
            </a:r>
            <a:endParaRPr lang="en-US" sz="4000" dirty="0">
              <a:solidFill>
                <a:schemeClr val="bg1"/>
              </a:solidFill>
            </a:endParaRPr>
          </a:p>
          <a:p>
            <a:r>
              <a:rPr lang="en-US" sz="1000" dirty="0" smtClean="0">
                <a:solidFill>
                  <a:schemeClr val="bg1"/>
                </a:solidFill>
              </a:rPr>
              <a:t>Home &gt; HQ &gt; Interagency Collaborative for Program Involvement (ICPI) &gt; General&gt; Clusters &gt; </a:t>
            </a:r>
            <a:endParaRPr lang="en-US" sz="1000" dirty="0">
              <a:solidFill>
                <a:schemeClr val="bg1"/>
              </a:solidFill>
            </a:endParaRPr>
          </a:p>
        </p:txBody>
      </p:sp>
      <p:sp>
        <p:nvSpPr>
          <p:cNvPr id="6" name="Rectangle 5"/>
          <p:cNvSpPr/>
          <p:nvPr/>
        </p:nvSpPr>
        <p:spPr>
          <a:xfrm>
            <a:off x="3856896" y="179587"/>
            <a:ext cx="6783395" cy="1046440"/>
          </a:xfrm>
          <a:prstGeom prst="rect">
            <a:avLst/>
          </a:prstGeom>
        </p:spPr>
        <p:txBody>
          <a:bodyPr wrap="square">
            <a:spAutoFit/>
          </a:bodyPr>
          <a:lstStyle/>
          <a:p>
            <a:r>
              <a:rPr lang="en-US" sz="1400" b="1" dirty="0" smtClean="0"/>
              <a:t>Team Lead: Roma Bhatkoti, Joshua Davis</a:t>
            </a:r>
            <a:endParaRPr lang="en-US" sz="1400" dirty="0" smtClean="0">
              <a:cs typeface="Arial" panose="020B0604020202020204" pitchFamily="34" charset="0"/>
            </a:endParaRPr>
          </a:p>
          <a:p>
            <a:r>
              <a:rPr lang="en-US" sz="1200" b="1" dirty="0"/>
              <a:t>ICPI Lead: </a:t>
            </a:r>
            <a:r>
              <a:rPr lang="en-US" sz="1200" dirty="0" smtClean="0"/>
              <a:t>Jasmine Buttolph</a:t>
            </a:r>
          </a:p>
          <a:p>
            <a:r>
              <a:rPr lang="en-US" sz="1200" dirty="0" smtClean="0"/>
              <a:t>Members: JP Abellera, Travis Lim, Ray Shiraishi, Mohammed Mujawar, James Houston, Ian Fellows, Randy Yee, Anubhuti Mishra, Aaron Chafetz, Noah Bartlett, Kim Marsh, Ian Wanyeki, Jeff Eaton, Oliver Stevens, Athena Pantazis, Yaa Obeng-Aduasare, Jasmine Buttolph, Shaylee Mehta, Scott Jackson, Parviez Hosseini</a:t>
            </a:r>
            <a:endParaRPr lang="en-US" sz="1200" dirty="0"/>
          </a:p>
        </p:txBody>
      </p:sp>
      <p:sp>
        <p:nvSpPr>
          <p:cNvPr id="8" name="Oval 7"/>
          <p:cNvSpPr/>
          <p:nvPr/>
        </p:nvSpPr>
        <p:spPr>
          <a:xfrm>
            <a:off x="341686" y="233075"/>
            <a:ext cx="628373" cy="585687"/>
          </a:xfrm>
          <a:prstGeom prst="ellipse">
            <a:avLst/>
          </a:prstGeom>
          <a:noFill/>
          <a:ln w="38100" cap="flat" cmpd="sng" algn="ctr">
            <a:solidFill>
              <a:srgbClr val="AFDFEB"/>
            </a:solidFill>
            <a:prstDash val="lgDash"/>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chemeClr val="bg1"/>
              </a:solidFill>
              <a:effectLst/>
              <a:uLnTx/>
              <a:uFillTx/>
              <a:latin typeface="Calibri" panose="020F0502020204030204"/>
              <a:ea typeface="+mn-ea"/>
              <a:cs typeface="+mn-cs"/>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4877" y="189841"/>
            <a:ext cx="965001" cy="1130619"/>
          </a:xfrm>
          <a:prstGeom prst="rect">
            <a:avLst/>
          </a:prstGeom>
        </p:spPr>
      </p:pic>
    </p:spTree>
    <p:extLst>
      <p:ext uri="{BB962C8B-B14F-4D97-AF65-F5344CB8AC3E}">
        <p14:creationId xmlns:p14="http://schemas.microsoft.com/office/powerpoint/2010/main" val="10316065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677658369"/>
              </p:ext>
            </p:extLst>
          </p:nvPr>
        </p:nvGraphicFramePr>
        <p:xfrm>
          <a:off x="264731" y="1493394"/>
          <a:ext cx="11603419" cy="3997143"/>
        </p:xfrm>
        <a:graphic>
          <a:graphicData uri="http://schemas.openxmlformats.org/drawingml/2006/table">
            <a:tbl>
              <a:tblPr firstRow="1" bandRow="1"/>
              <a:tblGrid>
                <a:gridCol w="11603419">
                  <a:extLst>
                    <a:ext uri="{9D8B030D-6E8A-4147-A177-3AD203B41FA5}">
                      <a16:colId xmlns:a16="http://schemas.microsoft.com/office/drawing/2014/main" val="20000"/>
                    </a:ext>
                  </a:extLst>
                </a:gridCol>
              </a:tblGrid>
              <a:tr h="3997143">
                <a:tc>
                  <a:txBody>
                    <a:bodyPr/>
                    <a:lstStyle/>
                    <a:p>
                      <a:pPr algn="r"/>
                      <a:r>
                        <a:rPr lang="en-US" sz="1600" b="1" dirty="0" smtClean="0">
                          <a:solidFill>
                            <a:srgbClr val="002147"/>
                          </a:solidFill>
                        </a:rPr>
                        <a:t>Week of July 22</a:t>
                      </a:r>
                      <a:r>
                        <a:rPr lang="en-US" sz="1600" b="1" baseline="30000" dirty="0" smtClean="0">
                          <a:solidFill>
                            <a:srgbClr val="002147"/>
                          </a:solidFill>
                        </a:rPr>
                        <a:t>nd</a:t>
                      </a:r>
                      <a:r>
                        <a:rPr lang="en-US" sz="1600" b="1" dirty="0" smtClean="0">
                          <a:solidFill>
                            <a:srgbClr val="002147"/>
                          </a:solidFill>
                        </a:rPr>
                        <a:t> , 2019</a:t>
                      </a:r>
                      <a:endParaRPr lang="en-US" sz="1600" b="1" dirty="0">
                        <a:solidFill>
                          <a:srgbClr val="002147"/>
                        </a:solidFill>
                      </a:endParaRPr>
                    </a:p>
                    <a:p>
                      <a:r>
                        <a:rPr lang="en-US" sz="2800" b="1" kern="1200" baseline="0" dirty="0" smtClean="0">
                          <a:solidFill>
                            <a:srgbClr val="002147"/>
                          </a:solidFill>
                          <a:latin typeface="+mn-lt"/>
                          <a:ea typeface="+mn-ea"/>
                          <a:cs typeface="+mn-cs"/>
                        </a:rPr>
                        <a:t>Objective 1</a:t>
                      </a:r>
                    </a:p>
                    <a:p>
                      <a:pPr marL="0" indent="0">
                        <a:buFont typeface="Arial" panose="020B0604020202020204" pitchFamily="34" charset="0"/>
                        <a:buNone/>
                      </a:pPr>
                      <a:endParaRPr lang="en-US" sz="16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2400" b="1" kern="1200" baseline="0" dirty="0" smtClean="0">
                          <a:solidFill>
                            <a:schemeClr val="tx1"/>
                          </a:solidFill>
                          <a:effectLst/>
                          <a:latin typeface="+mn-lt"/>
                          <a:ea typeface="+mn-ea"/>
                          <a:cs typeface="+mn-cs"/>
                        </a:rPr>
                        <a:t>Harmonizing accessibility</a:t>
                      </a:r>
                    </a:p>
                    <a:p>
                      <a:pPr marL="285750" lvl="0" indent="-285750">
                        <a:buFont typeface="Arial" panose="020B0604020202020204" pitchFamily="34" charset="0"/>
                        <a:buChar char="•"/>
                      </a:pPr>
                      <a:r>
                        <a:rPr lang="en-US" sz="2400" kern="1200" dirty="0" smtClean="0">
                          <a:solidFill>
                            <a:schemeClr val="tx1"/>
                          </a:solidFill>
                          <a:effectLst/>
                          <a:latin typeface="+mn-lt"/>
                          <a:ea typeface="+mn-ea"/>
                          <a:cs typeface="+mn-cs"/>
                        </a:rPr>
                        <a:t>To provide leadership in the development of a transparent, appropriate and shareable platform for tools and estimates where analysts, countries and decision makers can easily gain new insights into PEPFAR data using state of the art analytic tools and access important data in time to impact program planning and monitoring and with lowest possible level of effort (LOE). </a:t>
                      </a:r>
                      <a:endParaRPr lang="en-US" sz="1600" kern="1200" baseline="0" dirty="0" smtClean="0">
                        <a:solidFill>
                          <a:schemeClr val="tx1"/>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sp>
        <p:nvSpPr>
          <p:cNvPr id="4" name="Content Placeholder 5"/>
          <p:cNvSpPr txBox="1">
            <a:spLocks/>
          </p:cNvSpPr>
          <p:nvPr/>
        </p:nvSpPr>
        <p:spPr>
          <a:xfrm>
            <a:off x="283781" y="160854"/>
            <a:ext cx="3552096" cy="1065173"/>
          </a:xfrm>
          <a:prstGeom prst="rect">
            <a:avLst/>
          </a:prstGeom>
          <a:solidFill>
            <a:srgbClr val="002147">
              <a:alpha val="80000"/>
            </a:srgbClr>
          </a:solidFill>
          <a:effectLst>
            <a:softEdge rad="31750"/>
          </a:effectLst>
        </p:spPr>
        <p:txBody>
          <a:bodyPr anchor="ctr">
            <a:normAutofit fontScale="77500" lnSpcReduction="20000"/>
          </a:bodyPr>
          <a:lstStyle>
            <a:defPPr>
              <a:defRPr lang="en-US"/>
            </a:defPPr>
            <a:lvl1pPr indent="0">
              <a:lnSpc>
                <a:spcPct val="90000"/>
              </a:lnSpc>
              <a:spcBef>
                <a:spcPts val="1000"/>
              </a:spcBef>
              <a:buFont typeface="Arial" panose="020B0604020202020204" pitchFamily="34" charset="0"/>
              <a:buNone/>
              <a:defRPr sz="3200" b="1" baseline="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4000" dirty="0" smtClean="0">
                <a:solidFill>
                  <a:schemeClr val="bg1"/>
                </a:solidFill>
              </a:rPr>
              <a:t>Denominators Team</a:t>
            </a:r>
            <a:endParaRPr lang="en-US" sz="4000" dirty="0">
              <a:solidFill>
                <a:schemeClr val="bg1"/>
              </a:solidFill>
            </a:endParaRPr>
          </a:p>
          <a:p>
            <a:r>
              <a:rPr lang="en-US" sz="1000" dirty="0" smtClean="0">
                <a:solidFill>
                  <a:schemeClr val="bg1"/>
                </a:solidFill>
              </a:rPr>
              <a:t>Home &gt; HQ &gt; Interagency Collaborative for Program Involvement (ICPI) &gt; General&gt; Clusters &gt; </a:t>
            </a:r>
            <a:endParaRPr lang="en-US" sz="1000" dirty="0">
              <a:solidFill>
                <a:schemeClr val="bg1"/>
              </a:solidFill>
            </a:endParaRPr>
          </a:p>
        </p:txBody>
      </p:sp>
      <p:sp>
        <p:nvSpPr>
          <p:cNvPr id="6" name="Rectangle 5"/>
          <p:cNvSpPr/>
          <p:nvPr/>
        </p:nvSpPr>
        <p:spPr>
          <a:xfrm>
            <a:off x="3856896" y="179587"/>
            <a:ext cx="6783395" cy="1046440"/>
          </a:xfrm>
          <a:prstGeom prst="rect">
            <a:avLst/>
          </a:prstGeom>
        </p:spPr>
        <p:txBody>
          <a:bodyPr wrap="square">
            <a:spAutoFit/>
          </a:bodyPr>
          <a:lstStyle/>
          <a:p>
            <a:r>
              <a:rPr lang="en-US" sz="1400" b="1" dirty="0" smtClean="0"/>
              <a:t>Team Lead: Roma Bhatkoti, Joshua Davis</a:t>
            </a:r>
            <a:endParaRPr lang="en-US" sz="1400" dirty="0" smtClean="0">
              <a:cs typeface="Arial" panose="020B0604020202020204" pitchFamily="34" charset="0"/>
            </a:endParaRPr>
          </a:p>
          <a:p>
            <a:r>
              <a:rPr lang="en-US" sz="1200" b="1" dirty="0"/>
              <a:t>ICPI Lead: </a:t>
            </a:r>
            <a:r>
              <a:rPr lang="en-US" sz="1200" dirty="0" smtClean="0"/>
              <a:t>Jasmine Buttolph</a:t>
            </a:r>
          </a:p>
          <a:p>
            <a:r>
              <a:rPr lang="en-US" sz="1200" dirty="0" smtClean="0"/>
              <a:t>Members: JP Abellera, Travis Lim, Ray Shiraishi, Mohammed Mujawar, James Houston, Ian Fellows, Randy Yee, Anubhuti Mishra, Aaron Chafetz, Noah Bartlett, Kim Marsh, Ian Wanyeki, Jeff Eaton, Oliver Stevens, Athena Pantazis, Yaa Obeng-Aduasare, Jasmine Buttolph, Shaylee Mehta, Scott Jackson, Parviez Hosseini</a:t>
            </a:r>
            <a:endParaRPr lang="en-US" sz="1200" dirty="0"/>
          </a:p>
        </p:txBody>
      </p:sp>
      <p:sp>
        <p:nvSpPr>
          <p:cNvPr id="8" name="Oval 7"/>
          <p:cNvSpPr/>
          <p:nvPr/>
        </p:nvSpPr>
        <p:spPr>
          <a:xfrm>
            <a:off x="341686" y="233075"/>
            <a:ext cx="628373" cy="585687"/>
          </a:xfrm>
          <a:prstGeom prst="ellipse">
            <a:avLst/>
          </a:prstGeom>
          <a:noFill/>
          <a:ln w="38100" cap="flat" cmpd="sng" algn="ctr">
            <a:solidFill>
              <a:srgbClr val="AFDFEB"/>
            </a:solidFill>
            <a:prstDash val="lgDash"/>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chemeClr val="bg1"/>
              </a:solidFill>
              <a:effectLst/>
              <a:uLnTx/>
              <a:uFillTx/>
              <a:latin typeface="Calibri" panose="020F0502020204030204"/>
              <a:ea typeface="+mn-ea"/>
              <a:cs typeface="+mn-cs"/>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4877" y="189841"/>
            <a:ext cx="965001" cy="1130619"/>
          </a:xfrm>
          <a:prstGeom prst="rect">
            <a:avLst/>
          </a:prstGeom>
        </p:spPr>
      </p:pic>
    </p:spTree>
    <p:extLst>
      <p:ext uri="{BB962C8B-B14F-4D97-AF65-F5344CB8AC3E}">
        <p14:creationId xmlns:p14="http://schemas.microsoft.com/office/powerpoint/2010/main" val="2752788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747510985"/>
              </p:ext>
            </p:extLst>
          </p:nvPr>
        </p:nvGraphicFramePr>
        <p:xfrm>
          <a:off x="264731" y="1493394"/>
          <a:ext cx="11603419" cy="4602480"/>
        </p:xfrm>
        <a:graphic>
          <a:graphicData uri="http://schemas.openxmlformats.org/drawingml/2006/table">
            <a:tbl>
              <a:tblPr firstRow="1" bandRow="1"/>
              <a:tblGrid>
                <a:gridCol w="11603419">
                  <a:extLst>
                    <a:ext uri="{9D8B030D-6E8A-4147-A177-3AD203B41FA5}">
                      <a16:colId xmlns:a16="http://schemas.microsoft.com/office/drawing/2014/main" val="20000"/>
                    </a:ext>
                  </a:extLst>
                </a:gridCol>
              </a:tblGrid>
              <a:tr h="3997143">
                <a:tc>
                  <a:txBody>
                    <a:bodyPr/>
                    <a:lstStyle/>
                    <a:p>
                      <a:pPr algn="r"/>
                      <a:r>
                        <a:rPr lang="en-US" sz="1600" b="1" dirty="0" smtClean="0">
                          <a:solidFill>
                            <a:srgbClr val="002147"/>
                          </a:solidFill>
                        </a:rPr>
                        <a:t>Week of July 22</a:t>
                      </a:r>
                      <a:r>
                        <a:rPr lang="en-US" sz="1600" b="1" baseline="30000" dirty="0" smtClean="0">
                          <a:solidFill>
                            <a:srgbClr val="002147"/>
                          </a:solidFill>
                        </a:rPr>
                        <a:t>nd</a:t>
                      </a:r>
                      <a:r>
                        <a:rPr lang="en-US" sz="1600" b="1" dirty="0" smtClean="0">
                          <a:solidFill>
                            <a:srgbClr val="002147"/>
                          </a:solidFill>
                        </a:rPr>
                        <a:t> , 2019</a:t>
                      </a:r>
                      <a:endParaRPr lang="en-US" sz="1600" b="1" dirty="0">
                        <a:solidFill>
                          <a:srgbClr val="002147"/>
                        </a:solidFill>
                      </a:endParaRPr>
                    </a:p>
                    <a:p>
                      <a:r>
                        <a:rPr lang="en-US" sz="2800" b="1" kern="1200" baseline="0" dirty="0" smtClean="0">
                          <a:solidFill>
                            <a:srgbClr val="002147"/>
                          </a:solidFill>
                          <a:latin typeface="+mn-lt"/>
                          <a:ea typeface="+mn-ea"/>
                          <a:cs typeface="+mn-cs"/>
                        </a:rPr>
                        <a:t>Objective 1</a:t>
                      </a:r>
                    </a:p>
                    <a:p>
                      <a:endParaRPr lang="en-US" sz="2800" b="1" kern="1200" baseline="0" dirty="0" smtClean="0">
                        <a:solidFill>
                          <a:srgbClr val="002147"/>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b="1" kern="1200" dirty="0" smtClean="0">
                          <a:solidFill>
                            <a:schemeClr val="tx1"/>
                          </a:solidFill>
                          <a:effectLst/>
                          <a:latin typeface="+mn-lt"/>
                          <a:ea typeface="+mn-ea"/>
                          <a:cs typeface="+mn-cs"/>
                        </a:rPr>
                        <a:t>Objective 1 is supported by the following goals -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dirty="0" smtClean="0">
                          <a:solidFill>
                            <a:schemeClr val="tx1"/>
                          </a:solidFill>
                          <a:effectLst/>
                          <a:latin typeface="+mn-lt"/>
                          <a:ea typeface="+mn-ea"/>
                          <a:cs typeface="+mn-cs"/>
                        </a:rPr>
                        <a:t>Enhance data accessibility at the time of decision making.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dirty="0" smtClean="0">
                          <a:solidFill>
                            <a:schemeClr val="tx1"/>
                          </a:solidFill>
                          <a:effectLst/>
                          <a:latin typeface="+mn-lt"/>
                          <a:ea typeface="+mn-ea"/>
                          <a:cs typeface="+mn-cs"/>
                        </a:rPr>
                        <a:t>Enhance data accessibility to stakeholders.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dirty="0" smtClean="0">
                          <a:solidFill>
                            <a:schemeClr val="tx1"/>
                          </a:solidFill>
                          <a:effectLst/>
                          <a:latin typeface="+mn-lt"/>
                          <a:ea typeface="+mn-ea"/>
                          <a:cs typeface="+mn-cs"/>
                        </a:rPr>
                        <a:t>Enhance data accessibility as both a WIP (work in progress) and final product.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dirty="0" smtClean="0">
                          <a:solidFill>
                            <a:schemeClr val="tx1"/>
                          </a:solidFill>
                          <a:effectLst/>
                          <a:latin typeface="+mn-lt"/>
                          <a:ea typeface="+mn-ea"/>
                          <a:cs typeface="+mn-cs"/>
                        </a:rPr>
                        <a:t>Enhance data accessibility from multiple sources.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dirty="0" smtClean="0">
                          <a:solidFill>
                            <a:schemeClr val="tx1"/>
                          </a:solidFill>
                          <a:effectLst/>
                          <a:latin typeface="+mn-lt"/>
                          <a:ea typeface="+mn-ea"/>
                          <a:cs typeface="+mn-cs"/>
                        </a:rPr>
                        <a:t>Enhance documentation and transparency of methodology for estimation of both WIP and final product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kern="1200" dirty="0" smtClean="0">
                          <a:solidFill>
                            <a:schemeClr val="tx1"/>
                          </a:solidFill>
                          <a:effectLst/>
                          <a:latin typeface="+mn-lt"/>
                          <a:ea typeface="+mn-ea"/>
                          <a:cs typeface="+mn-cs"/>
                        </a:rPr>
                        <a:t>Streamline processes for selecting appropriate platform for data and tools.</a:t>
                      </a:r>
                    </a:p>
                    <a:p>
                      <a:pPr marL="0" indent="0">
                        <a:buFont typeface="Arial" panose="020B0604020202020204" pitchFamily="34" charset="0"/>
                        <a:buNone/>
                      </a:pPr>
                      <a:endParaRPr lang="en-US" sz="1600" kern="1200" baseline="0" dirty="0" smtClean="0">
                        <a:solidFill>
                          <a:schemeClr val="tx1"/>
                        </a:solidFill>
                        <a:effectLst/>
                        <a:latin typeface="+mn-lt"/>
                        <a:ea typeface="+mn-ea"/>
                        <a:cs typeface="+mn-cs"/>
                      </a:endParaRPr>
                    </a:p>
                    <a:p>
                      <a:pPr marL="285750" indent="-285750">
                        <a:buFont typeface="Arial" panose="020B0604020202020204" pitchFamily="34" charset="0"/>
                        <a:buChar char="•"/>
                      </a:pPr>
                      <a:endParaRPr lang="en-US" sz="1600" kern="1200" baseline="0" dirty="0" smtClean="0">
                        <a:solidFill>
                          <a:schemeClr val="tx1"/>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sp>
        <p:nvSpPr>
          <p:cNvPr id="4" name="Content Placeholder 5"/>
          <p:cNvSpPr txBox="1">
            <a:spLocks/>
          </p:cNvSpPr>
          <p:nvPr/>
        </p:nvSpPr>
        <p:spPr>
          <a:xfrm>
            <a:off x="283781" y="160854"/>
            <a:ext cx="3552096" cy="1065173"/>
          </a:xfrm>
          <a:prstGeom prst="rect">
            <a:avLst/>
          </a:prstGeom>
          <a:solidFill>
            <a:srgbClr val="002147">
              <a:alpha val="80000"/>
            </a:srgbClr>
          </a:solidFill>
          <a:effectLst>
            <a:softEdge rad="31750"/>
          </a:effectLst>
        </p:spPr>
        <p:txBody>
          <a:bodyPr anchor="ctr">
            <a:normAutofit fontScale="77500" lnSpcReduction="20000"/>
          </a:bodyPr>
          <a:lstStyle>
            <a:defPPr>
              <a:defRPr lang="en-US"/>
            </a:defPPr>
            <a:lvl1pPr indent="0">
              <a:lnSpc>
                <a:spcPct val="90000"/>
              </a:lnSpc>
              <a:spcBef>
                <a:spcPts val="1000"/>
              </a:spcBef>
              <a:buFont typeface="Arial" panose="020B0604020202020204" pitchFamily="34" charset="0"/>
              <a:buNone/>
              <a:defRPr sz="3200" b="1" baseline="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4000" dirty="0" smtClean="0">
                <a:solidFill>
                  <a:schemeClr val="bg1"/>
                </a:solidFill>
              </a:rPr>
              <a:t>Denominators Team</a:t>
            </a:r>
            <a:endParaRPr lang="en-US" sz="4000" dirty="0">
              <a:solidFill>
                <a:schemeClr val="bg1"/>
              </a:solidFill>
            </a:endParaRPr>
          </a:p>
          <a:p>
            <a:r>
              <a:rPr lang="en-US" sz="1000" dirty="0" smtClean="0">
                <a:solidFill>
                  <a:schemeClr val="bg1"/>
                </a:solidFill>
              </a:rPr>
              <a:t>Home &gt; HQ &gt; Interagency Collaborative for Program Involvement (ICPI) &gt; General&gt; Clusters &gt; </a:t>
            </a:r>
            <a:endParaRPr lang="en-US" sz="1000" dirty="0">
              <a:solidFill>
                <a:schemeClr val="bg1"/>
              </a:solidFill>
            </a:endParaRPr>
          </a:p>
        </p:txBody>
      </p:sp>
      <p:sp>
        <p:nvSpPr>
          <p:cNvPr id="6" name="Rectangle 5"/>
          <p:cNvSpPr/>
          <p:nvPr/>
        </p:nvSpPr>
        <p:spPr>
          <a:xfrm>
            <a:off x="3856896" y="179587"/>
            <a:ext cx="6783395" cy="1046440"/>
          </a:xfrm>
          <a:prstGeom prst="rect">
            <a:avLst/>
          </a:prstGeom>
        </p:spPr>
        <p:txBody>
          <a:bodyPr wrap="square">
            <a:spAutoFit/>
          </a:bodyPr>
          <a:lstStyle/>
          <a:p>
            <a:r>
              <a:rPr lang="en-US" sz="1400" b="1" dirty="0" smtClean="0"/>
              <a:t>Team Lead: Roma Bhatkoti, Joshua Davis</a:t>
            </a:r>
            <a:endParaRPr lang="en-US" sz="1400" dirty="0" smtClean="0">
              <a:cs typeface="Arial" panose="020B0604020202020204" pitchFamily="34" charset="0"/>
            </a:endParaRPr>
          </a:p>
          <a:p>
            <a:r>
              <a:rPr lang="en-US" sz="1200" b="1" dirty="0"/>
              <a:t>ICPI Lead: </a:t>
            </a:r>
            <a:r>
              <a:rPr lang="en-US" sz="1200" dirty="0" smtClean="0"/>
              <a:t>Jasmine Buttolph</a:t>
            </a:r>
          </a:p>
          <a:p>
            <a:r>
              <a:rPr lang="en-US" sz="1200" dirty="0" smtClean="0"/>
              <a:t>Members: JP Abellera, Travis Lim, Ray Shiraishi, Mohammed Mujawar, James Houston, Ian Fellows, Randy Yee, Anubhuti Mishra, Aaron Chafetz, Noah Bartlett, Kim Marsh, Ian Wanyeki, Jeff Eaton, Oliver Stevens, Athena Pantazis, Yaa Obeng-Aduasare, Jasmine Buttolph, Shaylee Mehta, Scott Jackson, Parviez Hosseini</a:t>
            </a:r>
            <a:endParaRPr lang="en-US" sz="1200" dirty="0"/>
          </a:p>
        </p:txBody>
      </p:sp>
      <p:sp>
        <p:nvSpPr>
          <p:cNvPr id="8" name="Oval 7"/>
          <p:cNvSpPr/>
          <p:nvPr/>
        </p:nvSpPr>
        <p:spPr>
          <a:xfrm>
            <a:off x="341686" y="233075"/>
            <a:ext cx="628373" cy="585687"/>
          </a:xfrm>
          <a:prstGeom prst="ellipse">
            <a:avLst/>
          </a:prstGeom>
          <a:noFill/>
          <a:ln w="38100" cap="flat" cmpd="sng" algn="ctr">
            <a:solidFill>
              <a:srgbClr val="AFDFEB"/>
            </a:solidFill>
            <a:prstDash val="lgDash"/>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chemeClr val="bg1"/>
              </a:solidFill>
              <a:effectLst/>
              <a:uLnTx/>
              <a:uFillTx/>
              <a:latin typeface="Calibri" panose="020F0502020204030204"/>
              <a:ea typeface="+mn-ea"/>
              <a:cs typeface="+mn-cs"/>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4877" y="189841"/>
            <a:ext cx="965001" cy="1130619"/>
          </a:xfrm>
          <a:prstGeom prst="rect">
            <a:avLst/>
          </a:prstGeom>
        </p:spPr>
      </p:pic>
    </p:spTree>
    <p:extLst>
      <p:ext uri="{BB962C8B-B14F-4D97-AF65-F5344CB8AC3E}">
        <p14:creationId xmlns:p14="http://schemas.microsoft.com/office/powerpoint/2010/main" val="2361140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790884546"/>
              </p:ext>
            </p:extLst>
          </p:nvPr>
        </p:nvGraphicFramePr>
        <p:xfrm>
          <a:off x="264731" y="1493395"/>
          <a:ext cx="11603419" cy="5002656"/>
        </p:xfrm>
        <a:graphic>
          <a:graphicData uri="http://schemas.openxmlformats.org/drawingml/2006/table">
            <a:tbl>
              <a:tblPr firstRow="1" bandRow="1"/>
              <a:tblGrid>
                <a:gridCol w="11603419">
                  <a:extLst>
                    <a:ext uri="{9D8B030D-6E8A-4147-A177-3AD203B41FA5}">
                      <a16:colId xmlns:a16="http://schemas.microsoft.com/office/drawing/2014/main" val="20000"/>
                    </a:ext>
                  </a:extLst>
                </a:gridCol>
              </a:tblGrid>
              <a:tr h="5002656">
                <a:tc>
                  <a:txBody>
                    <a:bodyPr/>
                    <a:lstStyle/>
                    <a:p>
                      <a:pPr algn="r"/>
                      <a:r>
                        <a:rPr lang="en-US" sz="1600" b="1" dirty="0" smtClean="0">
                          <a:solidFill>
                            <a:srgbClr val="002147"/>
                          </a:solidFill>
                        </a:rPr>
                        <a:t>Week of July 22</a:t>
                      </a:r>
                      <a:r>
                        <a:rPr lang="en-US" sz="1600" b="1" baseline="30000" dirty="0" smtClean="0">
                          <a:solidFill>
                            <a:srgbClr val="002147"/>
                          </a:solidFill>
                        </a:rPr>
                        <a:t>nd</a:t>
                      </a:r>
                      <a:r>
                        <a:rPr lang="en-US" sz="1600" b="1" dirty="0" smtClean="0">
                          <a:solidFill>
                            <a:srgbClr val="002147"/>
                          </a:solidFill>
                        </a:rPr>
                        <a:t> , 2019</a:t>
                      </a:r>
                      <a:endParaRPr lang="en-US" sz="1600" b="1" dirty="0">
                        <a:solidFill>
                          <a:srgbClr val="002147"/>
                        </a:solidFill>
                      </a:endParaRPr>
                    </a:p>
                    <a:p>
                      <a:r>
                        <a:rPr lang="en-US" sz="2800" b="1" kern="1200" baseline="0" dirty="0" smtClean="0">
                          <a:solidFill>
                            <a:srgbClr val="002147"/>
                          </a:solidFill>
                          <a:latin typeface="+mn-lt"/>
                          <a:ea typeface="+mn-ea"/>
                          <a:cs typeface="+mn-cs"/>
                        </a:rPr>
                        <a:t>Objective 2</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b="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b="1" kern="1200" dirty="0" smtClean="0">
                          <a:solidFill>
                            <a:schemeClr val="tx1"/>
                          </a:solidFill>
                          <a:effectLst/>
                          <a:latin typeface="+mn-lt"/>
                          <a:ea typeface="+mn-ea"/>
                          <a:cs typeface="+mn-cs"/>
                        </a:rPr>
                        <a:t>Platform for sharing and developing forward thinking methodologies</a:t>
                      </a:r>
                      <a:endParaRPr lang="en-US" sz="2400" b="1" kern="1200" baseline="0" noProof="0" dirty="0" smtClean="0">
                        <a:solidFill>
                          <a:schemeClr val="tx1"/>
                        </a:solidFill>
                        <a:effectLst/>
                        <a:latin typeface="+mn-lt"/>
                        <a:ea typeface="+mn-ea"/>
                        <a:cs typeface="+mn-cs"/>
                      </a:endParaRPr>
                    </a:p>
                    <a:p>
                      <a:pPr marL="285750" lvl="0" indent="-285750">
                        <a:buFont typeface="Arial" panose="020B0604020202020204" pitchFamily="34" charset="0"/>
                        <a:buChar char="•"/>
                      </a:pPr>
                      <a:r>
                        <a:rPr lang="en-US" sz="2400" kern="1200" dirty="0" smtClean="0">
                          <a:solidFill>
                            <a:schemeClr val="tx1"/>
                          </a:solidFill>
                          <a:effectLst/>
                          <a:latin typeface="+mn-lt"/>
                          <a:ea typeface="+mn-ea"/>
                          <a:cs typeface="+mn-cs"/>
                        </a:rPr>
                        <a:t>To provide a platform to connect different programmatic ICPI clusters and external stakeholders (field teams, epidemic control teams (ECTs), ST3 (short term task teams) and implementing agency and OGAC leadership to explore possibilities of collaboration and improvements to existing methodologies,  </a:t>
                      </a:r>
                    </a:p>
                    <a:p>
                      <a:pPr marL="285750" lvl="0" indent="-285750">
                        <a:buFont typeface="Arial" panose="020B0604020202020204" pitchFamily="34" charset="0"/>
                        <a:buChar char="•"/>
                      </a:pPr>
                      <a:r>
                        <a:rPr lang="en-US" sz="2400" kern="1200" dirty="0" smtClean="0">
                          <a:solidFill>
                            <a:schemeClr val="tx1"/>
                          </a:solidFill>
                          <a:effectLst/>
                          <a:latin typeface="+mn-lt"/>
                          <a:ea typeface="+mn-ea"/>
                          <a:cs typeface="+mn-cs"/>
                        </a:rPr>
                        <a:t>To provide a convening platform for forward thinking methodologies; and </a:t>
                      </a:r>
                    </a:p>
                    <a:p>
                      <a:pPr marL="285750" lvl="0" indent="-285750">
                        <a:buFont typeface="Arial" panose="020B0604020202020204" pitchFamily="34" charset="0"/>
                        <a:buChar char="•"/>
                      </a:pPr>
                      <a:r>
                        <a:rPr lang="en-US" sz="2400" kern="1200" dirty="0" smtClean="0">
                          <a:solidFill>
                            <a:schemeClr val="tx1"/>
                          </a:solidFill>
                          <a:effectLst/>
                          <a:latin typeface="+mn-lt"/>
                          <a:ea typeface="+mn-ea"/>
                          <a:cs typeface="+mn-cs"/>
                        </a:rPr>
                        <a:t>To pro-actively work on innovative and rigorous methodologies, targeting general population, priority population, key populations at sub-national levels and finer age and sex bands. </a:t>
                      </a:r>
                      <a:endParaRPr lang="en-US" sz="2400" kern="1200" baseline="0" dirty="0" smtClean="0">
                        <a:solidFill>
                          <a:schemeClr val="tx1"/>
                        </a:solidFill>
                        <a:effectLst/>
                        <a:latin typeface="+mn-lt"/>
                        <a:ea typeface="+mn-ea"/>
                        <a:cs typeface="+mn-cs"/>
                      </a:endParaRPr>
                    </a:p>
                    <a:p>
                      <a:pPr marL="285750" indent="-285750">
                        <a:buFont typeface="Arial" panose="020B0604020202020204" pitchFamily="34" charset="0"/>
                        <a:buChar char="•"/>
                      </a:pPr>
                      <a:endParaRPr lang="en-US" sz="1600" kern="1200" baseline="0" dirty="0" smtClean="0">
                        <a:solidFill>
                          <a:schemeClr val="tx1"/>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sp>
        <p:nvSpPr>
          <p:cNvPr id="4" name="Content Placeholder 5"/>
          <p:cNvSpPr txBox="1">
            <a:spLocks/>
          </p:cNvSpPr>
          <p:nvPr/>
        </p:nvSpPr>
        <p:spPr>
          <a:xfrm>
            <a:off x="283781" y="160854"/>
            <a:ext cx="3552096" cy="1065173"/>
          </a:xfrm>
          <a:prstGeom prst="rect">
            <a:avLst/>
          </a:prstGeom>
          <a:solidFill>
            <a:srgbClr val="002147">
              <a:alpha val="80000"/>
            </a:srgbClr>
          </a:solidFill>
          <a:effectLst>
            <a:softEdge rad="31750"/>
          </a:effectLst>
        </p:spPr>
        <p:txBody>
          <a:bodyPr anchor="ctr">
            <a:normAutofit fontScale="77500" lnSpcReduction="20000"/>
          </a:bodyPr>
          <a:lstStyle>
            <a:defPPr>
              <a:defRPr lang="en-US"/>
            </a:defPPr>
            <a:lvl1pPr indent="0">
              <a:lnSpc>
                <a:spcPct val="90000"/>
              </a:lnSpc>
              <a:spcBef>
                <a:spcPts val="1000"/>
              </a:spcBef>
              <a:buFont typeface="Arial" panose="020B0604020202020204" pitchFamily="34" charset="0"/>
              <a:buNone/>
              <a:defRPr sz="3200" b="1" baseline="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4000" dirty="0" smtClean="0">
                <a:solidFill>
                  <a:schemeClr val="bg1"/>
                </a:solidFill>
              </a:rPr>
              <a:t>Denominators Team</a:t>
            </a:r>
            <a:endParaRPr lang="en-US" sz="4000" dirty="0">
              <a:solidFill>
                <a:schemeClr val="bg1"/>
              </a:solidFill>
            </a:endParaRPr>
          </a:p>
          <a:p>
            <a:r>
              <a:rPr lang="en-US" sz="1000" dirty="0" smtClean="0">
                <a:solidFill>
                  <a:schemeClr val="bg1"/>
                </a:solidFill>
              </a:rPr>
              <a:t>Home &gt; HQ &gt; Interagency Collaborative for Program Involvement (ICPI) &gt; General&gt; Clusters &gt; </a:t>
            </a:r>
            <a:endParaRPr lang="en-US" sz="1000" dirty="0">
              <a:solidFill>
                <a:schemeClr val="bg1"/>
              </a:solidFill>
            </a:endParaRPr>
          </a:p>
        </p:txBody>
      </p:sp>
      <p:sp>
        <p:nvSpPr>
          <p:cNvPr id="6" name="Rectangle 5"/>
          <p:cNvSpPr/>
          <p:nvPr/>
        </p:nvSpPr>
        <p:spPr>
          <a:xfrm>
            <a:off x="3856896" y="179587"/>
            <a:ext cx="6783395" cy="1046440"/>
          </a:xfrm>
          <a:prstGeom prst="rect">
            <a:avLst/>
          </a:prstGeom>
        </p:spPr>
        <p:txBody>
          <a:bodyPr wrap="square">
            <a:spAutoFit/>
          </a:bodyPr>
          <a:lstStyle/>
          <a:p>
            <a:r>
              <a:rPr lang="en-US" sz="1400" b="1" dirty="0" smtClean="0"/>
              <a:t>Team Lead: Roma Bhatkoti, Joshua Davis</a:t>
            </a:r>
            <a:endParaRPr lang="en-US" sz="1400" dirty="0" smtClean="0">
              <a:cs typeface="Arial" panose="020B0604020202020204" pitchFamily="34" charset="0"/>
            </a:endParaRPr>
          </a:p>
          <a:p>
            <a:r>
              <a:rPr lang="en-US" sz="1200" b="1" dirty="0"/>
              <a:t>ICPI Lead: </a:t>
            </a:r>
            <a:r>
              <a:rPr lang="en-US" sz="1200" dirty="0" smtClean="0"/>
              <a:t>Jasmine Buttolph</a:t>
            </a:r>
          </a:p>
          <a:p>
            <a:r>
              <a:rPr lang="en-US" sz="1200" dirty="0" smtClean="0"/>
              <a:t>Members: JP Abellera, Travis Lim, Ray Shiraishi, Mohammed Mujawar, James Houston, Ian Fellows, Randy Yee, Anubhuti Mishra, Aaron Chafetz, Noah Bartlett, Kim Marsh, Ian Wanyeki, Jeff Eaton, Oliver Stevens, Athena Pantazis, Yaa Obeng-Aduasare, Jasmine Buttolph, Shaylee Mehta, Scott Jackson, Parviez Hosseini</a:t>
            </a:r>
            <a:endParaRPr lang="en-US" sz="1200" dirty="0"/>
          </a:p>
        </p:txBody>
      </p:sp>
      <p:sp>
        <p:nvSpPr>
          <p:cNvPr id="8" name="Oval 7"/>
          <p:cNvSpPr/>
          <p:nvPr/>
        </p:nvSpPr>
        <p:spPr>
          <a:xfrm>
            <a:off x="341686" y="233075"/>
            <a:ext cx="628373" cy="585687"/>
          </a:xfrm>
          <a:prstGeom prst="ellipse">
            <a:avLst/>
          </a:prstGeom>
          <a:noFill/>
          <a:ln w="38100" cap="flat" cmpd="sng" algn="ctr">
            <a:solidFill>
              <a:srgbClr val="AFDFEB"/>
            </a:solidFill>
            <a:prstDash val="lgDash"/>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chemeClr val="bg1"/>
              </a:solidFill>
              <a:effectLst/>
              <a:uLnTx/>
              <a:uFillTx/>
              <a:latin typeface="Calibri" panose="020F0502020204030204"/>
              <a:ea typeface="+mn-ea"/>
              <a:cs typeface="+mn-cs"/>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4877" y="189841"/>
            <a:ext cx="965001" cy="1130619"/>
          </a:xfrm>
          <a:prstGeom prst="rect">
            <a:avLst/>
          </a:prstGeom>
        </p:spPr>
      </p:pic>
    </p:spTree>
    <p:extLst>
      <p:ext uri="{BB962C8B-B14F-4D97-AF65-F5344CB8AC3E}">
        <p14:creationId xmlns:p14="http://schemas.microsoft.com/office/powerpoint/2010/main" val="279967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705423546"/>
              </p:ext>
            </p:extLst>
          </p:nvPr>
        </p:nvGraphicFramePr>
        <p:xfrm>
          <a:off x="264731" y="1493395"/>
          <a:ext cx="11603419" cy="5002656"/>
        </p:xfrm>
        <a:graphic>
          <a:graphicData uri="http://schemas.openxmlformats.org/drawingml/2006/table">
            <a:tbl>
              <a:tblPr firstRow="1" bandRow="1"/>
              <a:tblGrid>
                <a:gridCol w="11603419">
                  <a:extLst>
                    <a:ext uri="{9D8B030D-6E8A-4147-A177-3AD203B41FA5}">
                      <a16:colId xmlns:a16="http://schemas.microsoft.com/office/drawing/2014/main" val="20000"/>
                    </a:ext>
                  </a:extLst>
                </a:gridCol>
              </a:tblGrid>
              <a:tr h="5002656">
                <a:tc>
                  <a:txBody>
                    <a:bodyPr/>
                    <a:lstStyle/>
                    <a:p>
                      <a:pPr algn="r"/>
                      <a:r>
                        <a:rPr lang="en-US" sz="1600" b="1" dirty="0" smtClean="0">
                          <a:solidFill>
                            <a:srgbClr val="002147"/>
                          </a:solidFill>
                        </a:rPr>
                        <a:t>Week of July 22</a:t>
                      </a:r>
                      <a:r>
                        <a:rPr lang="en-US" sz="1600" b="1" baseline="30000" dirty="0" smtClean="0">
                          <a:solidFill>
                            <a:srgbClr val="002147"/>
                          </a:solidFill>
                        </a:rPr>
                        <a:t>nd</a:t>
                      </a:r>
                      <a:r>
                        <a:rPr lang="en-US" sz="1600" b="1" dirty="0" smtClean="0">
                          <a:solidFill>
                            <a:srgbClr val="002147"/>
                          </a:solidFill>
                        </a:rPr>
                        <a:t> , 2019</a:t>
                      </a:r>
                      <a:endParaRPr lang="en-US" sz="1600" b="1" dirty="0">
                        <a:solidFill>
                          <a:srgbClr val="002147"/>
                        </a:solidFill>
                      </a:endParaRPr>
                    </a:p>
                    <a:p>
                      <a:r>
                        <a:rPr lang="en-US" sz="2800" b="1" kern="1200" baseline="0" dirty="0" smtClean="0">
                          <a:solidFill>
                            <a:srgbClr val="002147"/>
                          </a:solidFill>
                          <a:latin typeface="+mn-lt"/>
                          <a:ea typeface="+mn-ea"/>
                          <a:cs typeface="+mn-cs"/>
                        </a:rPr>
                        <a:t>Objective 2</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b="1" kern="1200" dirty="0" smtClean="0">
                        <a:solidFill>
                          <a:schemeClr val="tx1"/>
                        </a:solidFill>
                        <a:effectLst/>
                        <a:latin typeface="+mn-lt"/>
                        <a:ea typeface="+mn-ea"/>
                        <a:cs typeface="+mn-cs"/>
                      </a:endParaRPr>
                    </a:p>
                    <a:p>
                      <a:pPr marL="0" indent="0">
                        <a:buFont typeface="Arial" panose="020B0604020202020204" pitchFamily="34" charset="0"/>
                        <a:buNone/>
                      </a:pPr>
                      <a:r>
                        <a:rPr lang="en-US" sz="2400" b="1" kern="1200" baseline="0" dirty="0" smtClean="0">
                          <a:solidFill>
                            <a:schemeClr val="tx1"/>
                          </a:solidFill>
                          <a:effectLst/>
                          <a:latin typeface="+mn-lt"/>
                          <a:ea typeface="+mn-ea"/>
                          <a:cs typeface="+mn-cs"/>
                        </a:rPr>
                        <a:t>Objective 2 is supported by the following goals - </a:t>
                      </a:r>
                    </a:p>
                    <a:p>
                      <a:pPr marL="285750" lvl="0" indent="-285750" algn="l" defTabSz="914400" rtl="0" eaLnBrk="1" latinLnBrk="0" hangingPunct="1">
                        <a:buFont typeface="Arial" panose="020B0604020202020204" pitchFamily="34" charset="0"/>
                        <a:buChar char="•"/>
                      </a:pPr>
                      <a:r>
                        <a:rPr lang="en-US" sz="2000" kern="1200" dirty="0" smtClean="0">
                          <a:solidFill>
                            <a:schemeClr val="tx1"/>
                          </a:solidFill>
                          <a:effectLst/>
                          <a:latin typeface="+mn-lt"/>
                          <a:ea typeface="+mn-ea"/>
                          <a:cs typeface="+mn-cs"/>
                        </a:rPr>
                        <a:t>Connect different clusters and external stakeholders where appropriate to ensure timely sharing of estimates, methods, data and tools. </a:t>
                      </a:r>
                    </a:p>
                    <a:p>
                      <a:pPr marL="285750" lvl="0" indent="-285750" algn="l" defTabSz="914400" rtl="0" eaLnBrk="1" latinLnBrk="0" hangingPunct="1">
                        <a:buFont typeface="Arial" panose="020B0604020202020204" pitchFamily="34" charset="0"/>
                        <a:buChar char="•"/>
                      </a:pPr>
                      <a:r>
                        <a:rPr lang="en-US" sz="2000" kern="1200" dirty="0" smtClean="0">
                          <a:solidFill>
                            <a:schemeClr val="tx1"/>
                          </a:solidFill>
                          <a:effectLst/>
                          <a:latin typeface="+mn-lt"/>
                          <a:ea typeface="+mn-ea"/>
                          <a:cs typeface="+mn-cs"/>
                        </a:rPr>
                        <a:t>Connect PEPFAR OUs to tools and methods developed by clusters and technical workgroups.</a:t>
                      </a:r>
                    </a:p>
                    <a:p>
                      <a:pPr marL="285750" lvl="0" indent="-285750" algn="l" defTabSz="914400" rtl="0" eaLnBrk="1" latinLnBrk="0" hangingPunct="1">
                        <a:buFont typeface="Arial" panose="020B0604020202020204" pitchFamily="34" charset="0"/>
                        <a:buChar char="•"/>
                      </a:pPr>
                      <a:r>
                        <a:rPr lang="en-US" sz="2000" kern="1200" dirty="0" smtClean="0">
                          <a:solidFill>
                            <a:schemeClr val="tx1"/>
                          </a:solidFill>
                          <a:effectLst/>
                          <a:latin typeface="+mn-lt"/>
                          <a:ea typeface="+mn-ea"/>
                          <a:cs typeface="+mn-cs"/>
                        </a:rPr>
                        <a:t>Explore cutting edge methodologies (including but not limited to machine learning, dynamic modeling, network analysis) to develop epidemiological data and estimates for general population, key populations and priority populations—at subnational levels (where applicable) and finer age and sex bands (where applicable).</a:t>
                      </a:r>
                    </a:p>
                    <a:p>
                      <a:pPr marL="285750" lvl="0" indent="-285750" algn="l" defTabSz="914400" rtl="0" eaLnBrk="1" latinLnBrk="0" hangingPunct="1">
                        <a:buFont typeface="Arial" panose="020B0604020202020204" pitchFamily="34" charset="0"/>
                        <a:buChar char="•"/>
                      </a:pPr>
                      <a:r>
                        <a:rPr lang="en-US" sz="2000" kern="1200" dirty="0" smtClean="0">
                          <a:solidFill>
                            <a:schemeClr val="tx1"/>
                          </a:solidFill>
                          <a:effectLst/>
                          <a:latin typeface="+mn-lt"/>
                          <a:ea typeface="+mn-ea"/>
                          <a:cs typeface="+mn-cs"/>
                        </a:rPr>
                        <a:t>Develop prototypes for innovative methods to share with the stakeholders and iteratively convert successful prototypes into products.</a:t>
                      </a:r>
                    </a:p>
                    <a:p>
                      <a:pPr marL="285750" lvl="0" indent="-285750" algn="l" defTabSz="914400" rtl="0" eaLnBrk="1" latinLnBrk="0" hangingPunct="1">
                        <a:buFont typeface="Arial" panose="020B0604020202020204" pitchFamily="34" charset="0"/>
                        <a:buChar char="•"/>
                      </a:pPr>
                      <a:r>
                        <a:rPr lang="en-US" sz="2000" kern="1200" dirty="0" smtClean="0">
                          <a:solidFill>
                            <a:schemeClr val="tx1"/>
                          </a:solidFill>
                          <a:effectLst/>
                          <a:latin typeface="+mn-lt"/>
                          <a:ea typeface="+mn-ea"/>
                          <a:cs typeface="+mn-cs"/>
                        </a:rPr>
                        <a:t>Develop training materials and other resources to allow analysts in program clusters, monitoring and evaluation teams at agencies, and field teams to incorporate products into routine work when possible.</a:t>
                      </a:r>
                      <a:endParaRPr lang="en-US" sz="2000" b="0" kern="1200" baseline="0" dirty="0" smtClean="0">
                        <a:solidFill>
                          <a:schemeClr val="tx1"/>
                        </a:solidFill>
                        <a:effectLst/>
                        <a:latin typeface="+mn-lt"/>
                        <a:ea typeface="+mn-ea"/>
                        <a:cs typeface="+mn-cs"/>
                      </a:endParaRPr>
                    </a:p>
                    <a:p>
                      <a:pPr marL="285750" indent="-285750">
                        <a:buFont typeface="Arial" panose="020B0604020202020204" pitchFamily="34" charset="0"/>
                        <a:buChar char="•"/>
                      </a:pPr>
                      <a:endParaRPr lang="en-US" sz="1600" kern="1200" baseline="0" dirty="0" smtClean="0">
                        <a:solidFill>
                          <a:schemeClr val="tx1"/>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sp>
        <p:nvSpPr>
          <p:cNvPr id="4" name="Content Placeholder 5"/>
          <p:cNvSpPr txBox="1">
            <a:spLocks/>
          </p:cNvSpPr>
          <p:nvPr/>
        </p:nvSpPr>
        <p:spPr>
          <a:xfrm>
            <a:off x="283781" y="160854"/>
            <a:ext cx="3552096" cy="1065173"/>
          </a:xfrm>
          <a:prstGeom prst="rect">
            <a:avLst/>
          </a:prstGeom>
          <a:solidFill>
            <a:srgbClr val="002147">
              <a:alpha val="80000"/>
            </a:srgbClr>
          </a:solidFill>
          <a:effectLst>
            <a:softEdge rad="31750"/>
          </a:effectLst>
        </p:spPr>
        <p:txBody>
          <a:bodyPr anchor="ctr">
            <a:normAutofit fontScale="77500" lnSpcReduction="20000"/>
          </a:bodyPr>
          <a:lstStyle>
            <a:defPPr>
              <a:defRPr lang="en-US"/>
            </a:defPPr>
            <a:lvl1pPr indent="0">
              <a:lnSpc>
                <a:spcPct val="90000"/>
              </a:lnSpc>
              <a:spcBef>
                <a:spcPts val="1000"/>
              </a:spcBef>
              <a:buFont typeface="Arial" panose="020B0604020202020204" pitchFamily="34" charset="0"/>
              <a:buNone/>
              <a:defRPr sz="3200" b="1" baseline="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4000" dirty="0" smtClean="0">
                <a:solidFill>
                  <a:schemeClr val="bg1"/>
                </a:solidFill>
              </a:rPr>
              <a:t>Denominators Team</a:t>
            </a:r>
            <a:endParaRPr lang="en-US" sz="4000" dirty="0">
              <a:solidFill>
                <a:schemeClr val="bg1"/>
              </a:solidFill>
            </a:endParaRPr>
          </a:p>
          <a:p>
            <a:r>
              <a:rPr lang="en-US" sz="1000" dirty="0" smtClean="0">
                <a:solidFill>
                  <a:schemeClr val="bg1"/>
                </a:solidFill>
              </a:rPr>
              <a:t>Home &gt; HQ &gt; Interagency Collaborative for Program Involvement (ICPI) &gt; General&gt; Clusters &gt; </a:t>
            </a:r>
            <a:endParaRPr lang="en-US" sz="1000" dirty="0">
              <a:solidFill>
                <a:schemeClr val="bg1"/>
              </a:solidFill>
            </a:endParaRPr>
          </a:p>
        </p:txBody>
      </p:sp>
      <p:sp>
        <p:nvSpPr>
          <p:cNvPr id="6" name="Rectangle 5"/>
          <p:cNvSpPr/>
          <p:nvPr/>
        </p:nvSpPr>
        <p:spPr>
          <a:xfrm>
            <a:off x="3856896" y="179587"/>
            <a:ext cx="6783395" cy="1046440"/>
          </a:xfrm>
          <a:prstGeom prst="rect">
            <a:avLst/>
          </a:prstGeom>
        </p:spPr>
        <p:txBody>
          <a:bodyPr wrap="square">
            <a:spAutoFit/>
          </a:bodyPr>
          <a:lstStyle/>
          <a:p>
            <a:r>
              <a:rPr lang="en-US" sz="1400" b="1" dirty="0" smtClean="0"/>
              <a:t>Team Lead: Roma Bhatkoti, Joshua Davis</a:t>
            </a:r>
            <a:endParaRPr lang="en-US" sz="1400" dirty="0" smtClean="0">
              <a:cs typeface="Arial" panose="020B0604020202020204" pitchFamily="34" charset="0"/>
            </a:endParaRPr>
          </a:p>
          <a:p>
            <a:r>
              <a:rPr lang="en-US" sz="1200" b="1" dirty="0"/>
              <a:t>ICPI Lead: </a:t>
            </a:r>
            <a:r>
              <a:rPr lang="en-US" sz="1200" dirty="0" smtClean="0"/>
              <a:t>Jasmine Buttolph</a:t>
            </a:r>
          </a:p>
          <a:p>
            <a:r>
              <a:rPr lang="en-US" sz="1200" dirty="0" smtClean="0"/>
              <a:t>Members: JP Abellera, Travis Lim, Ray Shiraishi, Mohammed Mujawar, James Houston, Ian Fellows, Randy Yee, Anubhuti Mishra, Aaron Chafetz, Noah Bartlett, Kim Marsh, Ian Wanyeki, Jeff Eaton, Oliver Stevens, Athena Pantazis, Yaa Obeng-Aduasare, Jasmine Buttolph, Shaylee Mehta, Scott Jackson, Parviez Hosseini</a:t>
            </a:r>
            <a:endParaRPr lang="en-US" sz="1200" dirty="0"/>
          </a:p>
        </p:txBody>
      </p:sp>
      <p:sp>
        <p:nvSpPr>
          <p:cNvPr id="8" name="Oval 7"/>
          <p:cNvSpPr/>
          <p:nvPr/>
        </p:nvSpPr>
        <p:spPr>
          <a:xfrm>
            <a:off x="341686" y="233075"/>
            <a:ext cx="628373" cy="585687"/>
          </a:xfrm>
          <a:prstGeom prst="ellipse">
            <a:avLst/>
          </a:prstGeom>
          <a:noFill/>
          <a:ln w="38100" cap="flat" cmpd="sng" algn="ctr">
            <a:solidFill>
              <a:srgbClr val="AFDFEB"/>
            </a:solidFill>
            <a:prstDash val="lgDash"/>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chemeClr val="bg1"/>
              </a:solidFill>
              <a:effectLst/>
              <a:uLnTx/>
              <a:uFillTx/>
              <a:latin typeface="Calibri" panose="020F0502020204030204"/>
              <a:ea typeface="+mn-ea"/>
              <a:cs typeface="+mn-cs"/>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4877" y="189841"/>
            <a:ext cx="965001" cy="1130619"/>
          </a:xfrm>
          <a:prstGeom prst="rect">
            <a:avLst/>
          </a:prstGeom>
        </p:spPr>
      </p:pic>
    </p:spTree>
    <p:extLst>
      <p:ext uri="{BB962C8B-B14F-4D97-AF65-F5344CB8AC3E}">
        <p14:creationId xmlns:p14="http://schemas.microsoft.com/office/powerpoint/2010/main" val="11011961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367853258"/>
              </p:ext>
            </p:extLst>
          </p:nvPr>
        </p:nvGraphicFramePr>
        <p:xfrm>
          <a:off x="264731" y="1493394"/>
          <a:ext cx="6542469" cy="3997143"/>
        </p:xfrm>
        <a:graphic>
          <a:graphicData uri="http://schemas.openxmlformats.org/drawingml/2006/table">
            <a:tbl>
              <a:tblPr firstRow="1" bandRow="1"/>
              <a:tblGrid>
                <a:gridCol w="6542469">
                  <a:extLst>
                    <a:ext uri="{9D8B030D-6E8A-4147-A177-3AD203B41FA5}">
                      <a16:colId xmlns:a16="http://schemas.microsoft.com/office/drawing/2014/main" val="20000"/>
                    </a:ext>
                  </a:extLst>
                </a:gridCol>
              </a:tblGrid>
              <a:tr h="335406">
                <a:tc>
                  <a:txBody>
                    <a:bodyPr/>
                    <a:lstStyle/>
                    <a:p>
                      <a:pPr algn="r"/>
                      <a:r>
                        <a:rPr lang="en-US" sz="1600" b="1" dirty="0" smtClean="0">
                          <a:solidFill>
                            <a:srgbClr val="002147"/>
                          </a:solidFill>
                        </a:rPr>
                        <a:t>Week of July 22</a:t>
                      </a:r>
                      <a:r>
                        <a:rPr lang="en-US" sz="1600" b="1" baseline="30000" dirty="0" smtClean="0">
                          <a:solidFill>
                            <a:srgbClr val="002147"/>
                          </a:solidFill>
                        </a:rPr>
                        <a:t>nd</a:t>
                      </a:r>
                      <a:r>
                        <a:rPr lang="en-US" sz="1600" b="1" dirty="0" smtClean="0">
                          <a:solidFill>
                            <a:srgbClr val="002147"/>
                          </a:solidFill>
                        </a:rPr>
                        <a:t> , 2019</a:t>
                      </a:r>
                      <a:endParaRPr lang="en-US" sz="1600" b="1" dirty="0">
                        <a:solidFill>
                          <a:srgbClr val="002147"/>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661737">
                <a:tc>
                  <a:txBody>
                    <a:bodyPr/>
                    <a:lstStyle/>
                    <a:p>
                      <a:r>
                        <a:rPr lang="en-US" sz="3600" b="1" dirty="0" smtClean="0"/>
                        <a:t>Logistics – </a:t>
                      </a:r>
                    </a:p>
                    <a:p>
                      <a:r>
                        <a:rPr lang="en-US" sz="3600" b="1" dirty="0" smtClean="0"/>
                        <a:t>Denominators </a:t>
                      </a:r>
                      <a:r>
                        <a:rPr lang="en-US" sz="3600" b="1" dirty="0" err="1" smtClean="0"/>
                        <a:t>Github</a:t>
                      </a:r>
                      <a:r>
                        <a:rPr lang="en-US" sz="3600" b="1" dirty="0" smtClean="0"/>
                        <a:t> Repository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hlinkClick r:id="rId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2"/>
                        </a:rPr>
                        <a:t>https://github.com/ICPI/Denominators</a:t>
                      </a:r>
                      <a:endParaRPr lang="en-US" dirty="0" smtClean="0"/>
                    </a:p>
                    <a:p>
                      <a:endParaRPr lang="en-US" sz="1800" kern="1200" baseline="0" dirty="0" smtClean="0">
                        <a:solidFill>
                          <a:schemeClr val="tx1"/>
                        </a:solidFill>
                        <a:effectLst/>
                        <a:latin typeface="+mn-lt"/>
                        <a:ea typeface="+mn-ea"/>
                        <a:cs typeface="+mn-cs"/>
                      </a:endParaRPr>
                    </a:p>
                    <a:p>
                      <a:endParaRPr lang="en-US" sz="1800" kern="1200" baseline="0" dirty="0" smtClean="0">
                        <a:solidFill>
                          <a:schemeClr val="tx1"/>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bl>
          </a:graphicData>
        </a:graphic>
      </p:graphicFrame>
      <p:sp>
        <p:nvSpPr>
          <p:cNvPr id="4" name="Content Placeholder 5"/>
          <p:cNvSpPr txBox="1">
            <a:spLocks/>
          </p:cNvSpPr>
          <p:nvPr/>
        </p:nvSpPr>
        <p:spPr>
          <a:xfrm>
            <a:off x="283781" y="160854"/>
            <a:ext cx="3552096" cy="1065173"/>
          </a:xfrm>
          <a:prstGeom prst="rect">
            <a:avLst/>
          </a:prstGeom>
          <a:solidFill>
            <a:srgbClr val="002147">
              <a:alpha val="80000"/>
            </a:srgbClr>
          </a:solidFill>
          <a:effectLst>
            <a:softEdge rad="31750"/>
          </a:effectLst>
        </p:spPr>
        <p:txBody>
          <a:bodyPr anchor="ctr">
            <a:normAutofit fontScale="77500" lnSpcReduction="20000"/>
          </a:bodyPr>
          <a:lstStyle>
            <a:defPPr>
              <a:defRPr lang="en-US"/>
            </a:defPPr>
            <a:lvl1pPr indent="0">
              <a:lnSpc>
                <a:spcPct val="90000"/>
              </a:lnSpc>
              <a:spcBef>
                <a:spcPts val="1000"/>
              </a:spcBef>
              <a:buFont typeface="Arial" panose="020B0604020202020204" pitchFamily="34" charset="0"/>
              <a:buNone/>
              <a:defRPr sz="3200" b="1" baseline="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4000" dirty="0" smtClean="0">
                <a:solidFill>
                  <a:schemeClr val="bg1"/>
                </a:solidFill>
              </a:rPr>
              <a:t>Denominators Team</a:t>
            </a:r>
            <a:endParaRPr lang="en-US" sz="4000" dirty="0">
              <a:solidFill>
                <a:schemeClr val="bg1"/>
              </a:solidFill>
            </a:endParaRPr>
          </a:p>
          <a:p>
            <a:r>
              <a:rPr lang="en-US" sz="1000" dirty="0" smtClean="0">
                <a:solidFill>
                  <a:schemeClr val="bg1"/>
                </a:solidFill>
              </a:rPr>
              <a:t>Home &gt; HQ &gt; Interagency Collaborative for Program Involvement (ICPI) &gt; General&gt; Clusters &gt; </a:t>
            </a:r>
            <a:endParaRPr lang="en-US" sz="1000" dirty="0">
              <a:solidFill>
                <a:schemeClr val="bg1"/>
              </a:solidFill>
            </a:endParaRPr>
          </a:p>
        </p:txBody>
      </p:sp>
      <p:sp>
        <p:nvSpPr>
          <p:cNvPr id="6" name="Rectangle 5"/>
          <p:cNvSpPr/>
          <p:nvPr/>
        </p:nvSpPr>
        <p:spPr>
          <a:xfrm>
            <a:off x="3856896" y="179587"/>
            <a:ext cx="6783395" cy="1046440"/>
          </a:xfrm>
          <a:prstGeom prst="rect">
            <a:avLst/>
          </a:prstGeom>
        </p:spPr>
        <p:txBody>
          <a:bodyPr wrap="square">
            <a:spAutoFit/>
          </a:bodyPr>
          <a:lstStyle/>
          <a:p>
            <a:r>
              <a:rPr lang="en-US" sz="1400" b="1" dirty="0" smtClean="0"/>
              <a:t>Team Lead: Roma Bhatkoti, Joshua Davis</a:t>
            </a:r>
            <a:endParaRPr lang="en-US" sz="1400" dirty="0" smtClean="0">
              <a:cs typeface="Arial" panose="020B0604020202020204" pitchFamily="34" charset="0"/>
            </a:endParaRPr>
          </a:p>
          <a:p>
            <a:r>
              <a:rPr lang="en-US" sz="1200" b="1" dirty="0"/>
              <a:t>ICPI Lead: </a:t>
            </a:r>
            <a:r>
              <a:rPr lang="en-US" sz="1200" dirty="0" smtClean="0"/>
              <a:t>Jasmine Buttolph</a:t>
            </a:r>
          </a:p>
          <a:p>
            <a:r>
              <a:rPr lang="en-US" sz="1200" dirty="0" smtClean="0"/>
              <a:t>Members: JP Abellera, Travis Lim, Ray Shiraishi, Mohammed Mujawar, James Houston, Ian Fellows, Randy Yee, Anubhuti Mishra, Aaron Chafetz, Noah Bartlett, Kim Marsh, Ian Wanyeki, Jeff Eaton, Oliver Stevens, Athena Pantazis, Yaa Obeng-Aduasare, Jasmine Buttolph, Shaylee Mehta, Scott Jackson, Parviez Hosseini</a:t>
            </a:r>
            <a:endParaRPr lang="en-US" sz="1200" dirty="0"/>
          </a:p>
        </p:txBody>
      </p:sp>
      <p:sp>
        <p:nvSpPr>
          <p:cNvPr id="8" name="Oval 7"/>
          <p:cNvSpPr/>
          <p:nvPr/>
        </p:nvSpPr>
        <p:spPr>
          <a:xfrm>
            <a:off x="341686" y="233075"/>
            <a:ext cx="628373" cy="585687"/>
          </a:xfrm>
          <a:prstGeom prst="ellipse">
            <a:avLst/>
          </a:prstGeom>
          <a:noFill/>
          <a:ln w="38100" cap="flat" cmpd="sng" algn="ctr">
            <a:solidFill>
              <a:srgbClr val="AFDFEB"/>
            </a:solidFill>
            <a:prstDash val="lgDash"/>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chemeClr val="bg1"/>
              </a:solidFill>
              <a:effectLst/>
              <a:uLnTx/>
              <a:uFillTx/>
              <a:latin typeface="Calibri" panose="020F0502020204030204"/>
              <a:ea typeface="+mn-ea"/>
              <a:cs typeface="+mn-cs"/>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84877" y="189841"/>
            <a:ext cx="965001" cy="1130619"/>
          </a:xfrm>
          <a:prstGeom prst="rect">
            <a:avLst/>
          </a:prstGeom>
        </p:spPr>
      </p:pic>
      <p:pic>
        <p:nvPicPr>
          <p:cNvPr id="2" name="Picture 1"/>
          <p:cNvPicPr>
            <a:picLocks noChangeAspect="1"/>
          </p:cNvPicPr>
          <p:nvPr/>
        </p:nvPicPr>
        <p:blipFill>
          <a:blip r:embed="rId4"/>
          <a:stretch>
            <a:fillRect/>
          </a:stretch>
        </p:blipFill>
        <p:spPr>
          <a:xfrm>
            <a:off x="6893791" y="1493394"/>
            <a:ext cx="5069609" cy="5224574"/>
          </a:xfrm>
          <a:prstGeom prst="rect">
            <a:avLst/>
          </a:prstGeom>
        </p:spPr>
      </p:pic>
    </p:spTree>
    <p:extLst>
      <p:ext uri="{BB962C8B-B14F-4D97-AF65-F5344CB8AC3E}">
        <p14:creationId xmlns:p14="http://schemas.microsoft.com/office/powerpoint/2010/main" val="24677652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1057</TotalTime>
  <Words>3495</Words>
  <Application>Microsoft Office PowerPoint</Application>
  <PresentationFormat>Widescreen</PresentationFormat>
  <Paragraphs>282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Denominators 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Centers for Disease Control and Prevention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Bhatkoti, Roma (CDC/DDPHSIS/CGH/DGHT)</dc:creator>
  <cp:lastModifiedBy>Bhatkoti, Roma (CDC/DDPHSIS/CGH/DGHT)</cp:lastModifiedBy>
  <cp:revision>19</cp:revision>
  <dcterms:created xsi:type="dcterms:W3CDTF">2019-07-18T19:43:07Z</dcterms:created>
  <dcterms:modified xsi:type="dcterms:W3CDTF">2019-07-19T13:26:57Z</dcterms:modified>
</cp:coreProperties>
</file>