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3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6459200" cy="21945600"/>
  <p:notesSz cx="7010400" cy="9296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6924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3846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0770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07693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4617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1539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88463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15387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2E63"/>
    <a:srgbClr val="D59F0F"/>
    <a:srgbClr val="5E9732"/>
    <a:srgbClr val="B9AB97"/>
    <a:srgbClr val="B50938"/>
    <a:srgbClr val="BF311A"/>
    <a:srgbClr val="9A4E9E"/>
    <a:srgbClr val="00788A"/>
    <a:srgbClr val="F6A01A"/>
    <a:srgbClr val="86B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6" autoAdjust="0"/>
    <p:restoredTop sz="93800" autoAdjust="0"/>
  </p:normalViewPr>
  <p:slideViewPr>
    <p:cSldViewPr snapToGrid="0">
      <p:cViewPr varScale="1">
        <p:scale>
          <a:sx n="41" d="100"/>
          <a:sy n="41" d="100"/>
        </p:scale>
        <p:origin x="31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-194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92F3F98B-9B56-48C8-90F8-6BB872339D23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D66259C2-B3DA-4971-B437-8431068264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01500-A26A-4922-BC3A-920B5C731C95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34ED-DFCB-4A18-8127-411B42E6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F34ED-DFCB-4A18-8127-411B42E678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C 4x8 Scientific Post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03" y="1524005"/>
            <a:ext cx="14742668" cy="1605771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 rot="10800000" flipV="1">
            <a:off x="38948" y="21579137"/>
            <a:ext cx="9662613" cy="178444"/>
          </a:xfrm>
          <a:prstGeom prst="rect">
            <a:avLst/>
          </a:prstGeom>
          <a:noFill/>
        </p:spPr>
        <p:txBody>
          <a:bodyPr wrap="square" lIns="70039" tIns="35019" rIns="70039" bIns="35019" rtlCol="0">
            <a:spAutoFit/>
          </a:bodyPr>
          <a:lstStyle/>
          <a:p>
            <a:pPr marL="0" marR="0" indent="0" algn="l" defTabSz="960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0" dirty="0">
                <a:solidFill>
                  <a:schemeClr val="bg2"/>
                </a:solidFill>
                <a:latin typeface="Calibri" pitchFamily="34" charset="0"/>
                <a:ea typeface="+mn-ea"/>
                <a:cs typeface="+mn-cs"/>
              </a:rPr>
              <a:t>www.cdc.gov | Contact CDC at: 1-800-CDC-INFO or </a:t>
            </a:r>
            <a:r>
              <a:rPr lang="en-US" sz="700" u="sng" kern="1200" baseline="0" dirty="0">
                <a:solidFill>
                  <a:schemeClr val="bg2"/>
                </a:solidFill>
                <a:latin typeface="Calibri" pitchFamily="34" charset="0"/>
                <a:ea typeface="+mn-ea"/>
                <a:cs typeface="+mn-cs"/>
              </a:rPr>
              <a:t>www.cdc.gov/info</a:t>
            </a:r>
            <a:r>
              <a:rPr lang="en-US" sz="700" kern="1200" baseline="0" dirty="0">
                <a:solidFill>
                  <a:schemeClr val="bg2"/>
                </a:solidFill>
                <a:latin typeface="Calibri" pitchFamily="34" charset="0"/>
                <a:ea typeface="+mn-ea"/>
                <a:cs typeface="+mn-cs"/>
              </a:rPr>
              <a:t>  The findings and conclusions in this report are those of the authors and do not necessarily represent the official position of the Centers for Disease Control and Prevention.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1488" y="5181600"/>
            <a:ext cx="2857500" cy="929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1"/>
            </a:lvl1pPr>
            <a:lvl2pPr marL="215514" indent="-80966">
              <a:buFont typeface="Arial" panose="020B0604020202020204" pitchFamily="34" charset="0"/>
              <a:buChar char="•"/>
              <a:tabLst/>
              <a:defRPr sz="1050"/>
            </a:lvl2pPr>
            <a:lvl3pPr marL="389354" indent="-89302">
              <a:buFont typeface="Calibri" panose="020F0502020204030204" pitchFamily="34" charset="0"/>
              <a:buChar char="»"/>
              <a:tabLst>
                <a:tab pos="771563" algn="l"/>
              </a:tabLst>
              <a:defRPr sz="900"/>
            </a:lvl3pPr>
            <a:lvl4pPr marL="511994" indent="-82157">
              <a:defRPr sz="825"/>
            </a:lvl4pPr>
            <a:lvl5pPr marL="603678" indent="-91683">
              <a:defRPr sz="675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 noChangeArrowheads="1"/>
          </p:cNvSpPr>
          <p:nvPr userDrawn="1"/>
        </p:nvSpPr>
        <p:spPr bwMode="auto">
          <a:xfrm>
            <a:off x="0" y="548640"/>
            <a:ext cx="16459200" cy="2050181"/>
          </a:xfrm>
          <a:prstGeom prst="rect">
            <a:avLst/>
          </a:prstGeom>
          <a:solidFill>
            <a:srgbClr val="B9AB97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125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079" y="19808586"/>
            <a:ext cx="2604435" cy="1493119"/>
          </a:xfrm>
          <a:prstGeom prst="rect">
            <a:avLst/>
          </a:prstGeom>
        </p:spPr>
      </p:pic>
      <p:sp>
        <p:nvSpPr>
          <p:cNvPr id="27" name="Rectangle 26"/>
          <p:cNvSpPr>
            <a:spLocks noChangeArrowheads="1"/>
          </p:cNvSpPr>
          <p:nvPr userDrawn="1"/>
        </p:nvSpPr>
        <p:spPr bwMode="auto">
          <a:xfrm>
            <a:off x="10803793" y="21464337"/>
            <a:ext cx="1084796" cy="519826"/>
          </a:xfrm>
          <a:prstGeom prst="rect">
            <a:avLst/>
          </a:prstGeom>
          <a:solidFill>
            <a:srgbClr val="D59F0F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1250"/>
          </a:p>
        </p:txBody>
      </p:sp>
      <p:sp>
        <p:nvSpPr>
          <p:cNvPr id="28" name="Rectangle 27"/>
          <p:cNvSpPr>
            <a:spLocks noChangeArrowheads="1"/>
          </p:cNvSpPr>
          <p:nvPr userDrawn="1"/>
        </p:nvSpPr>
        <p:spPr bwMode="auto">
          <a:xfrm>
            <a:off x="11874442" y="21464337"/>
            <a:ext cx="1084796" cy="519826"/>
          </a:xfrm>
          <a:prstGeom prst="rect">
            <a:avLst/>
          </a:prstGeom>
          <a:solidFill>
            <a:srgbClr val="5E973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1250"/>
          </a:p>
        </p:txBody>
      </p:sp>
      <p:sp>
        <p:nvSpPr>
          <p:cNvPr id="29" name="Rectangle 28"/>
          <p:cNvSpPr>
            <a:spLocks noChangeArrowheads="1"/>
          </p:cNvSpPr>
          <p:nvPr userDrawn="1"/>
        </p:nvSpPr>
        <p:spPr bwMode="auto">
          <a:xfrm>
            <a:off x="12959236" y="21464337"/>
            <a:ext cx="1085679" cy="519826"/>
          </a:xfrm>
          <a:prstGeom prst="rect">
            <a:avLst/>
          </a:prstGeom>
          <a:solidFill>
            <a:srgbClr val="B50938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1250"/>
          </a:p>
        </p:txBody>
      </p:sp>
      <p:sp>
        <p:nvSpPr>
          <p:cNvPr id="30" name="Rectangle 29"/>
          <p:cNvSpPr>
            <a:spLocks noChangeArrowheads="1"/>
          </p:cNvSpPr>
          <p:nvPr userDrawn="1"/>
        </p:nvSpPr>
        <p:spPr bwMode="auto">
          <a:xfrm>
            <a:off x="14044915" y="21464337"/>
            <a:ext cx="2409839" cy="519826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1250"/>
          </a:p>
        </p:txBody>
      </p:sp>
      <p:sp>
        <p:nvSpPr>
          <p:cNvPr id="31" name="Rectangle 20"/>
          <p:cNvSpPr>
            <a:spLocks noChangeArrowheads="1"/>
          </p:cNvSpPr>
          <p:nvPr userDrawn="1"/>
        </p:nvSpPr>
        <p:spPr bwMode="auto">
          <a:xfrm>
            <a:off x="6979" y="21464337"/>
            <a:ext cx="9726167" cy="519826"/>
          </a:xfrm>
          <a:prstGeom prst="rect">
            <a:avLst/>
          </a:prstGeom>
          <a:solidFill>
            <a:srgbClr val="B9AB97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1250"/>
          </a:p>
        </p:txBody>
      </p:sp>
      <p:sp>
        <p:nvSpPr>
          <p:cNvPr id="32" name="Rectangle 31"/>
          <p:cNvSpPr>
            <a:spLocks noChangeArrowheads="1"/>
          </p:cNvSpPr>
          <p:nvPr userDrawn="1"/>
        </p:nvSpPr>
        <p:spPr bwMode="auto">
          <a:xfrm>
            <a:off x="9721651" y="21464337"/>
            <a:ext cx="1084796" cy="519826"/>
          </a:xfrm>
          <a:prstGeom prst="rect">
            <a:avLst/>
          </a:prstGeom>
          <a:solidFill>
            <a:srgbClr val="532E63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125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6979" y="1"/>
            <a:ext cx="16447776" cy="548640"/>
            <a:chOff x="-2361718" y="5961144"/>
            <a:chExt cx="21960358" cy="281749"/>
          </a:xfrm>
        </p:grpSpPr>
        <p:sp>
          <p:nvSpPr>
            <p:cNvPr id="110" name="bk object 25"/>
            <p:cNvSpPr/>
            <p:nvPr userDrawn="1"/>
          </p:nvSpPr>
          <p:spPr>
            <a:xfrm>
              <a:off x="-2361718" y="5961144"/>
              <a:ext cx="1254518" cy="281749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A5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bk object 26"/>
            <p:cNvSpPr/>
            <p:nvPr userDrawn="1"/>
          </p:nvSpPr>
          <p:spPr>
            <a:xfrm>
              <a:off x="-1529736" y="5961144"/>
              <a:ext cx="2073877" cy="281749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B9A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bk object 27"/>
            <p:cNvSpPr/>
            <p:nvPr userDrawn="1"/>
          </p:nvSpPr>
          <p:spPr>
            <a:xfrm>
              <a:off x="-252442" y="5961144"/>
              <a:ext cx="3226452" cy="281749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9E91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bk object 28"/>
            <p:cNvSpPr/>
            <p:nvPr userDrawn="1"/>
          </p:nvSpPr>
          <p:spPr>
            <a:xfrm>
              <a:off x="1611987" y="5961144"/>
              <a:ext cx="3272099" cy="281749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A5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bk object 29"/>
            <p:cNvSpPr/>
            <p:nvPr userDrawn="1"/>
          </p:nvSpPr>
          <p:spPr>
            <a:xfrm>
              <a:off x="3173535" y="5961144"/>
              <a:ext cx="2251896" cy="281749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CCB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bk object 30"/>
            <p:cNvSpPr/>
            <p:nvPr userDrawn="1"/>
          </p:nvSpPr>
          <p:spPr>
            <a:xfrm>
              <a:off x="3773947" y="5961144"/>
              <a:ext cx="5965246" cy="281749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A5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bk object 31"/>
            <p:cNvSpPr/>
            <p:nvPr userDrawn="1"/>
          </p:nvSpPr>
          <p:spPr>
            <a:xfrm>
              <a:off x="6850502" y="5961144"/>
              <a:ext cx="4599653" cy="281749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B9A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bk object 32"/>
            <p:cNvSpPr/>
            <p:nvPr userDrawn="1"/>
          </p:nvSpPr>
          <p:spPr>
            <a:xfrm>
              <a:off x="8346761" y="5961144"/>
              <a:ext cx="11251879" cy="281749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91836F"/>
                </a:gs>
                <a:gs pos="78000">
                  <a:srgbClr val="B9AB97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127" name="Straight Connector 126"/>
            <p:cNvCxnSpPr/>
            <p:nvPr userDrawn="1"/>
          </p:nvCxnSpPr>
          <p:spPr>
            <a:xfrm>
              <a:off x="-2361718" y="6242893"/>
              <a:ext cx="21960358" cy="0"/>
            </a:xfrm>
            <a:prstGeom prst="line">
              <a:avLst/>
            </a:prstGeom>
            <a:ln w="25400">
              <a:solidFill>
                <a:srgbClr val="CCBC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fade/>
  </p:transition>
  <p:txStyles>
    <p:titleStyle>
      <a:lvl1pPr algn="ctr" defTabSz="627017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32" indent="-235132" algn="l" defTabSz="62701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52" indent="-195944" algn="l" defTabSz="627017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71" indent="-156755" algn="l" defTabSz="62701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56755" algn="l" defTabSz="627017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89" indent="-156755" algn="l" defTabSz="627017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97" indent="-156755" algn="l" defTabSz="6270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806" indent="-156755" algn="l" defTabSz="6270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315" indent="-156755" algn="l" defTabSz="6270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824" indent="-156755" algn="l" defTabSz="6270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7017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9" algn="l" defTabSz="627017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27017" algn="l" defTabSz="627017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40526" algn="l" defTabSz="627017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35" algn="l" defTabSz="627017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44" algn="l" defTabSz="627017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52" algn="l" defTabSz="627017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2" algn="l" defTabSz="627017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70" algn="l" defTabSz="627017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241344" y="2627635"/>
            <a:ext cx="7615959" cy="1872121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84002" y="3337403"/>
            <a:ext cx="3874078" cy="5402560"/>
          </a:xfrm>
        </p:spPr>
        <p:txBody>
          <a:bodyPr/>
          <a:lstStyle/>
          <a:p>
            <a:r>
              <a:rPr lang="en-US" sz="2000" dirty="0"/>
              <a:t>Are children on track to reach 90% ART Coverage by 2020?</a:t>
            </a:r>
          </a:p>
          <a:p>
            <a:endParaRPr lang="en-US" sz="2000" dirty="0"/>
          </a:p>
          <a:p>
            <a:pPr marL="285750" indent="-285750">
              <a:buBlip>
                <a:blip r:embed="rId3"/>
              </a:buBlip>
            </a:pPr>
            <a:r>
              <a:rPr lang="en-US" sz="1600" b="0" dirty="0"/>
              <a:t>1.8 million children (0-14 years) are living with HIV (CLHIV) globally.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b="0" dirty="0"/>
              <a:t>52% are receiving antiretroviral therapy (ART). 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b="0" dirty="0"/>
              <a:t>Without treatment, 50% will die before their second birthday and 80% before turning five years old. 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b="0" dirty="0"/>
              <a:t>The U.S. President’s Emergency Plan for AIDS Relief (PEPFAR) is the largest supporter of CLHIV on ART worldwide. </a:t>
            </a:r>
          </a:p>
          <a:p>
            <a:endParaRPr lang="en-US" sz="1600" dirty="0"/>
          </a:p>
          <a:p>
            <a:pPr algn="ctr"/>
            <a:r>
              <a:rPr lang="en-US" sz="1600" dirty="0"/>
              <a:t>We describe the burden of pediatric HIV and assess gaps in ART coverage among children aged 0-14 years in 23 PEPFAR-supported countries. </a:t>
            </a:r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11857303" y="14967491"/>
            <a:ext cx="4326072" cy="588061"/>
          </a:xfrm>
          <a:prstGeom prst="rect">
            <a:avLst/>
          </a:prstGeom>
        </p:spPr>
        <p:txBody>
          <a:bodyPr/>
          <a:lstStyle>
            <a:lvl1pPr marL="228611" indent="-228611" algn="l" defTabSz="12539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23" indent="-228611" algn="l" defTabSz="1253909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P"/>
              <a:defRPr sz="1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571529" indent="-114306" algn="l" defTabSz="12539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194341" indent="-313478" algn="l" defTabSz="125390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821296" indent="-313478" algn="l" defTabSz="125390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3448250" indent="-313478" algn="l" defTabSz="12539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205" indent="-313478" algn="l" defTabSz="12539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160" indent="-313478" algn="l" defTabSz="12539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114" indent="-313478" algn="l" defTabSz="12539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This project has been supported by the US President’s Emergency Plan for AIDS Relief (PEPFAR) through the U.S. Centers for Disease Control and Prevention (CDC) </a:t>
            </a:r>
            <a:endParaRPr lang="en-US" sz="1350" dirty="0"/>
          </a:p>
        </p:txBody>
      </p:sp>
      <p:sp>
        <p:nvSpPr>
          <p:cNvPr id="63" name="Rectangle 62"/>
          <p:cNvSpPr/>
          <p:nvPr/>
        </p:nvSpPr>
        <p:spPr>
          <a:xfrm>
            <a:off x="11800250" y="17892372"/>
            <a:ext cx="4593442" cy="487536"/>
          </a:xfrm>
          <a:prstGeom prst="rect">
            <a:avLst/>
          </a:prstGeom>
          <a:solidFill>
            <a:srgbClr val="532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244"/>
            <a:r>
              <a:rPr lang="en-US" sz="2000" b="1" dirty="0">
                <a:solidFill>
                  <a:schemeClr val="bg2"/>
                </a:solidFill>
                <a:latin typeface="Calibri" panose="020F0502020204030204" pitchFamily="34" charset="0"/>
              </a:rPr>
              <a:t>Contact Info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00250" y="18366118"/>
            <a:ext cx="4771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KaeAnne Parris, MPH</a:t>
            </a:r>
          </a:p>
          <a:p>
            <a:r>
              <a:rPr lang="en-US" sz="1400" dirty="0"/>
              <a:t>Maternal and Child Health Branch, Division of Global HIV &amp; TB, Centers for Disease Control and Prevention (CDC)</a:t>
            </a:r>
          </a:p>
          <a:p>
            <a:r>
              <a:rPr lang="en-US" sz="1400" dirty="0"/>
              <a:t>KAParris@cdc.gov</a:t>
            </a:r>
          </a:p>
          <a:p>
            <a:r>
              <a:rPr lang="en-US" sz="1400" dirty="0"/>
              <a:t>404-804-0261</a:t>
            </a:r>
          </a:p>
        </p:txBody>
      </p:sp>
      <p:sp>
        <p:nvSpPr>
          <p:cNvPr id="14" name="Text Placeholder 21"/>
          <p:cNvSpPr txBox="1">
            <a:spLocks/>
          </p:cNvSpPr>
          <p:nvPr/>
        </p:nvSpPr>
        <p:spPr>
          <a:xfrm>
            <a:off x="12011178" y="10102459"/>
            <a:ext cx="4192485" cy="4174699"/>
          </a:xfrm>
          <a:prstGeom prst="rect">
            <a:avLst/>
          </a:prstGeom>
        </p:spPr>
        <p:txBody>
          <a:bodyPr/>
          <a:lstStyle>
            <a:lvl1pPr marL="0" indent="0" algn="l" defTabSz="836023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52" indent="-107955" algn="l" defTabSz="8360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139" indent="-119069" algn="l" defTabSz="836023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»"/>
              <a:tabLst>
                <a:tab pos="1028751" algn="l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59" indent="-109543" algn="l" defTabSz="8360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4904" indent="-122244" algn="l" defTabSz="83602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9063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17075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35087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53098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627017">
              <a:buBlip>
                <a:blip r:embed="rId3"/>
              </a:buBlip>
            </a:pPr>
            <a:r>
              <a:rPr lang="en-US" sz="1600" b="0" dirty="0"/>
              <a:t>The Dorling technique reveals that CLHIV ART coverage is not based on the 0-14 population size or CLHIV burden. </a:t>
            </a:r>
          </a:p>
          <a:p>
            <a:pPr marL="285750" indent="-285750" defTabSz="627017">
              <a:buBlip>
                <a:blip r:embed="rId3"/>
              </a:buBlip>
            </a:pPr>
            <a:r>
              <a:rPr lang="en-US" sz="1600" b="0" dirty="0"/>
              <a:t>A strategic shift focusing on data triangulation, alternative mapping and visualization approaches is a novel way to emphasize program shortfalls. </a:t>
            </a:r>
          </a:p>
          <a:p>
            <a:pPr marL="285750" indent="-285750" defTabSz="627017">
              <a:buBlip>
                <a:blip r:embed="rId3"/>
              </a:buBlip>
            </a:pPr>
            <a:r>
              <a:rPr lang="en-US" sz="1600" b="0" dirty="0"/>
              <a:t>Effective implementation of pediatric screening tools to identify HIV+ children, and utilization of community programs to enroll children into care is paramount in reaching 90% ART coverage for CLHIV.</a:t>
            </a:r>
          </a:p>
          <a:p>
            <a:pPr marL="285750" indent="-285750" defTabSz="627017">
              <a:buBlip>
                <a:blip r:embed="rId3"/>
              </a:buBlip>
            </a:pPr>
            <a:r>
              <a:rPr lang="en-US" sz="1600" b="0" dirty="0"/>
              <a:t>Geographical analyses can garner more support toward prevention, case finding, treatment initiation and retention for CLHIV to reach the 90-90-90 goals.</a:t>
            </a:r>
          </a:p>
        </p:txBody>
      </p:sp>
      <p:sp>
        <p:nvSpPr>
          <p:cNvPr id="15" name="Text Placeholder 21"/>
          <p:cNvSpPr txBox="1">
            <a:spLocks/>
          </p:cNvSpPr>
          <p:nvPr/>
        </p:nvSpPr>
        <p:spPr>
          <a:xfrm>
            <a:off x="88816" y="15825996"/>
            <a:ext cx="4159044" cy="5976214"/>
          </a:xfrm>
          <a:prstGeom prst="rect">
            <a:avLst/>
          </a:prstGeom>
        </p:spPr>
        <p:txBody>
          <a:bodyPr/>
          <a:lstStyle>
            <a:lvl1pPr marL="0" indent="0" algn="l" defTabSz="836023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52" indent="-107955" algn="l" defTabSz="8360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139" indent="-119069" algn="l" defTabSz="836023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»"/>
              <a:tabLst>
                <a:tab pos="1028751" algn="l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59" indent="-109543" algn="l" defTabSz="8360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4904" indent="-122244" algn="l" defTabSz="83602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9063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17075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35087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53098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PEPFAR supported 690,639 children on ART in 2018</a:t>
            </a:r>
          </a:p>
          <a:p>
            <a:endParaRPr lang="en-US" sz="1800" dirty="0"/>
          </a:p>
          <a:p>
            <a:pPr marL="285750" indent="-285750">
              <a:buBlip>
                <a:blip r:embed="rId3"/>
              </a:buBlip>
            </a:pPr>
            <a:r>
              <a:rPr lang="en-US" sz="1600" b="0" dirty="0"/>
              <a:t>The 0-14 population was spatially dispersed with highest numbers in Nigeria, Ethiopia and Democratic Republic of Congo. 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b="0" dirty="0"/>
              <a:t>CLHIV were spatially concentrated in South Africa, Mozambique, Nigeria and Kenya. 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b="0" dirty="0"/>
              <a:t>Nigeria and Mozambique (140,000 </a:t>
            </a:r>
            <a:r>
              <a:rPr lang="en-US" sz="1600" b="0" dirty="0" err="1"/>
              <a:t>ea</a:t>
            </a:r>
            <a:r>
              <a:rPr lang="en-US" sz="1600" b="0" dirty="0"/>
              <a:t>) and South Africa (260,000) had the largest burden of CLHIV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b="0" dirty="0"/>
              <a:t>60% median ART coverage for children in 23 PEPFAR-supported countries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b="0" dirty="0"/>
              <a:t>Zero of the twenty-three (0%) PEPFAR-supported countries, had over 81% ART coverage, with a range of 9% to 79% in 2018 (South Sudan and Zambia, respectively). 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b="0" dirty="0"/>
              <a:t>The median number of CLHIV was 38,000 (8,700 – 260,000) in PEPFAR-supported countries.</a:t>
            </a:r>
          </a:p>
        </p:txBody>
      </p:sp>
      <p:sp>
        <p:nvSpPr>
          <p:cNvPr id="17" name="Text Placeholder 21"/>
          <p:cNvSpPr txBox="1">
            <a:spLocks/>
          </p:cNvSpPr>
          <p:nvPr/>
        </p:nvSpPr>
        <p:spPr>
          <a:xfrm>
            <a:off x="102166" y="9602178"/>
            <a:ext cx="3975475" cy="4965102"/>
          </a:xfrm>
          <a:prstGeom prst="rect">
            <a:avLst/>
          </a:prstGeom>
        </p:spPr>
        <p:txBody>
          <a:bodyPr/>
          <a:lstStyle>
            <a:lvl1pPr marL="0" indent="0" algn="l" defTabSz="836023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52" indent="-107955" algn="l" defTabSz="8360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139" indent="-119069" algn="l" defTabSz="836023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»"/>
              <a:tabLst>
                <a:tab pos="1028751" algn="l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59" indent="-109543" algn="l" defTabSz="8360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4904" indent="-122244" algn="l" defTabSz="83602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9063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17075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35087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53098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Triangulation of </a:t>
            </a:r>
            <a:r>
              <a:rPr lang="en-US" sz="1600" dirty="0" err="1"/>
              <a:t>WorldPop</a:t>
            </a:r>
            <a:r>
              <a:rPr lang="en-US" sz="1600" dirty="0"/>
              <a:t>, UNAIDS Estimates, and PEPFAR MER Indicators</a:t>
            </a:r>
          </a:p>
          <a:p>
            <a:endParaRPr lang="en-US" sz="1600" dirty="0"/>
          </a:p>
          <a:p>
            <a:pPr marL="285750" indent="-285750">
              <a:buBlip>
                <a:blip r:embed="rId3"/>
              </a:buBlip>
            </a:pPr>
            <a:r>
              <a:rPr lang="en-US" sz="1600" b="0" dirty="0"/>
              <a:t>We used multiple data sources to map the 0-14 population, CLHIV burden and ART coverage geographically. </a:t>
            </a:r>
          </a:p>
          <a:p>
            <a:pPr marL="465147" lvl="1" indent="-285750">
              <a:buFontTx/>
              <a:buChar char="-"/>
            </a:pPr>
            <a:r>
              <a:rPr lang="en-US" sz="1600" i="1" dirty="0" err="1"/>
              <a:t>WorldPop</a:t>
            </a:r>
            <a:endParaRPr lang="en-US" sz="1600" i="1" dirty="0"/>
          </a:p>
          <a:p>
            <a:pPr marL="465147" lvl="1" indent="-285750">
              <a:buFontTx/>
              <a:buChar char="-"/>
            </a:pPr>
            <a:r>
              <a:rPr lang="en-US" sz="1600" i="1" dirty="0"/>
              <a:t>UNAIDS Global AIDS Response Progress Reports</a:t>
            </a:r>
          </a:p>
          <a:p>
            <a:pPr marL="465147" lvl="1" indent="-285750">
              <a:buFontTx/>
              <a:buChar char="-"/>
            </a:pPr>
            <a:r>
              <a:rPr lang="en-US" sz="1600" i="1" dirty="0"/>
              <a:t>PEFAR HIV Monitoring Evaluation Reporting Indicators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b="0" dirty="0"/>
              <a:t>We mapped and developed multi-variate Dorling cartograms for populations 0-14 years, CLHIV, and ART coverage as a percent to show a comprehensive view of pediatric populations by country. 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b="0" dirty="0"/>
              <a:t>The analysis was limited to 23 PEPFAR-supported countries in Africa and Haiti where most CLHIV reside.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1919175" y="9470633"/>
            <a:ext cx="4474517" cy="588061"/>
          </a:xfrm>
          <a:prstGeom prst="rect">
            <a:avLst/>
          </a:prstGeom>
          <a:solidFill>
            <a:srgbClr val="532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8"/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Conclusions</a:t>
            </a:r>
            <a:endParaRPr lang="en-US" sz="18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" y="2598739"/>
            <a:ext cx="4058081" cy="588061"/>
          </a:xfrm>
          <a:prstGeom prst="rect">
            <a:avLst/>
          </a:prstGeom>
          <a:solidFill>
            <a:srgbClr val="532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8"/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Background</a:t>
            </a:r>
            <a:endParaRPr lang="en-US" sz="20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62416" y="2598739"/>
            <a:ext cx="12196784" cy="588061"/>
          </a:xfrm>
          <a:prstGeom prst="rect">
            <a:avLst/>
          </a:prstGeom>
          <a:solidFill>
            <a:srgbClr val="5E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8"/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Results</a:t>
            </a:r>
            <a:endParaRPr lang="en-US" sz="18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166" y="8854708"/>
            <a:ext cx="4058081" cy="588061"/>
          </a:xfrm>
          <a:prstGeom prst="rect">
            <a:avLst/>
          </a:prstGeom>
          <a:solidFill>
            <a:srgbClr val="532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8"/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Methods</a:t>
            </a:r>
            <a:endParaRPr lang="en-US" sz="18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900504" y="14328294"/>
            <a:ext cx="4493188" cy="588061"/>
          </a:xfrm>
          <a:prstGeom prst="rect">
            <a:avLst/>
          </a:prstGeom>
          <a:solidFill>
            <a:srgbClr val="532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8"/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Affiliates / Partners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568559"/>
            <a:ext cx="15947849" cy="1052578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sz="3600" dirty="0"/>
              <a:t>Where are the Children? A Geo-Spatial Look at Children Living with HIV and on Treatment in PEPFAR-Supported Programs: 2017 – 2018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0" y="1583509"/>
            <a:ext cx="16837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KaeAnne Parris, MPH</a:t>
            </a:r>
            <a:r>
              <a:rPr lang="en-US" sz="2000" baseline="30000" dirty="0">
                <a:solidFill>
                  <a:schemeClr val="bg2"/>
                </a:solidFill>
              </a:rPr>
              <a:t>1</a:t>
            </a:r>
            <a:r>
              <a:rPr lang="en-US" sz="2000" dirty="0">
                <a:solidFill>
                  <a:schemeClr val="bg2"/>
                </a:solidFill>
              </a:rPr>
              <a:t>, Zhanar Haimovich, MA</a:t>
            </a:r>
            <a:r>
              <a:rPr lang="en-US" sz="2000" baseline="30000" dirty="0">
                <a:solidFill>
                  <a:schemeClr val="bg2"/>
                </a:solidFill>
              </a:rPr>
              <a:t>2</a:t>
            </a:r>
            <a:r>
              <a:rPr lang="en-US" sz="2000" dirty="0">
                <a:solidFill>
                  <a:schemeClr val="bg2"/>
                </a:solidFill>
              </a:rPr>
              <a:t>, Patricia Agaba, BmBcH</a:t>
            </a:r>
            <a:r>
              <a:rPr lang="en-US" sz="2000" baseline="30000" dirty="0">
                <a:solidFill>
                  <a:schemeClr val="bg2"/>
                </a:solidFill>
              </a:rPr>
              <a:t>3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baseline="30000" dirty="0">
                <a:solidFill>
                  <a:schemeClr val="bg2"/>
                </a:solidFill>
              </a:rPr>
              <a:t>4</a:t>
            </a:r>
            <a:r>
              <a:rPr lang="en-US" sz="2000" dirty="0">
                <a:solidFill>
                  <a:schemeClr val="bg2"/>
                </a:solidFill>
              </a:rPr>
              <a:t>, James Tobias, MS</a:t>
            </a:r>
            <a:r>
              <a:rPr lang="en-US" sz="2000" baseline="30000" dirty="0">
                <a:solidFill>
                  <a:schemeClr val="bg2"/>
                </a:solidFill>
              </a:rPr>
              <a:t>2</a:t>
            </a:r>
            <a:r>
              <a:rPr lang="en-US" sz="2000" dirty="0">
                <a:solidFill>
                  <a:schemeClr val="bg2"/>
                </a:solidFill>
              </a:rPr>
              <a:t>, Amy Emnet Aberra, MPH</a:t>
            </a:r>
            <a:r>
              <a:rPr lang="en-US" sz="2000" baseline="30000" dirty="0">
                <a:solidFill>
                  <a:schemeClr val="bg2"/>
                </a:solidFill>
              </a:rPr>
              <a:t>5</a:t>
            </a:r>
            <a:r>
              <a:rPr lang="en-US" sz="2000" dirty="0">
                <a:solidFill>
                  <a:schemeClr val="bg2"/>
                </a:solidFill>
              </a:rPr>
              <a:t>, Deborah Carpenter, MD, MPH, MBA</a:t>
            </a:r>
            <a:r>
              <a:rPr lang="en-US" sz="2000" baseline="30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" y="2010995"/>
            <a:ext cx="164592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aseline="30000" dirty="0">
                <a:solidFill>
                  <a:schemeClr val="bg2"/>
                </a:solidFill>
              </a:rPr>
              <a:t>1</a:t>
            </a:r>
            <a:r>
              <a:rPr lang="en-US" sz="1350" dirty="0">
                <a:solidFill>
                  <a:schemeClr val="bg2"/>
                </a:solidFill>
              </a:rPr>
              <a:t>Maternal and Child Health Branch, Division of Global HIV &amp; TB, U.S. Centers for Disease Control and Prevention, Atlanta, GA, USA; </a:t>
            </a:r>
            <a:r>
              <a:rPr lang="en-US" sz="1350" baseline="30000" dirty="0">
                <a:solidFill>
                  <a:schemeClr val="bg2"/>
                </a:solidFill>
              </a:rPr>
              <a:t>2</a:t>
            </a:r>
            <a:r>
              <a:rPr lang="en-US" sz="1350" dirty="0">
                <a:solidFill>
                  <a:schemeClr val="bg2"/>
                </a:solidFill>
              </a:rPr>
              <a:t> Northrop Grumman Corporation, Falls Church, VA, USA; </a:t>
            </a:r>
            <a:r>
              <a:rPr lang="en-US" sz="1350" baseline="30000" dirty="0">
                <a:solidFill>
                  <a:schemeClr val="bg2"/>
                </a:solidFill>
              </a:rPr>
              <a:t>3</a:t>
            </a:r>
            <a:r>
              <a:rPr lang="en-US" sz="1350" dirty="0">
                <a:solidFill>
                  <a:schemeClr val="bg2"/>
                </a:solidFill>
              </a:rPr>
              <a:t> U.S. Military HIV Research Program, Walter Reed Army Institute of Research, Silver Spring, MD , USA: </a:t>
            </a:r>
            <a:r>
              <a:rPr lang="en-US" sz="1350" baseline="30000" dirty="0">
                <a:solidFill>
                  <a:schemeClr val="bg2"/>
                </a:solidFill>
              </a:rPr>
              <a:t>4</a:t>
            </a:r>
            <a:r>
              <a:rPr lang="en-US" sz="1350" dirty="0">
                <a:solidFill>
                  <a:schemeClr val="bg2"/>
                </a:solidFill>
              </a:rPr>
              <a:t>Henry M. Jackson Foundation for the Advancement of Military Medicine, Bethesda, MD,  </a:t>
            </a:r>
            <a:r>
              <a:rPr lang="en-US" sz="1350" baseline="30000" dirty="0">
                <a:solidFill>
                  <a:schemeClr val="bg2"/>
                </a:solidFill>
              </a:rPr>
              <a:t>5</a:t>
            </a:r>
            <a:r>
              <a:rPr lang="en-US" sz="1350" dirty="0">
                <a:solidFill>
                  <a:schemeClr val="bg2"/>
                </a:solidFill>
              </a:rPr>
              <a:t> United States Agency for International Development,  Washington, DC, USA.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235D2E-51FB-44B2-BF84-AA83E02ECE04}"/>
              </a:ext>
            </a:extLst>
          </p:cNvPr>
          <p:cNvSpPr/>
          <p:nvPr/>
        </p:nvSpPr>
        <p:spPr>
          <a:xfrm>
            <a:off x="-1" y="14822903"/>
            <a:ext cx="4262417" cy="588061"/>
          </a:xfrm>
          <a:prstGeom prst="rect">
            <a:avLst/>
          </a:prstGeom>
          <a:solidFill>
            <a:srgbClr val="5E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8"/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Results</a:t>
            </a:r>
            <a:endParaRPr lang="en-US" sz="18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99712-AB50-4D4B-9D42-7BB149FFDF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3" t="8369" r="3089" b="1990"/>
          <a:stretch/>
        </p:blipFill>
        <p:spPr>
          <a:xfrm>
            <a:off x="4325348" y="4106034"/>
            <a:ext cx="7474902" cy="9233809"/>
          </a:xfrm>
          <a:prstGeom prst="rect">
            <a:avLst/>
          </a:prstGeom>
          <a:ln>
            <a:solidFill>
              <a:srgbClr val="532E63"/>
            </a:solidFill>
          </a:ln>
        </p:spPr>
      </p:pic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BEC5C0CD-723F-44B0-B485-433BDF1E7976}"/>
              </a:ext>
            </a:extLst>
          </p:cNvPr>
          <p:cNvSpPr txBox="1">
            <a:spLocks/>
          </p:cNvSpPr>
          <p:nvPr/>
        </p:nvSpPr>
        <p:spPr>
          <a:xfrm>
            <a:off x="4311437" y="3264346"/>
            <a:ext cx="7548599" cy="35532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836023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52" indent="-107955" algn="l" defTabSz="8360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139" indent="-119069" algn="l" defTabSz="836023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»"/>
              <a:tabLst>
                <a:tab pos="1028751" algn="l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59" indent="-109543" algn="l" defTabSz="8360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4904" indent="-122244" algn="l" defTabSz="83602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9063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17075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35087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53098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Where do children with HIV live?</a:t>
            </a:r>
            <a:endParaRPr lang="en-US" sz="2000" b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60853-C415-48E6-A125-3CD45CBEBEC7}"/>
              </a:ext>
            </a:extLst>
          </p:cNvPr>
          <p:cNvSpPr/>
          <p:nvPr/>
        </p:nvSpPr>
        <p:spPr>
          <a:xfrm>
            <a:off x="4320913" y="14813682"/>
            <a:ext cx="7548599" cy="597282"/>
          </a:xfrm>
          <a:prstGeom prst="rect">
            <a:avLst/>
          </a:prstGeom>
          <a:solidFill>
            <a:srgbClr val="D59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8" algn="ctr"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No countries have achieved 81% ART Coverage</a:t>
            </a:r>
          </a:p>
          <a:p>
            <a:pPr marL="171458" algn="ctr"/>
            <a:endParaRPr lang="en-US" sz="18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A5E1DD11-2873-42A9-BCEB-69C27900BFE1}"/>
              </a:ext>
            </a:extLst>
          </p:cNvPr>
          <p:cNvSpPr txBox="1">
            <a:spLocks/>
          </p:cNvSpPr>
          <p:nvPr/>
        </p:nvSpPr>
        <p:spPr>
          <a:xfrm>
            <a:off x="4708393" y="13675514"/>
            <a:ext cx="6817160" cy="891766"/>
          </a:xfrm>
          <a:prstGeom prst="rect">
            <a:avLst/>
          </a:prstGeom>
        </p:spPr>
        <p:txBody>
          <a:bodyPr/>
          <a:lstStyle>
            <a:lvl1pPr marL="0" indent="0" algn="l" defTabSz="836023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52" indent="-107955" algn="l" defTabSz="8360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139" indent="-119069" algn="l" defTabSz="836023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»"/>
              <a:tabLst>
                <a:tab pos="1028751" algn="l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59" indent="-109543" algn="l" defTabSz="8360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4904" indent="-122244" algn="l" defTabSz="83602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9063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17075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35087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53098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The Dorling Cartogram technique represents the size of the pediatric population through the size of the circle, based on geography. </a:t>
            </a:r>
            <a:endParaRPr lang="en-US" sz="1600" b="0" dirty="0"/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C064CA42-16D3-4759-B1E0-14FCD647D188}"/>
              </a:ext>
            </a:extLst>
          </p:cNvPr>
          <p:cNvSpPr txBox="1">
            <a:spLocks/>
          </p:cNvSpPr>
          <p:nvPr/>
        </p:nvSpPr>
        <p:spPr>
          <a:xfrm>
            <a:off x="4565343" y="15700569"/>
            <a:ext cx="6817160" cy="491058"/>
          </a:xfrm>
          <a:prstGeom prst="rect">
            <a:avLst/>
          </a:prstGeom>
        </p:spPr>
        <p:txBody>
          <a:bodyPr/>
          <a:lstStyle>
            <a:lvl1pPr marL="0" indent="0" algn="l" defTabSz="836023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52" indent="-107955" algn="l" defTabSz="8360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139" indent="-119069" algn="l" defTabSz="836023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»"/>
              <a:tabLst>
                <a:tab pos="1028751" algn="l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59" indent="-109543" algn="l" defTabSz="8360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4904" indent="-122244" algn="l" defTabSz="83602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9063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17075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35087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53098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Which countries have the largest burden of children living with HIV?</a:t>
            </a:r>
            <a:endParaRPr lang="en-US" sz="1800" b="0" dirty="0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4190A81E-7098-4956-8F03-6FDFE8E48DB6}"/>
              </a:ext>
            </a:extLst>
          </p:cNvPr>
          <p:cNvSpPr txBox="1">
            <a:spLocks/>
          </p:cNvSpPr>
          <p:nvPr/>
        </p:nvSpPr>
        <p:spPr>
          <a:xfrm>
            <a:off x="11929137" y="3236589"/>
            <a:ext cx="4356568" cy="42913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836023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52" indent="-107955" algn="l" defTabSz="8360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9139" indent="-119069" algn="l" defTabSz="836023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»"/>
              <a:tabLst>
                <a:tab pos="1028751" algn="l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2659" indent="-109543" algn="l" defTabSz="8360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4904" indent="-122244" algn="l" defTabSz="83602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9063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17075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35087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53098" indent="-209006" algn="l" defTabSz="8360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Where is the unmet treatment need?</a:t>
            </a:r>
            <a:endParaRPr lang="en-US" sz="20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EC065-4417-4E0E-BAE9-6244D6E21004}"/>
              </a:ext>
            </a:extLst>
          </p:cNvPr>
          <p:cNvSpPr txBox="1"/>
          <p:nvPr/>
        </p:nvSpPr>
        <p:spPr>
          <a:xfrm>
            <a:off x="4262416" y="3652592"/>
            <a:ext cx="780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1. Dorling cartogram of the pediatric population, CLHIV estimates and ART coverage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0A6C8-42F5-4492-854B-6631CBD196F6}"/>
              </a:ext>
            </a:extLst>
          </p:cNvPr>
          <p:cNvSpPr txBox="1"/>
          <p:nvPr/>
        </p:nvSpPr>
        <p:spPr>
          <a:xfrm>
            <a:off x="4380538" y="16188744"/>
            <a:ext cx="7548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2. Top Fifteen PEPFAR Countries with Children Living with HIV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825880-1013-4090-BA70-E2DBD079ADD4}"/>
              </a:ext>
            </a:extLst>
          </p:cNvPr>
          <p:cNvSpPr txBox="1"/>
          <p:nvPr/>
        </p:nvSpPr>
        <p:spPr>
          <a:xfrm>
            <a:off x="11926404" y="3651425"/>
            <a:ext cx="4568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3. Unmet Treatment Need and </a:t>
            </a:r>
            <a:r>
              <a:rPr lang="en-US" sz="1600" b="1" dirty="0">
                <a:solidFill>
                  <a:schemeClr val="bg1"/>
                </a:solidFill>
              </a:rPr>
              <a:t>ART Coverage</a:t>
            </a:r>
          </a:p>
        </p:txBody>
      </p:sp>
      <p:pic>
        <p:nvPicPr>
          <p:cNvPr id="23" name="Picture 1" descr="page4image3715853600">
            <a:extLst>
              <a:ext uri="{FF2B5EF4-FFF2-40B4-BE49-F238E27FC236}">
                <a16:creationId xmlns:a16="http://schemas.microsoft.com/office/drawing/2014/main" id="{BF5F5C1C-8D15-48B0-B69B-BD0A8B6E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482" y="15606688"/>
            <a:ext cx="2387266" cy="137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494BD-47F5-47B8-8966-20C7ED8CC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8995" y="16600135"/>
            <a:ext cx="7457576" cy="4427936"/>
          </a:xfrm>
          <a:prstGeom prst="rect">
            <a:avLst/>
          </a:prstGeom>
          <a:ln>
            <a:solidFill>
              <a:srgbClr val="532E63"/>
            </a:solidFill>
          </a:ln>
        </p:spPr>
      </p:pic>
      <p:pic>
        <p:nvPicPr>
          <p:cNvPr id="40" name="Picture 2" descr="U.S. Agency for International Development">
            <a:extLst>
              <a:ext uri="{FF2B5EF4-FFF2-40B4-BE49-F238E27FC236}">
                <a16:creationId xmlns:a16="http://schemas.microsoft.com/office/drawing/2014/main" id="{67706C6B-D46C-453D-B56F-77A863507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326" y="17028503"/>
            <a:ext cx="1883789" cy="58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D3EC5B9-3414-46EC-A1A7-CA34B8DDB8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5592" y="16390806"/>
            <a:ext cx="1808100" cy="1485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D565A2-DB08-47EE-B835-3D67FD3B034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189"/>
          <a:stretch/>
        </p:blipFill>
        <p:spPr>
          <a:xfrm>
            <a:off x="11938400" y="4094539"/>
            <a:ext cx="4455505" cy="5288543"/>
          </a:xfrm>
          <a:prstGeom prst="rect">
            <a:avLst/>
          </a:prstGeom>
          <a:ln>
            <a:solidFill>
              <a:srgbClr val="532E63"/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AE3B458-E8AC-4166-87AC-5F51DE6C2066}"/>
              </a:ext>
            </a:extLst>
          </p:cNvPr>
          <p:cNvSpPr/>
          <p:nvPr/>
        </p:nvSpPr>
        <p:spPr>
          <a:xfrm>
            <a:off x="12654482" y="38720"/>
            <a:ext cx="3809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Abstract #THPEB081</a:t>
            </a:r>
            <a:endParaRPr lang="en-US" sz="24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CHHSTP_35x59_ppt_sciposter_dark_072010[1]">
  <a:themeElements>
    <a:clrScheme name="NCHHSTP SciPoster Colors">
      <a:dk1>
        <a:srgbClr val="3F3F3F"/>
      </a:dk1>
      <a:lt1>
        <a:srgbClr val="0F56DC"/>
      </a:lt1>
      <a:dk2>
        <a:srgbClr val="FFFFFF"/>
      </a:dk2>
      <a:lt2>
        <a:srgbClr val="FFFFFF"/>
      </a:lt2>
      <a:accent1>
        <a:srgbClr val="006778"/>
      </a:accent1>
      <a:accent2>
        <a:srgbClr val="452325"/>
      </a:accent2>
      <a:accent3>
        <a:srgbClr val="8E258D"/>
      </a:accent3>
      <a:accent4>
        <a:srgbClr val="AA272F"/>
      </a:accent4>
      <a:accent5>
        <a:srgbClr val="EC7A08"/>
      </a:accent5>
      <a:accent6>
        <a:srgbClr val="002060"/>
      </a:accent6>
      <a:hlink>
        <a:srgbClr val="FFC000"/>
      </a:hlink>
      <a:folHlink>
        <a:srgbClr val="3077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F1F5ACA7D9824AAB0E713D02484050" ma:contentTypeVersion="13" ma:contentTypeDescription="Create a new document." ma:contentTypeScope="" ma:versionID="3c8c3f3fe3e7b922317c3b3f82daa442">
  <xsd:schema xmlns:xsd="http://www.w3.org/2001/XMLSchema" xmlns:xs="http://www.w3.org/2001/XMLSchema" xmlns:p="http://schemas.microsoft.com/office/2006/metadata/properties" xmlns:ns1="http://schemas.microsoft.com/sharepoint/v3" xmlns:ns3="b306ee79-2f51-4bda-a734-8653703d17c0" xmlns:ns4="3d326652-0b14-4e9a-87c1-dce06bb2442c" targetNamespace="http://schemas.microsoft.com/office/2006/metadata/properties" ma:root="true" ma:fieldsID="0bfccdd20d18520eac26444787c428c1" ns1:_="" ns3:_="" ns4:_="">
    <xsd:import namespace="http://schemas.microsoft.com/sharepoint/v3"/>
    <xsd:import namespace="b306ee79-2f51-4bda-a734-8653703d17c0"/>
    <xsd:import namespace="3d326652-0b14-4e9a-87c1-dce06bb244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6ee79-2f51-4bda-a734-8653703d17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326652-0b14-4e9a-87c1-dce06bb244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96D0B91-0843-40C5-9C97-F49DA54AB9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306ee79-2f51-4bda-a734-8653703d17c0"/>
    <ds:schemaRef ds:uri="3d326652-0b14-4e9a-87c1-dce06bb244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957200-F47D-455A-BF36-14CD3E06DC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5E46C4-FBAF-47D2-B5FA-954912BD92FD}">
  <ds:schemaRefs>
    <ds:schemaRef ds:uri="http://purl.org/dc/dcmitype/"/>
    <ds:schemaRef ds:uri="http://schemas.microsoft.com/office/2006/metadata/properties"/>
    <ds:schemaRef ds:uri="http://schemas.microsoft.com/sharepoint/v3"/>
    <ds:schemaRef ds:uri="b306ee79-2f51-4bda-a734-8653703d17c0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3d326652-0b14-4e9a-87c1-dce06bb2442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NCHHSTP_35x59_ppt_sciposter_dark_072010[1]</Template>
  <TotalTime>3452</TotalTime>
  <Words>742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NCHHSTP_35x59_ppt_sciposter_dark_072010[1]</vt:lpstr>
      <vt:lpstr>Where are the Children? A Geo-Spatial Look at Children Living with HIV and on Treatment in PEPFAR-Supported Programs: 2017 – 2018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CDC User</dc:creator>
  <cp:lastModifiedBy>Parris, KaeAnne (CDC/DDPHSIS/CGH/DGHT)</cp:lastModifiedBy>
  <cp:revision>208</cp:revision>
  <cp:lastPrinted>2019-11-26T00:22:16Z</cp:lastPrinted>
  <dcterms:created xsi:type="dcterms:W3CDTF">2012-09-07T18:20:25Z</dcterms:created>
  <dcterms:modified xsi:type="dcterms:W3CDTF">2019-11-26T15:47:18Z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0x010100E5F1F5ACA7D9824AAB0E713D02484050</vt:lpwstr>
  </property>
</Properties>
</file>