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6"/>
  </p:sldMasterIdLst>
  <p:notesMasterIdLst>
    <p:notesMasterId r:id="rId24"/>
  </p:notesMasterIdLst>
  <p:handoutMasterIdLst>
    <p:handoutMasterId r:id="rId25"/>
  </p:handoutMasterIdLst>
  <p:sldIdLst>
    <p:sldId id="382" r:id="rId7"/>
    <p:sldId id="428" r:id="rId8"/>
    <p:sldId id="437" r:id="rId9"/>
    <p:sldId id="421" r:id="rId10"/>
    <p:sldId id="422" r:id="rId11"/>
    <p:sldId id="423" r:id="rId12"/>
    <p:sldId id="424" r:id="rId13"/>
    <p:sldId id="425" r:id="rId14"/>
    <p:sldId id="426" r:id="rId15"/>
    <p:sldId id="429" r:id="rId16"/>
    <p:sldId id="430" r:id="rId17"/>
    <p:sldId id="431" r:id="rId18"/>
    <p:sldId id="432" r:id="rId19"/>
    <p:sldId id="434" r:id="rId20"/>
    <p:sldId id="435" r:id="rId21"/>
    <p:sldId id="436" r:id="rId22"/>
    <p:sldId id="433" r:id="rId2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eitenauer, Emily J" initials="EJR" lastIdx="2" clrIdx="0"/>
  <p:cmAuthor id="1" name="Buttolph, Jasmine" initials="BJ" lastIdx="2" clrIdx="1">
    <p:extLst/>
  </p:cmAuthor>
  <p:cmAuthor id="2" name="Erin Schelar" initials="ES" lastIdx="13"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21"/>
    <a:srgbClr val="007E1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3" autoAdjust="0"/>
    <p:restoredTop sz="84695" autoAdjust="0"/>
  </p:normalViewPr>
  <p:slideViewPr>
    <p:cSldViewPr>
      <p:cViewPr varScale="1">
        <p:scale>
          <a:sx n="100" d="100"/>
          <a:sy n="100" d="100"/>
        </p:scale>
        <p:origin x="1230" y="72"/>
      </p:cViewPr>
      <p:guideLst>
        <p:guide orient="horz" pos="2160"/>
        <p:guide pos="2880"/>
      </p:guideLst>
    </p:cSldViewPr>
  </p:slideViewPr>
  <p:outlineViewPr>
    <p:cViewPr>
      <p:scale>
        <a:sx n="33" d="100"/>
        <a:sy n="33" d="100"/>
      </p:scale>
      <p:origin x="0" y="495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1" d="100"/>
          <a:sy n="81" d="100"/>
        </p:scale>
        <p:origin x="-3114"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9E1815B-F655-4310-82B8-2B54FAE56159}" type="datetimeFigureOut">
              <a:rPr lang="en-US" smtClean="0"/>
              <a:t>6/12/2018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4DE4FF-0FFE-4C4C-8753-002153130A48}" type="slidenum">
              <a:rPr lang="en-US" smtClean="0"/>
              <a:t>‹#›</a:t>
            </a:fld>
            <a:endParaRPr lang="en-US"/>
          </a:p>
        </p:txBody>
      </p:sp>
    </p:spTree>
    <p:extLst>
      <p:ext uri="{BB962C8B-B14F-4D97-AF65-F5344CB8AC3E}">
        <p14:creationId xmlns:p14="http://schemas.microsoft.com/office/powerpoint/2010/main" val="2162570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D66EF7D-E509-440D-B810-D9F9D00DCC4F}" type="datetimeFigureOut">
              <a:rPr lang="en-US" smtClean="0"/>
              <a:t>6/12/2018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A4512C8-B92A-42EB-8A3F-B36AD201A526}" type="slidenum">
              <a:rPr lang="en-US" smtClean="0"/>
              <a:t>‹#›</a:t>
            </a:fld>
            <a:endParaRPr lang="en-US"/>
          </a:p>
        </p:txBody>
      </p:sp>
    </p:spTree>
    <p:extLst>
      <p:ext uri="{BB962C8B-B14F-4D97-AF65-F5344CB8AC3E}">
        <p14:creationId xmlns:p14="http://schemas.microsoft.com/office/powerpoint/2010/main" val="99127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7</a:t>
            </a:fld>
            <a:endParaRPr lang="en-US"/>
          </a:p>
        </p:txBody>
      </p:sp>
    </p:spTree>
    <p:extLst>
      <p:ext uri="{BB962C8B-B14F-4D97-AF65-F5344CB8AC3E}">
        <p14:creationId xmlns:p14="http://schemas.microsoft.com/office/powerpoint/2010/main" val="7276117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ight Triangle 6"/>
          <p:cNvSpPr/>
          <p:nvPr/>
        </p:nvSpPr>
        <p:spPr>
          <a:xfrm>
            <a:off x="0" y="3224504"/>
            <a:ext cx="3571875" cy="363349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524000" y="3224504"/>
            <a:ext cx="7620000" cy="3633496"/>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2020198"/>
            <a:ext cx="9144000" cy="1204306"/>
          </a:xfrm>
          <a:prstGeom prst="rect">
            <a:avLst/>
          </a:prstGeom>
        </p:spPr>
        <p:txBody>
          <a:bodyPr bIns="9144" anchor="b"/>
          <a:lstStyle>
            <a:lvl1pPr algn="ctr">
              <a:defRPr sz="3600">
                <a:solidFill>
                  <a:schemeClr val="tx1">
                    <a:lumMod val="50000"/>
                    <a:lumOff val="50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8534400" y="6446519"/>
            <a:ext cx="365760" cy="365760"/>
          </a:xfrm>
          <a:prstGeom prst="ellipse">
            <a:avLst/>
          </a:prstGeom>
          <a:ln>
            <a:solidFill>
              <a:schemeClr val="tx1">
                <a:lumMod val="50000"/>
                <a:lumOff val="50000"/>
              </a:schemeClr>
            </a:solidFill>
          </a:ln>
        </p:spPr>
        <p:txBody>
          <a:bodyPr/>
          <a:lstStyle>
            <a:lvl1pPr>
              <a:defRPr>
                <a:solidFill>
                  <a:schemeClr val="tx1">
                    <a:lumMod val="50000"/>
                    <a:lumOff val="50000"/>
                  </a:schemeClr>
                </a:solidFill>
              </a:defRPr>
            </a:lvl1pPr>
          </a:lstStyle>
          <a:p>
            <a:fld id="{2720EF26-1E39-4F64-8236-ED355D806952}" type="slidenum">
              <a:rPr lang="en-US" smtClean="0"/>
              <a:pPr/>
              <a:t>‹#›</a:t>
            </a:fld>
            <a:endParaRPr lang="en-US" dirty="0"/>
          </a:p>
        </p:txBody>
      </p:sp>
      <p:pic>
        <p:nvPicPr>
          <p:cNvPr id="9" name="Picture 8" descr="PEPFAR Logo (JPG format).jpg"/>
          <p:cNvPicPr>
            <a:picLocks noChangeAspect="1"/>
          </p:cNvPicPr>
          <p:nvPr userDrawn="1"/>
        </p:nvPicPr>
        <p:blipFill>
          <a:blip r:embed="rId2" cstate="print"/>
          <a:stretch>
            <a:fillRect/>
          </a:stretch>
        </p:blipFill>
        <p:spPr>
          <a:xfrm>
            <a:off x="45720" y="54864"/>
            <a:ext cx="1630680" cy="1630680"/>
          </a:xfrm>
          <a:prstGeom prst="rect">
            <a:avLst/>
          </a:prstGeom>
        </p:spPr>
      </p:pic>
      <p:sp>
        <p:nvSpPr>
          <p:cNvPr id="12" name="TextBox 11"/>
          <p:cNvSpPr txBox="1"/>
          <p:nvPr userDrawn="1"/>
        </p:nvSpPr>
        <p:spPr>
          <a:xfrm>
            <a:off x="990600" y="387458"/>
            <a:ext cx="3352800" cy="907941"/>
          </a:xfrm>
          <a:prstGeom prst="rect">
            <a:avLst/>
          </a:prstGeom>
          <a:noFill/>
        </p:spPr>
        <p:txBody>
          <a:bodyPr wrap="square" rtlCol="0">
            <a:spAutoFit/>
          </a:bodyPr>
          <a:lstStyle/>
          <a:p>
            <a:pPr algn="ctr"/>
            <a:r>
              <a:rPr lang="en-US" sz="4400" b="1" spc="800" baseline="0" dirty="0" smtClean="0">
                <a:solidFill>
                  <a:srgbClr val="002060"/>
                </a:solidFill>
              </a:rPr>
              <a:t>PEPFAR</a:t>
            </a:r>
          </a:p>
          <a:p>
            <a:pPr algn="ctr"/>
            <a:r>
              <a:rPr lang="en-US" sz="900" b="1" dirty="0" smtClean="0">
                <a:solidFill>
                  <a:srgbClr val="002060"/>
                </a:solidFill>
              </a:rPr>
              <a:t>U.S.</a:t>
            </a:r>
            <a:r>
              <a:rPr lang="en-US" sz="900" b="1" baseline="0" dirty="0" smtClean="0">
                <a:solidFill>
                  <a:srgbClr val="002060"/>
                </a:solidFill>
              </a:rPr>
              <a:t> President’s Emergency Plan for AIDS Relief</a:t>
            </a:r>
            <a:endParaRPr lang="en-US" sz="900" b="1" dirty="0">
              <a:solidFill>
                <a:srgbClr val="002060"/>
              </a:solidFill>
            </a:endParaRPr>
          </a:p>
        </p:txBody>
      </p:sp>
      <p:sp>
        <p:nvSpPr>
          <p:cNvPr id="4" name="Text Placeholder 3"/>
          <p:cNvSpPr>
            <a:spLocks noGrp="1"/>
          </p:cNvSpPr>
          <p:nvPr>
            <p:ph type="body" sz="quarter" idx="13"/>
          </p:nvPr>
        </p:nvSpPr>
        <p:spPr>
          <a:xfrm>
            <a:off x="0" y="3352800"/>
            <a:ext cx="9144000" cy="1447800"/>
          </a:xfrm>
        </p:spPr>
        <p:txBody>
          <a:bodyPr>
            <a:normAutofit/>
          </a:bodyPr>
          <a:lstStyle>
            <a:lvl1pPr marL="0" indent="0" algn="ctr">
              <a:buNone/>
              <a:defRPr sz="1800"/>
            </a:lvl1pPr>
          </a:lstStyle>
          <a:p>
            <a:pPr lvl="0"/>
            <a:r>
              <a:rPr lang="en-US" dirty="0" smtClean="0"/>
              <a:t>Click to edit Master text styles</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43800" y="152644"/>
            <a:ext cx="1194802" cy="13775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sp>
        <p:nvSpPr>
          <p:cNvPr id="3" name="Content Placeholder 2"/>
          <p:cNvSpPr>
            <a:spLocks noGrp="1"/>
          </p:cNvSpPr>
          <p:nvPr>
            <p:ph idx="1"/>
          </p:nvPr>
        </p:nvSpPr>
        <p:spPr>
          <a:xfrm>
            <a:off x="822960" y="1100628"/>
            <a:ext cx="7520940" cy="5300172"/>
          </a:xfrm>
        </p:spPr>
        <p:txBody>
          <a:bodyPr/>
          <a:lstStyle>
            <a:lvl1pPr marL="344488" indent="-344488">
              <a:buFont typeface="Arial" panose="020B0604020202020204" pitchFamily="34" charset="0"/>
              <a:buChar char="•"/>
              <a:defRPr/>
            </a:lvl1pPr>
            <a:lvl2pPr marL="688975" indent="-344488">
              <a:buFont typeface="Courier New" panose="02070309020205020404" pitchFamily="49" charset="0"/>
              <a:buChar char="o"/>
              <a:defRPr/>
            </a:lvl2pPr>
            <a:lvl3pPr marL="1033463" indent="-247650">
              <a:buSzPct val="95000"/>
              <a:buFont typeface="Arial" panose="020B0604020202020204" pitchFamily="34" charset="0"/>
              <a:buChar char="•"/>
              <a:defRPr/>
            </a:lvl3pPr>
            <a:lvl4pPr marL="914400" indent="-225425">
              <a:buFont typeface="Arial" panose="020B0604020202020204" pitchFamily="34" charset="0"/>
              <a:buChar char="•"/>
              <a:defRPr/>
            </a:lvl4pPr>
            <a:lvl5pPr marL="1139825" indent="-225425">
              <a:buFont typeface="Calibri" panose="020F0502020204030204" pitchFamily="34" charset="0"/>
              <a:buChar char="‒"/>
              <a:defRPr>
                <a:solidFill>
                  <a:schemeClr val="tx1">
                    <a:lumMod val="50000"/>
                    <a:lumOff val="50000"/>
                  </a:schemeClr>
                </a:solidFill>
                <a:latin typeface="Calibri" panose="020F0502020204030204" pitchFamily="34" charset="0"/>
              </a:defRPr>
            </a:lvl5pPr>
            <a:lvl6pPr marL="1376363" indent="-236538">
              <a:buFont typeface="Calibri" panose="020F0502020204030204" pitchFamily="34" charset="0"/>
              <a:buChar char="‒"/>
              <a:defRPr>
                <a:solidFill>
                  <a:schemeClr val="tx1">
                    <a:lumMod val="50000"/>
                    <a:lumOff val="50000"/>
                  </a:schemeClr>
                </a:solidFill>
                <a:latin typeface="Calibri" panose="020F0502020204030204" pitchFamily="34" charset="0"/>
              </a:defRPr>
            </a:lvl6pPr>
            <a:lvl7pPr marL="1603375" indent="-227013">
              <a:buFont typeface="Arial" panose="020B0604020202020204" pitchFamily="34" charset="0"/>
              <a:buChar char="•"/>
              <a:defRPr>
                <a:solidFill>
                  <a:schemeClr val="tx1">
                    <a:lumMod val="50000"/>
                    <a:lumOff val="50000"/>
                  </a:schemeClr>
                </a:solidFill>
                <a:latin typeface="Calibri" panose="020F0502020204030204" pitchFamily="34" charset="0"/>
              </a:defRPr>
            </a:lvl7pPr>
            <a:lvl8pPr marL="1828800" indent="-225425">
              <a:buFont typeface="Arial" panose="020B0604020202020204" pitchFamily="34" charset="0"/>
              <a:buChar char="•"/>
              <a:defRPr/>
            </a:lvl8pPr>
            <a:lvl9pPr marL="2054225" indent="-225425">
              <a:buFont typeface="Arial" panose="020B0604020202020204" pitchFamily="34" charset="0"/>
              <a:buChar char="•"/>
              <a:defRPr/>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5"/>
            <a:r>
              <a:rPr lang="en-US" dirty="0" smtClean="0"/>
              <a:t>Fifth</a:t>
            </a:r>
          </a:p>
          <a:p>
            <a:pPr lvl="6"/>
            <a:r>
              <a:rPr lang="en-US" dirty="0" smtClean="0"/>
              <a:t>Sixth</a:t>
            </a:r>
          </a:p>
          <a:p>
            <a:pPr lvl="7"/>
            <a:r>
              <a:rPr lang="en-US" dirty="0" smtClean="0"/>
              <a:t>Seventh</a:t>
            </a:r>
          </a:p>
          <a:p>
            <a:pPr lvl="8"/>
            <a:r>
              <a:rPr lang="en-US" dirty="0" smtClean="0"/>
              <a:t>Eighth</a:t>
            </a:r>
          </a:p>
          <a:p>
            <a:pPr lvl="8"/>
            <a:endParaRPr lang="en-US" dirty="0" smtClean="0"/>
          </a:p>
        </p:txBody>
      </p:sp>
      <p:sp>
        <p:nvSpPr>
          <p:cNvPr id="11" name="Slide Number Placeholder 5"/>
          <p:cNvSpPr>
            <a:spLocks noGrp="1"/>
          </p:cNvSpPr>
          <p:nvPr>
            <p:ph type="sldNum" sz="quarter" idx="4"/>
          </p:nvPr>
        </p:nvSpPr>
        <p:spPr>
          <a:xfrm>
            <a:off x="8534400" y="6446519"/>
            <a:ext cx="365760" cy="365760"/>
          </a:xfrm>
          <a:prstGeom prst="ellipse">
            <a:avLst/>
          </a:prstGeom>
          <a:ln>
            <a:solidFill>
              <a:schemeClr val="bg1"/>
            </a:solidFill>
          </a:ln>
        </p:spPr>
        <p:txBody>
          <a:bodyPr lIns="0" tIns="0" rIns="0" bIns="0" anchor="ctr" anchorCtr="0"/>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pic>
        <p:nvPicPr>
          <p:cNvPr id="7" name="Picture 6" descr="PEPFAR Logo (JPG format).jpg"/>
          <p:cNvPicPr>
            <a:picLocks noChangeAspect="1"/>
          </p:cNvPicPr>
          <p:nvPr userDrawn="1"/>
        </p:nvPicPr>
        <p:blipFill rotWithShape="1">
          <a:blip r:embed="rId2" cstate="print"/>
          <a:srcRect l="8681" t="8771" r="13513" b="13557"/>
          <a:stretch/>
        </p:blipFill>
        <p:spPr>
          <a:xfrm>
            <a:off x="593963" y="6388946"/>
            <a:ext cx="457993" cy="4572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25" y="6400800"/>
            <a:ext cx="396542" cy="45720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5" name="Freeform 14"/>
          <p:cNvSpPr/>
          <p:nvPr userDrawn="1"/>
        </p:nvSpPr>
        <p:spPr>
          <a:xfrm>
            <a:off x="1777514" y="3352800"/>
            <a:ext cx="7366486" cy="350520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5"/>
          <p:cNvSpPr>
            <a:spLocks noGrp="1"/>
          </p:cNvSpPr>
          <p:nvPr>
            <p:ph type="sldNum" sz="quarter" idx="12"/>
          </p:nvPr>
        </p:nvSpPr>
        <p:spPr>
          <a:xfrm>
            <a:off x="8534400" y="6446519"/>
            <a:ext cx="365760" cy="365760"/>
          </a:xfrm>
          <a:prstGeom prst="ellipse">
            <a:avLst/>
          </a:prstGeom>
          <a:ln>
            <a:solidFill>
              <a:schemeClr val="bg1"/>
            </a:solidFill>
          </a:ln>
        </p:spPr>
        <p:txBody>
          <a:bodyPr anchor="ctr" anchorCtr="1"/>
          <a:lstStyle>
            <a:lvl1pPr>
              <a:defRPr>
                <a:solidFill>
                  <a:schemeClr val="bg1"/>
                </a:solidFill>
              </a:defRPr>
            </a:lvl1pPr>
          </a:lstStyle>
          <a:p>
            <a:fld id="{2720EF26-1E39-4F64-8236-ED355D806952}" type="slidenum">
              <a:rPr lang="en-US" smtClean="0"/>
              <a:pPr/>
              <a:t>‹#›</a:t>
            </a:fld>
            <a:endParaRPr lang="en-US" dirty="0"/>
          </a:p>
        </p:txBody>
      </p:sp>
      <p:sp>
        <p:nvSpPr>
          <p:cNvPr id="14" name="Right Triangle 13"/>
          <p:cNvSpPr/>
          <p:nvPr userDrawn="1"/>
        </p:nvSpPr>
        <p:spPr>
          <a:xfrm>
            <a:off x="0" y="3352800"/>
            <a:ext cx="3571875" cy="3505200"/>
          </a:xfrm>
          <a:prstGeom prst="rtTriangle">
            <a:avLst/>
          </a:pr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3"/>
          <p:cNvSpPr>
            <a:spLocks noGrp="1"/>
          </p:cNvSpPr>
          <p:nvPr>
            <p:ph type="body" sz="quarter" idx="13"/>
          </p:nvPr>
        </p:nvSpPr>
        <p:spPr>
          <a:xfrm>
            <a:off x="0" y="3352800"/>
            <a:ext cx="9144000" cy="1447800"/>
          </a:xfrm>
        </p:spPr>
        <p:txBody>
          <a:bodyPr>
            <a:normAutofit/>
          </a:bodyPr>
          <a:lstStyle>
            <a:lvl1pPr marL="0" indent="0" algn="ctr">
              <a:buNone/>
              <a:defRPr sz="1800"/>
            </a:lvl1pPr>
          </a:lstStyle>
          <a:p>
            <a:pPr lvl="0"/>
            <a:r>
              <a:rPr lang="en-US" dirty="0" smtClean="0"/>
              <a:t>Click to edit Master text styles</a:t>
            </a:r>
          </a:p>
        </p:txBody>
      </p:sp>
      <p:sp>
        <p:nvSpPr>
          <p:cNvPr id="11" name="Title 1"/>
          <p:cNvSpPr>
            <a:spLocks noGrp="1"/>
          </p:cNvSpPr>
          <p:nvPr>
            <p:ph type="ctrTitle"/>
          </p:nvPr>
        </p:nvSpPr>
        <p:spPr>
          <a:xfrm>
            <a:off x="0" y="2020198"/>
            <a:ext cx="9144000" cy="1204306"/>
          </a:xfrm>
          <a:prstGeom prst="rect">
            <a:avLst/>
          </a:prstGeom>
        </p:spPr>
        <p:txBody>
          <a:bodyPr bIns="9144" anchor="b"/>
          <a:lstStyle>
            <a:lvl1pPr algn="ctr">
              <a:defRPr sz="3600">
                <a:solidFill>
                  <a:schemeClr val="tx1">
                    <a:lumMod val="50000"/>
                    <a:lumOff val="50000"/>
                  </a:schemeClr>
                </a:solidFill>
              </a:defRPr>
            </a:lvl1pPr>
          </a:lstStyle>
          <a:p>
            <a:r>
              <a:rPr lang="en-US" dirty="0" smtClean="0"/>
              <a:t>Click to edit Master 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13" name="Picture 12"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5227320"/>
          </a:xfrm>
        </p:spPr>
        <p:txBody>
          <a:bodyPr/>
          <a:lstStyle>
            <a:lvl1pPr>
              <a:defRPr sz="2400">
                <a:latin typeface="Calibri" panose="020F0502020204030204" pitchFamily="34" charset="0"/>
              </a:defRPr>
            </a:lvl1pPr>
            <a:lvl2pPr>
              <a:defRPr sz="2000"/>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600">
                <a:latin typeface="Calibri" panose="020F0502020204030204" pitchFamily="34" charset="0"/>
              </a:defRPr>
            </a:lvl6pPr>
            <a:lvl7pPr>
              <a:defRPr sz="1200" b="0">
                <a:solidFill>
                  <a:schemeClr val="tx1">
                    <a:lumMod val="50000"/>
                    <a:lumOff val="50000"/>
                  </a:schemeClr>
                </a:solidFill>
                <a:latin typeface="Calibri" panose="020F0502020204030204" pitchFamily="34" charset="0"/>
              </a:defRPr>
            </a:lvl7pPr>
            <a:lvl8pPr>
              <a:defRPr sz="1200"/>
            </a:lvl8pPr>
            <a:lvl9pPr>
              <a:defRPr sz="12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5"/>
            <a:r>
              <a:rPr lang="en-US" dirty="0" smtClean="0"/>
              <a:t>Fifth</a:t>
            </a:r>
          </a:p>
          <a:p>
            <a:pPr lvl="6"/>
            <a:r>
              <a:rPr lang="en-US" dirty="0" smtClean="0"/>
              <a:t>Sixth</a:t>
            </a:r>
          </a:p>
          <a:p>
            <a:pPr lvl="7"/>
            <a:r>
              <a:rPr lang="en-US" dirty="0" smtClean="0"/>
              <a:t>Seventh</a:t>
            </a:r>
          </a:p>
          <a:p>
            <a:pPr lvl="8"/>
            <a:r>
              <a:rPr lang="en-US" dirty="0" smtClean="0"/>
              <a:t>Eighth</a:t>
            </a:r>
          </a:p>
        </p:txBody>
      </p:sp>
      <p:sp>
        <p:nvSpPr>
          <p:cNvPr id="4" name="Content Placeholder 3"/>
          <p:cNvSpPr>
            <a:spLocks noGrp="1"/>
          </p:cNvSpPr>
          <p:nvPr>
            <p:ph sz="half" idx="2"/>
          </p:nvPr>
        </p:nvSpPr>
        <p:spPr>
          <a:xfrm>
            <a:off x="4700016" y="1097280"/>
            <a:ext cx="3200400" cy="5227320"/>
          </a:xfrm>
        </p:spPr>
        <p:txBody>
          <a:bodyPr/>
          <a:lstStyle>
            <a:lvl1pPr>
              <a:defRPr sz="2400">
                <a:solidFill>
                  <a:schemeClr val="tx1">
                    <a:lumMod val="50000"/>
                    <a:lumOff val="50000"/>
                  </a:schemeClr>
                </a:solidFill>
                <a:latin typeface="Calibri" panose="020F0502020204030204" pitchFamily="34" charset="0"/>
              </a:defRPr>
            </a:lvl1pPr>
            <a:lvl2pPr>
              <a:defRPr sz="2000"/>
            </a:lvl2pPr>
            <a:lvl3pPr>
              <a:defRPr sz="2000">
                <a:solidFill>
                  <a:schemeClr val="tx1">
                    <a:lumMod val="50000"/>
                    <a:lumOff val="50000"/>
                  </a:schemeClr>
                </a:solidFill>
                <a:latin typeface="Calibri" panose="020F0502020204030204" pitchFamily="34" charset="0"/>
              </a:defRPr>
            </a:lvl3pPr>
            <a:lvl4pPr>
              <a:defRPr sz="1800">
                <a:solidFill>
                  <a:schemeClr val="tx1">
                    <a:lumMod val="50000"/>
                    <a:lumOff val="50000"/>
                  </a:schemeClr>
                </a:solidFill>
                <a:latin typeface="Calibri" panose="020F0502020204030204" pitchFamily="34" charset="0"/>
              </a:defRPr>
            </a:lvl4pPr>
            <a:lvl5pPr>
              <a:defRPr sz="1800">
                <a:solidFill>
                  <a:schemeClr val="tx1">
                    <a:lumMod val="50000"/>
                    <a:lumOff val="50000"/>
                  </a:schemeClr>
                </a:solidFill>
                <a:latin typeface="Calibri" panose="020F0502020204030204" pitchFamily="34" charset="0"/>
              </a:defRPr>
            </a:lvl5pPr>
            <a:lvl6pPr>
              <a:defRPr sz="1600">
                <a:solidFill>
                  <a:schemeClr val="tx1">
                    <a:lumMod val="50000"/>
                    <a:lumOff val="50000"/>
                  </a:schemeClr>
                </a:solidFill>
                <a:latin typeface="Calibri" panose="020F0502020204030204" pitchFamily="34" charset="0"/>
              </a:defRPr>
            </a:lvl6pPr>
            <a:lvl7pPr>
              <a:defRPr sz="1200">
                <a:solidFill>
                  <a:schemeClr val="tx1">
                    <a:lumMod val="50000"/>
                    <a:lumOff val="50000"/>
                  </a:schemeClr>
                </a:solidFill>
                <a:latin typeface="Calibri" panose="020F0502020204030204" pitchFamily="34" charset="0"/>
              </a:defRPr>
            </a:lvl7pPr>
            <a:lvl8pPr>
              <a:defRPr sz="1200"/>
            </a:lvl8pPr>
            <a:lvl9pPr>
              <a:defRPr sz="12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5"/>
            <a:r>
              <a:rPr lang="en-US" dirty="0" smtClean="0"/>
              <a:t>Fifth</a:t>
            </a:r>
          </a:p>
          <a:p>
            <a:pPr lvl="6"/>
            <a:r>
              <a:rPr lang="en-US" dirty="0" smtClean="0"/>
              <a:t>Sixth</a:t>
            </a:r>
          </a:p>
          <a:p>
            <a:pPr lvl="7"/>
            <a:r>
              <a:rPr lang="en-US" dirty="0" smtClean="0"/>
              <a:t>Seventh</a:t>
            </a:r>
          </a:p>
          <a:p>
            <a:pPr lvl="8"/>
            <a:r>
              <a:rPr lang="en-US" dirty="0" smtClean="0"/>
              <a:t>Eighth</a:t>
            </a:r>
          </a:p>
        </p:txBody>
      </p:sp>
      <p:sp>
        <p:nvSpPr>
          <p:cNvPr id="7" name="Slide Number Placeholder 6"/>
          <p:cNvSpPr>
            <a:spLocks noGrp="1"/>
          </p:cNvSpPr>
          <p:nvPr>
            <p:ph type="sldNum" sz="quarter" idx="12"/>
          </p:nvPr>
        </p:nvSpPr>
        <p:spPr>
          <a:xfrm>
            <a:off x="8534400" y="6446519"/>
            <a:ext cx="365760" cy="365760"/>
          </a:xfrm>
          <a:prstGeom prst="ellipse">
            <a:avLst/>
          </a:prstGeom>
        </p:spPr>
        <p:txBody>
          <a:bodyPr/>
          <a:lstStyle/>
          <a:p>
            <a:fld id="{2720EF26-1E39-4F64-8236-ED355D806952}" type="slidenum">
              <a:rPr lang="en-US" smtClean="0"/>
              <a:t>‹#›</a:t>
            </a:fld>
            <a:endParaRPr lang="en-US"/>
          </a:p>
        </p:txBody>
      </p:sp>
      <p:sp>
        <p:nvSpPr>
          <p:cNvPr id="5"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8" name="Picture 7"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534400" y="6446519"/>
            <a:ext cx="365760" cy="365760"/>
          </a:xfrm>
          <a:prstGeom prst="ellipse">
            <a:avLst/>
          </a:prstGeom>
        </p:spPr>
        <p:txBody>
          <a:bodyPr/>
          <a:lstStyle/>
          <a:p>
            <a:fld id="{2720EF26-1E39-4F64-8236-ED355D806952}" type="slidenum">
              <a:rPr lang="en-US" smtClean="0"/>
              <a:t>‹#›</a:t>
            </a:fld>
            <a:endParaRPr lang="en-US"/>
          </a:p>
        </p:txBody>
      </p:sp>
      <p:sp>
        <p:nvSpPr>
          <p:cNvPr id="3"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6" name="Picture 5"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7"/>
          <p:cNvSpPr/>
          <p:nvPr/>
        </p:nvSpPr>
        <p:spPr>
          <a:xfrm>
            <a:off x="1775132" y="6400799"/>
            <a:ext cx="7368867" cy="45720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userDrawn="1"/>
        </p:nvSpPr>
        <p:spPr>
          <a:xfrm>
            <a:off x="-2382" y="6400800"/>
            <a:ext cx="6250782" cy="45720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 level</a:t>
            </a:r>
          </a:p>
          <a:p>
            <a:pPr lvl="8"/>
            <a:r>
              <a:rPr lang="en-US" dirty="0" smtClean="0"/>
              <a:t>Ninth level</a:t>
            </a:r>
          </a:p>
          <a:p>
            <a:pPr lvl="8"/>
            <a:endParaRPr lang="en-US" dirty="0" smtClean="0"/>
          </a:p>
        </p:txBody>
      </p:sp>
      <p:sp>
        <p:nvSpPr>
          <p:cNvPr id="10" name="Slide Number Placeholder 5"/>
          <p:cNvSpPr>
            <a:spLocks noGrp="1"/>
          </p:cNvSpPr>
          <p:nvPr>
            <p:ph type="sldNum" sz="quarter" idx="4"/>
          </p:nvPr>
        </p:nvSpPr>
        <p:spPr>
          <a:xfrm>
            <a:off x="8534400" y="6446519"/>
            <a:ext cx="365760" cy="365760"/>
          </a:xfrm>
          <a:prstGeom prst="ellipse">
            <a:avLst/>
          </a:prstGeom>
          <a:ln>
            <a:solidFill>
              <a:schemeClr val="bg1"/>
            </a:solidFill>
          </a:ln>
        </p:spPr>
        <p:txBody>
          <a:bodyPr lIns="0" tIns="0" rIns="0" bIns="0" anchor="ctr" anchorCtr="1"/>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8" r:id="rId5"/>
  </p:sldLayoutIdLst>
  <p:timing>
    <p:tnLst>
      <p:par>
        <p:cTn id="1" dur="indefinite" restart="never" nodeType="tmRoot"/>
      </p:par>
    </p:tnLst>
  </p:timing>
  <p:hf hdr="0" ftr="0" dt="0"/>
  <p:txStyles>
    <p:titleStyle>
      <a:lvl1pPr algn="l" defTabSz="914400" rtl="0" eaLnBrk="1" latinLnBrk="0" hangingPunct="1">
        <a:spcBef>
          <a:spcPct val="0"/>
        </a:spcBef>
        <a:buNone/>
        <a:defRPr sz="3600" b="1" kern="1200" cap="none" baseline="0">
          <a:solidFill>
            <a:schemeClr val="tx1"/>
          </a:solidFill>
          <a:latin typeface="Calibri" panose="020F0502020204030204" pitchFamily="34" charset="0"/>
          <a:ea typeface="+mj-ea"/>
          <a:cs typeface="+mj-cs"/>
        </a:defRPr>
      </a:lvl1pPr>
    </p:titleStyle>
    <p:bodyStyle>
      <a:lvl1pPr marL="457200" indent="-457200" algn="l" defTabSz="914400" rtl="0" eaLnBrk="1" latinLnBrk="0" hangingPunct="1">
        <a:spcBef>
          <a:spcPts val="800"/>
        </a:spcBef>
        <a:buFont typeface="Arial" pitchFamily="34" charset="0"/>
        <a:buChar char="•"/>
        <a:defRPr sz="2800" b="0" kern="1200">
          <a:solidFill>
            <a:schemeClr val="tx1">
              <a:lumMod val="50000"/>
              <a:lumOff val="50000"/>
            </a:schemeClr>
          </a:solidFill>
          <a:latin typeface="Calibri" panose="020F0502020204030204" pitchFamily="34" charset="0"/>
          <a:ea typeface="+mn-ea"/>
          <a:cs typeface="+mn-cs"/>
        </a:defRPr>
      </a:lvl1pPr>
      <a:lvl2pPr marL="795338" indent="-333375" algn="l" defTabSz="914400" rtl="0" eaLnBrk="1" latinLnBrk="0" hangingPunct="1">
        <a:spcBef>
          <a:spcPts val="300"/>
        </a:spcBef>
        <a:buClr>
          <a:schemeClr val="accent2"/>
        </a:buClr>
        <a:buFont typeface="Courier New" panose="02070309020205020404" pitchFamily="49" charset="0"/>
        <a:buChar char="o"/>
        <a:defRPr sz="2400" kern="1200">
          <a:solidFill>
            <a:schemeClr val="tx1">
              <a:lumMod val="50000"/>
              <a:lumOff val="50000"/>
            </a:schemeClr>
          </a:solidFill>
          <a:latin typeface="Calibri" panose="020F0502020204030204" pitchFamily="34" charset="0"/>
          <a:ea typeface="+mn-ea"/>
          <a:cs typeface="+mn-cs"/>
        </a:defRPr>
      </a:lvl2pPr>
      <a:lvl3pPr marL="1139825" indent="-344488" algn="l" defTabSz="914400" rtl="0" eaLnBrk="1" latinLnBrk="0" hangingPunct="1">
        <a:spcBef>
          <a:spcPts val="300"/>
        </a:spcBef>
        <a:buClr>
          <a:schemeClr val="accent2"/>
        </a:buClr>
        <a:buFont typeface="Arial" panose="020B0604020202020204" pitchFamily="34" charset="0"/>
        <a:buChar char="•"/>
        <a:defRPr sz="2000" kern="1200">
          <a:solidFill>
            <a:schemeClr val="tx1">
              <a:lumMod val="50000"/>
              <a:lumOff val="50000"/>
            </a:schemeClr>
          </a:solidFill>
          <a:latin typeface="Calibri" panose="020F0502020204030204" pitchFamily="34" charset="0"/>
          <a:ea typeface="+mn-ea"/>
          <a:cs typeface="+mn-cs"/>
        </a:defRPr>
      </a:lvl3pPr>
      <a:lvl4pPr marL="1376363" indent="-236538" algn="l" defTabSz="914400" rtl="0" eaLnBrk="1" latinLnBrk="0" hangingPunct="1">
        <a:spcBef>
          <a:spcPts val="300"/>
        </a:spcBef>
        <a:buClr>
          <a:schemeClr val="accent2"/>
        </a:buClr>
        <a:buFont typeface="Calibri" panose="020F0502020204030204" pitchFamily="34" charset="0"/>
        <a:buChar char="⁻"/>
        <a:defRPr sz="1800" kern="1200">
          <a:solidFill>
            <a:schemeClr val="tx1">
              <a:lumMod val="50000"/>
              <a:lumOff val="50000"/>
            </a:schemeClr>
          </a:solidFill>
          <a:latin typeface="Calibri" panose="020F0502020204030204" pitchFamily="34" charset="0"/>
          <a:ea typeface="+mn-ea"/>
          <a:cs typeface="+mn-cs"/>
        </a:defRPr>
      </a:lvl4pPr>
      <a:lvl5pPr marL="1603375" indent="-227013" algn="l" defTabSz="914400" rtl="0" eaLnBrk="1" latinLnBrk="0" hangingPunct="1">
        <a:spcBef>
          <a:spcPts val="300"/>
        </a:spcBef>
        <a:buClr>
          <a:schemeClr val="accent2"/>
        </a:buClr>
        <a:buFont typeface="Calibri" panose="020F0502020204030204" pitchFamily="34" charset="0"/>
        <a:buChar char="⁻"/>
        <a:defRPr sz="1600" kern="1200">
          <a:solidFill>
            <a:schemeClr val="tx1">
              <a:lumMod val="50000"/>
              <a:lumOff val="50000"/>
            </a:schemeClr>
          </a:solidFill>
          <a:latin typeface="Calibri" panose="020F0502020204030204" pitchFamily="34" charset="0"/>
          <a:ea typeface="+mn-ea"/>
          <a:cs typeface="+mn-cs"/>
        </a:defRPr>
      </a:lvl5pPr>
      <a:lvl6pPr marL="1828800" indent="-225425" algn="l" defTabSz="914400" rtl="0" eaLnBrk="1" latinLnBrk="0" hangingPunct="1">
        <a:spcBef>
          <a:spcPts val="300"/>
        </a:spcBef>
        <a:buClr>
          <a:schemeClr val="accent2"/>
        </a:buClr>
        <a:buFont typeface="Wingdings" pitchFamily="2" charset="2"/>
        <a:buChar char="§"/>
        <a:defRPr sz="1400" kern="1200">
          <a:solidFill>
            <a:schemeClr val="tx1">
              <a:lumMod val="50000"/>
              <a:lumOff val="50000"/>
            </a:schemeClr>
          </a:solidFill>
          <a:latin typeface="Calibri" panose="020F0502020204030204" pitchFamily="34" charset="0"/>
          <a:ea typeface="+mn-ea"/>
          <a:cs typeface="+mn-cs"/>
        </a:defRPr>
      </a:lvl6pPr>
      <a:lvl7pPr marL="2054225" indent="-225425"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Calibri" panose="020F0502020204030204" pitchFamily="34" charset="0"/>
          <a:ea typeface="+mn-ea"/>
          <a:cs typeface="+mn-cs"/>
        </a:defRPr>
      </a:lvl7pPr>
      <a:lvl8pPr marL="2290763" indent="-236538" algn="l" defTabSz="914400" rtl="0" eaLnBrk="1" latinLnBrk="0" hangingPunct="1">
        <a:spcBef>
          <a:spcPts val="300"/>
        </a:spcBef>
        <a:buClr>
          <a:schemeClr val="accent2"/>
        </a:buClr>
        <a:buFont typeface="Wingdings" pitchFamily="2" charset="2"/>
        <a:buChar char="§"/>
        <a:defRPr sz="1200" kern="1200" baseline="0">
          <a:solidFill>
            <a:schemeClr val="tx1">
              <a:lumMod val="50000"/>
              <a:lumOff val="50000"/>
            </a:schemeClr>
          </a:solidFill>
          <a:latin typeface="Calibri" panose="020F0502020204030204" pitchFamily="34" charset="0"/>
          <a:ea typeface="+mn-ea"/>
          <a:cs typeface="+mn-cs"/>
        </a:defRPr>
      </a:lvl8pPr>
      <a:lvl9pPr marL="2517775" indent="-227013"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cpi@state.gov"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hyperlink" Target="https://data.pepfar.net/country/impact?country=Global&amp;indicatorGroup=HIV%20Testing&amp;year=2016" TargetMode="Externa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bit.ly/2Lxu0zg" TargetMode="External"/><Relationship Id="rId2" Type="http://schemas.openxmlformats.org/officeDocument/2006/relationships/hyperlink" Target="https://www.pepfar.net/OGAC-HQ/icpi/Shared%20Documents/Forms/AllItems.aspx?RootFolder=/OGAC-HQ/icpi/Shared%20Documents/Trainings/ICPI%20Tableau%20Training%20June%202018/Pre-work&amp;FolderCTID=0x01200080CC6F83D1766F4D9E3497D4529EC74A&amp;View=%7b94C838B2-E166-4122-B8B4-7BEB9E1BC12B%7d" TargetMode="Externa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27.png"/><Relationship Id="rId4" Type="http://schemas.openxmlformats.org/officeDocument/2006/relationships/hyperlink" Target="http://www.dataplusscience.com/ConvertTableau.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ICPI/tableau_training/tree/master/Pre-Work"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20198"/>
            <a:ext cx="9144000" cy="2018402"/>
          </a:xfrm>
        </p:spPr>
        <p:txBody>
          <a:bodyPr/>
          <a:lstStyle/>
          <a:p>
            <a:r>
              <a:rPr lang="en-US" dirty="0" smtClean="0"/>
              <a:t>ICPI Tableau Training </a:t>
            </a:r>
            <a:br>
              <a:rPr lang="en-US" dirty="0" smtClean="0"/>
            </a:br>
            <a:r>
              <a:rPr lang="en-US" dirty="0" smtClean="0"/>
              <a:t>Pre-work</a:t>
            </a:r>
            <a:br>
              <a:rPr lang="en-US" dirty="0" smtClean="0"/>
            </a:br>
            <a:r>
              <a:rPr lang="en-US" dirty="0" smtClean="0"/>
              <a:t>June 2018 </a:t>
            </a:r>
            <a:endParaRPr lang="en-US" dirty="0"/>
          </a:p>
        </p:txBody>
      </p:sp>
      <p:sp>
        <p:nvSpPr>
          <p:cNvPr id="5" name="Text Placeholder 2"/>
          <p:cNvSpPr txBox="1">
            <a:spLocks/>
          </p:cNvSpPr>
          <p:nvPr/>
        </p:nvSpPr>
        <p:spPr>
          <a:xfrm>
            <a:off x="1066800" y="4343400"/>
            <a:ext cx="6934200" cy="1828800"/>
          </a:xfrm>
          <a:prstGeom prst="rect">
            <a:avLst/>
          </a:prstGeom>
        </p:spPr>
        <p:txBody>
          <a:bodyPr vert="horz" lIns="91440" tIns="45720" rIns="91440" bIns="45720" rtlCol="0">
            <a:normAutofit/>
          </a:bodyPr>
          <a:lstStyle>
            <a:lvl1pPr marL="0" indent="0" algn="ctr" defTabSz="914400" rtl="0" eaLnBrk="1" latinLnBrk="0" hangingPunct="1">
              <a:spcBef>
                <a:spcPts val="800"/>
              </a:spcBef>
              <a:buFont typeface="Arial" pitchFamily="34" charset="0"/>
              <a:buNone/>
              <a:defRPr sz="1800" b="0" kern="1200">
                <a:solidFill>
                  <a:schemeClr val="tx1">
                    <a:lumMod val="50000"/>
                    <a:lumOff val="50000"/>
                  </a:schemeClr>
                </a:solidFill>
                <a:latin typeface="Calibri" panose="020F0502020204030204" pitchFamily="34" charset="0"/>
                <a:ea typeface="+mn-ea"/>
                <a:cs typeface="+mn-cs"/>
              </a:defRPr>
            </a:lvl1pPr>
            <a:lvl2pPr marL="795338" indent="-333375" algn="l" defTabSz="914400" rtl="0" eaLnBrk="1" latinLnBrk="0" hangingPunct="1">
              <a:spcBef>
                <a:spcPts val="300"/>
              </a:spcBef>
              <a:buClr>
                <a:schemeClr val="accent2"/>
              </a:buClr>
              <a:buFont typeface="Courier New" panose="02070309020205020404" pitchFamily="49" charset="0"/>
              <a:buChar char="o"/>
              <a:defRPr sz="2400" kern="1200">
                <a:solidFill>
                  <a:schemeClr val="tx1">
                    <a:lumMod val="50000"/>
                    <a:lumOff val="50000"/>
                  </a:schemeClr>
                </a:solidFill>
                <a:latin typeface="Calibri" panose="020F0502020204030204" pitchFamily="34" charset="0"/>
                <a:ea typeface="+mn-ea"/>
                <a:cs typeface="+mn-cs"/>
              </a:defRPr>
            </a:lvl2pPr>
            <a:lvl3pPr marL="1139825" indent="-344488" algn="l" defTabSz="914400" rtl="0" eaLnBrk="1" latinLnBrk="0" hangingPunct="1">
              <a:spcBef>
                <a:spcPts val="300"/>
              </a:spcBef>
              <a:buClr>
                <a:schemeClr val="accent2"/>
              </a:buClr>
              <a:buFont typeface="Arial" panose="020B0604020202020204" pitchFamily="34" charset="0"/>
              <a:buChar char="•"/>
              <a:defRPr sz="2000" kern="1200">
                <a:solidFill>
                  <a:schemeClr val="tx1">
                    <a:lumMod val="50000"/>
                    <a:lumOff val="50000"/>
                  </a:schemeClr>
                </a:solidFill>
                <a:latin typeface="Calibri" panose="020F0502020204030204" pitchFamily="34" charset="0"/>
                <a:ea typeface="+mn-ea"/>
                <a:cs typeface="+mn-cs"/>
              </a:defRPr>
            </a:lvl3pPr>
            <a:lvl4pPr marL="1376363" indent="-236538" algn="l" defTabSz="914400" rtl="0" eaLnBrk="1" latinLnBrk="0" hangingPunct="1">
              <a:spcBef>
                <a:spcPts val="300"/>
              </a:spcBef>
              <a:buClr>
                <a:schemeClr val="accent2"/>
              </a:buClr>
              <a:buFont typeface="Calibri" panose="020F0502020204030204" pitchFamily="34" charset="0"/>
              <a:buChar char="⁻"/>
              <a:defRPr sz="1800" kern="1200">
                <a:solidFill>
                  <a:schemeClr val="tx1">
                    <a:lumMod val="50000"/>
                    <a:lumOff val="50000"/>
                  </a:schemeClr>
                </a:solidFill>
                <a:latin typeface="Calibri" panose="020F0502020204030204" pitchFamily="34" charset="0"/>
                <a:ea typeface="+mn-ea"/>
                <a:cs typeface="+mn-cs"/>
              </a:defRPr>
            </a:lvl4pPr>
            <a:lvl5pPr marL="1603375" indent="-227013" algn="l" defTabSz="914400" rtl="0" eaLnBrk="1" latinLnBrk="0" hangingPunct="1">
              <a:spcBef>
                <a:spcPts val="300"/>
              </a:spcBef>
              <a:buClr>
                <a:schemeClr val="accent2"/>
              </a:buClr>
              <a:buFont typeface="Calibri" panose="020F0502020204030204" pitchFamily="34" charset="0"/>
              <a:buChar char="⁻"/>
              <a:defRPr sz="1600" kern="1200">
                <a:solidFill>
                  <a:schemeClr val="tx1">
                    <a:lumMod val="50000"/>
                    <a:lumOff val="50000"/>
                  </a:schemeClr>
                </a:solidFill>
                <a:latin typeface="Calibri" panose="020F0502020204030204" pitchFamily="34" charset="0"/>
                <a:ea typeface="+mn-ea"/>
                <a:cs typeface="+mn-cs"/>
              </a:defRPr>
            </a:lvl5pPr>
            <a:lvl6pPr marL="1828800" indent="-225425" algn="l" defTabSz="914400" rtl="0" eaLnBrk="1" latinLnBrk="0" hangingPunct="1">
              <a:spcBef>
                <a:spcPts val="300"/>
              </a:spcBef>
              <a:buClr>
                <a:schemeClr val="accent2"/>
              </a:buClr>
              <a:buFont typeface="Wingdings" pitchFamily="2" charset="2"/>
              <a:buChar char="§"/>
              <a:defRPr sz="1400" kern="1200">
                <a:solidFill>
                  <a:schemeClr val="tx1">
                    <a:lumMod val="50000"/>
                    <a:lumOff val="50000"/>
                  </a:schemeClr>
                </a:solidFill>
                <a:latin typeface="Calibri" panose="020F0502020204030204" pitchFamily="34" charset="0"/>
                <a:ea typeface="+mn-ea"/>
                <a:cs typeface="+mn-cs"/>
              </a:defRPr>
            </a:lvl6pPr>
            <a:lvl7pPr marL="2054225" indent="-225425"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Calibri" panose="020F0502020204030204" pitchFamily="34" charset="0"/>
                <a:ea typeface="+mn-ea"/>
                <a:cs typeface="+mn-cs"/>
              </a:defRPr>
            </a:lvl7pPr>
            <a:lvl8pPr marL="2290763" indent="-236538" algn="l" defTabSz="914400" rtl="0" eaLnBrk="1" latinLnBrk="0" hangingPunct="1">
              <a:spcBef>
                <a:spcPts val="300"/>
              </a:spcBef>
              <a:buClr>
                <a:schemeClr val="accent2"/>
              </a:buClr>
              <a:buFont typeface="Wingdings" pitchFamily="2" charset="2"/>
              <a:buChar char="§"/>
              <a:defRPr sz="1200" kern="1200" baseline="0">
                <a:solidFill>
                  <a:schemeClr val="tx1">
                    <a:lumMod val="50000"/>
                    <a:lumOff val="50000"/>
                  </a:schemeClr>
                </a:solidFill>
                <a:latin typeface="Calibri" panose="020F0502020204030204" pitchFamily="34" charset="0"/>
                <a:ea typeface="+mn-ea"/>
                <a:cs typeface="+mn-cs"/>
              </a:defRPr>
            </a:lvl8pPr>
            <a:lvl9pPr marL="2517775" indent="-227013"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mn-lt"/>
                <a:ea typeface="+mn-ea"/>
                <a:cs typeface="+mn-cs"/>
              </a:defRPr>
            </a:lvl9pPr>
          </a:lstStyle>
          <a:p>
            <a:r>
              <a:rPr lang="en-US" dirty="0" smtClean="0"/>
              <a:t>Contact: </a:t>
            </a:r>
            <a:r>
              <a:rPr lang="en-US" dirty="0" smtClean="0">
                <a:hlinkClick r:id="rId2"/>
              </a:rPr>
              <a:t>icpi@state.gov</a:t>
            </a:r>
            <a:r>
              <a:rPr lang="en-US" dirty="0" smtClean="0"/>
              <a:t> </a:t>
            </a:r>
            <a:endParaRPr lang="en-US" dirty="0"/>
          </a:p>
        </p:txBody>
      </p:sp>
    </p:spTree>
    <p:extLst>
      <p:ext uri="{BB962C8B-B14F-4D97-AF65-F5344CB8AC3E}">
        <p14:creationId xmlns:p14="http://schemas.microsoft.com/office/powerpoint/2010/main" val="1487039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720EF26-1E39-4F64-8236-ED355D806952}" type="slidenum">
              <a:rPr lang="en-US" smtClean="0"/>
              <a:t>10</a:t>
            </a:fld>
            <a:endParaRPr lang="en-US"/>
          </a:p>
        </p:txBody>
      </p:sp>
      <p:sp>
        <p:nvSpPr>
          <p:cNvPr id="3" name="Title 2"/>
          <p:cNvSpPr>
            <a:spLocks noGrp="1"/>
          </p:cNvSpPr>
          <p:nvPr>
            <p:ph type="title"/>
          </p:nvPr>
        </p:nvSpPr>
        <p:spPr/>
        <p:txBody>
          <a:bodyPr/>
          <a:lstStyle/>
          <a:p>
            <a:r>
              <a:rPr lang="en-US" dirty="0" smtClean="0"/>
              <a:t>Let’s take a look at our Dimensions</a:t>
            </a:r>
            <a:endParaRPr lang="en-US" dirty="0"/>
          </a:p>
        </p:txBody>
      </p:sp>
      <p:pic>
        <p:nvPicPr>
          <p:cNvPr id="4" name="Picture 3"/>
          <p:cNvPicPr>
            <a:picLocks noChangeAspect="1"/>
          </p:cNvPicPr>
          <p:nvPr/>
        </p:nvPicPr>
        <p:blipFill>
          <a:blip r:embed="rId2"/>
          <a:stretch>
            <a:fillRect/>
          </a:stretch>
        </p:blipFill>
        <p:spPr>
          <a:xfrm>
            <a:off x="676052" y="1253874"/>
            <a:ext cx="3913782" cy="3252788"/>
          </a:xfrm>
          <a:prstGeom prst="rect">
            <a:avLst/>
          </a:prstGeom>
        </p:spPr>
      </p:pic>
      <p:sp>
        <p:nvSpPr>
          <p:cNvPr id="5" name="TextBox 4"/>
          <p:cNvSpPr txBox="1"/>
          <p:nvPr/>
        </p:nvSpPr>
        <p:spPr>
          <a:xfrm>
            <a:off x="4856967" y="1253874"/>
            <a:ext cx="3829833" cy="2308324"/>
          </a:xfrm>
          <a:prstGeom prst="rect">
            <a:avLst/>
          </a:prstGeom>
          <a:noFill/>
        </p:spPr>
        <p:txBody>
          <a:bodyPr wrap="square" rtlCol="0">
            <a:spAutoFit/>
          </a:bodyPr>
          <a:lstStyle/>
          <a:p>
            <a:r>
              <a:rPr lang="en-US" dirty="0" smtClean="0"/>
              <a:t>Looks like we have a lot of String data = ABC</a:t>
            </a:r>
          </a:p>
          <a:p>
            <a:endParaRPr lang="en-US" dirty="0"/>
          </a:p>
          <a:p>
            <a:r>
              <a:rPr lang="en-US" dirty="0" smtClean="0"/>
              <a:t>We also have Year, which is a </a:t>
            </a:r>
          </a:p>
          <a:p>
            <a:r>
              <a:rPr lang="en-US" dirty="0" smtClean="0"/>
              <a:t>Because it’s green, that means Tableau thinks this is a continuous variable. For this exercise, let’s convert it to a Discrete Dimension</a:t>
            </a:r>
            <a:endParaRPr lang="en-US" dirty="0"/>
          </a:p>
        </p:txBody>
      </p:sp>
      <p:pic>
        <p:nvPicPr>
          <p:cNvPr id="6" name="Picture 5"/>
          <p:cNvPicPr>
            <a:picLocks noChangeAspect="1"/>
          </p:cNvPicPr>
          <p:nvPr/>
        </p:nvPicPr>
        <p:blipFill>
          <a:blip r:embed="rId3"/>
          <a:stretch>
            <a:fillRect/>
          </a:stretch>
        </p:blipFill>
        <p:spPr>
          <a:xfrm>
            <a:off x="7696200" y="2531596"/>
            <a:ext cx="342900" cy="342900"/>
          </a:xfrm>
          <a:prstGeom prst="rect">
            <a:avLst/>
          </a:prstGeom>
        </p:spPr>
      </p:pic>
      <p:pic>
        <p:nvPicPr>
          <p:cNvPr id="7" name="Picture 6"/>
          <p:cNvPicPr>
            <a:picLocks noChangeAspect="1"/>
          </p:cNvPicPr>
          <p:nvPr/>
        </p:nvPicPr>
        <p:blipFill>
          <a:blip r:embed="rId4"/>
          <a:stretch>
            <a:fillRect/>
          </a:stretch>
        </p:blipFill>
        <p:spPr>
          <a:xfrm>
            <a:off x="5372100" y="3644899"/>
            <a:ext cx="2667000" cy="2984500"/>
          </a:xfrm>
          <a:prstGeom prst="rect">
            <a:avLst/>
          </a:prstGeom>
        </p:spPr>
      </p:pic>
    </p:spTree>
    <p:extLst>
      <p:ext uri="{BB962C8B-B14F-4D97-AF65-F5344CB8AC3E}">
        <p14:creationId xmlns:p14="http://schemas.microsoft.com/office/powerpoint/2010/main" val="4051935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720EF26-1E39-4F64-8236-ED355D806952}" type="slidenum">
              <a:rPr lang="en-US" smtClean="0"/>
              <a:t>11</a:t>
            </a:fld>
            <a:endParaRPr lang="en-US"/>
          </a:p>
        </p:txBody>
      </p:sp>
      <p:sp>
        <p:nvSpPr>
          <p:cNvPr id="3" name="Title 2"/>
          <p:cNvSpPr>
            <a:spLocks noGrp="1"/>
          </p:cNvSpPr>
          <p:nvPr>
            <p:ph type="title"/>
          </p:nvPr>
        </p:nvSpPr>
        <p:spPr>
          <a:xfrm>
            <a:off x="0" y="365760"/>
            <a:ext cx="9220200" cy="548640"/>
          </a:xfrm>
        </p:spPr>
        <p:txBody>
          <a:bodyPr/>
          <a:lstStyle/>
          <a:p>
            <a:r>
              <a:rPr lang="en-US" sz="2800" dirty="0" smtClean="0"/>
              <a:t>Example #1: HIV Testing in All PEPFAR Countries in FY2016</a:t>
            </a:r>
            <a:endParaRPr lang="en-US" sz="2800" dirty="0"/>
          </a:p>
        </p:txBody>
      </p:sp>
      <p:pic>
        <p:nvPicPr>
          <p:cNvPr id="4" name="Picture 3"/>
          <p:cNvPicPr>
            <a:picLocks noChangeAspect="1"/>
          </p:cNvPicPr>
          <p:nvPr/>
        </p:nvPicPr>
        <p:blipFill>
          <a:blip r:embed="rId2"/>
          <a:stretch>
            <a:fillRect/>
          </a:stretch>
        </p:blipFill>
        <p:spPr>
          <a:xfrm>
            <a:off x="0" y="1143000"/>
            <a:ext cx="9144000" cy="4335707"/>
          </a:xfrm>
          <a:prstGeom prst="rect">
            <a:avLst/>
          </a:prstGeom>
        </p:spPr>
      </p:pic>
      <p:sp>
        <p:nvSpPr>
          <p:cNvPr id="5" name="Rectangle 4"/>
          <p:cNvSpPr/>
          <p:nvPr/>
        </p:nvSpPr>
        <p:spPr>
          <a:xfrm>
            <a:off x="0" y="5983068"/>
            <a:ext cx="8991600" cy="338554"/>
          </a:xfrm>
          <a:prstGeom prst="rect">
            <a:avLst/>
          </a:prstGeom>
        </p:spPr>
        <p:txBody>
          <a:bodyPr wrap="square">
            <a:spAutoFit/>
          </a:bodyPr>
          <a:lstStyle/>
          <a:p>
            <a:r>
              <a:rPr lang="en-US" sz="1600" dirty="0">
                <a:hlinkClick r:id="rId3"/>
              </a:rPr>
              <a:t>https://</a:t>
            </a:r>
            <a:r>
              <a:rPr lang="en-US" sz="1600" dirty="0" smtClean="0">
                <a:hlinkClick r:id="rId3"/>
              </a:rPr>
              <a:t>data.pepfar.net/country/impact?country=Global&amp;indicatorGroup=HIV%20Testing&amp;year=2016</a:t>
            </a:r>
            <a:r>
              <a:rPr lang="en-US" sz="1600" dirty="0" smtClean="0"/>
              <a:t> </a:t>
            </a:r>
            <a:endParaRPr lang="en-US" sz="1600" dirty="0"/>
          </a:p>
        </p:txBody>
      </p:sp>
    </p:spTree>
    <p:extLst>
      <p:ext uri="{BB962C8B-B14F-4D97-AF65-F5344CB8AC3E}">
        <p14:creationId xmlns:p14="http://schemas.microsoft.com/office/powerpoint/2010/main" val="3307804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572521"/>
            <a:ext cx="9144000" cy="5712958"/>
          </a:xfrm>
          <a:prstGeom prst="rect">
            <a:avLst/>
          </a:prstGeom>
        </p:spPr>
      </p:pic>
      <p:sp>
        <p:nvSpPr>
          <p:cNvPr id="2" name="Slide Number Placeholder 1"/>
          <p:cNvSpPr>
            <a:spLocks noGrp="1"/>
          </p:cNvSpPr>
          <p:nvPr>
            <p:ph type="sldNum" sz="quarter" idx="12"/>
          </p:nvPr>
        </p:nvSpPr>
        <p:spPr/>
        <p:txBody>
          <a:bodyPr/>
          <a:lstStyle/>
          <a:p>
            <a:fld id="{2720EF26-1E39-4F64-8236-ED355D806952}" type="slidenum">
              <a:rPr lang="en-US" smtClean="0"/>
              <a:t>12</a:t>
            </a:fld>
            <a:endParaRPr lang="en-US"/>
          </a:p>
        </p:txBody>
      </p:sp>
      <p:sp>
        <p:nvSpPr>
          <p:cNvPr id="3" name="Title 2"/>
          <p:cNvSpPr>
            <a:spLocks noGrp="1"/>
          </p:cNvSpPr>
          <p:nvPr>
            <p:ph type="title"/>
          </p:nvPr>
        </p:nvSpPr>
        <p:spPr>
          <a:xfrm>
            <a:off x="152400" y="4835"/>
            <a:ext cx="8229600" cy="548640"/>
          </a:xfrm>
        </p:spPr>
        <p:txBody>
          <a:bodyPr/>
          <a:lstStyle/>
          <a:p>
            <a:r>
              <a:rPr lang="en-US" dirty="0" smtClean="0"/>
              <a:t>Example #1 in Tableau</a:t>
            </a:r>
            <a:endParaRPr lang="en-US" dirty="0"/>
          </a:p>
        </p:txBody>
      </p:sp>
      <p:sp>
        <p:nvSpPr>
          <p:cNvPr id="5" name="TextBox 4"/>
          <p:cNvSpPr txBox="1"/>
          <p:nvPr/>
        </p:nvSpPr>
        <p:spPr>
          <a:xfrm>
            <a:off x="5204299" y="3032506"/>
            <a:ext cx="4038600" cy="646331"/>
          </a:xfrm>
          <a:prstGeom prst="rect">
            <a:avLst/>
          </a:prstGeom>
          <a:noFill/>
        </p:spPr>
        <p:txBody>
          <a:bodyPr wrap="square" rtlCol="0">
            <a:spAutoFit/>
          </a:bodyPr>
          <a:lstStyle/>
          <a:p>
            <a:r>
              <a:rPr lang="en-US" dirty="0" smtClean="0"/>
              <a:t>QC is your friend! Cross-check your values against the public dashboard</a:t>
            </a:r>
            <a:endParaRPr lang="en-US" dirty="0"/>
          </a:p>
        </p:txBody>
      </p:sp>
      <p:pic>
        <p:nvPicPr>
          <p:cNvPr id="6" name="Picture 5"/>
          <p:cNvPicPr>
            <a:picLocks noChangeAspect="1"/>
          </p:cNvPicPr>
          <p:nvPr/>
        </p:nvPicPr>
        <p:blipFill>
          <a:blip r:embed="rId3">
            <a:clrChange>
              <a:clrFrom>
                <a:srgbClr val="FFFFFF"/>
              </a:clrFrom>
              <a:clrTo>
                <a:srgbClr val="FFFFFF">
                  <a:alpha val="0"/>
                </a:srgbClr>
              </a:clrTo>
            </a:clrChange>
            <a:duotone>
              <a:prstClr val="black"/>
              <a:srgbClr val="FFFF00">
                <a:tint val="45000"/>
                <a:satMod val="400000"/>
              </a:srgbClr>
            </a:duotone>
          </a:blip>
          <a:stretch>
            <a:fillRect/>
          </a:stretch>
        </p:blipFill>
        <p:spPr>
          <a:xfrm>
            <a:off x="4638472" y="2994414"/>
            <a:ext cx="593390" cy="591451"/>
          </a:xfrm>
          <a:prstGeom prst="rect">
            <a:avLst/>
          </a:prstGeom>
        </p:spPr>
      </p:pic>
    </p:spTree>
    <p:extLst>
      <p:ext uri="{BB962C8B-B14F-4D97-AF65-F5344CB8AC3E}">
        <p14:creationId xmlns:p14="http://schemas.microsoft.com/office/powerpoint/2010/main" val="1432031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720EF26-1E39-4F64-8236-ED355D806952}" type="slidenum">
              <a:rPr lang="en-US" smtClean="0"/>
              <a:t>13</a:t>
            </a:fld>
            <a:endParaRPr lang="en-US"/>
          </a:p>
        </p:txBody>
      </p:sp>
      <p:sp>
        <p:nvSpPr>
          <p:cNvPr id="3" name="Title 2"/>
          <p:cNvSpPr>
            <a:spLocks noGrp="1"/>
          </p:cNvSpPr>
          <p:nvPr>
            <p:ph type="title"/>
          </p:nvPr>
        </p:nvSpPr>
        <p:spPr/>
        <p:txBody>
          <a:bodyPr/>
          <a:lstStyle/>
          <a:p>
            <a:r>
              <a:rPr lang="en-US" dirty="0" smtClean="0"/>
              <a:t>Example # Hint: “Code” for Visual</a:t>
            </a:r>
            <a:endParaRPr lang="en-US" dirty="0"/>
          </a:p>
        </p:txBody>
      </p:sp>
      <p:pic>
        <p:nvPicPr>
          <p:cNvPr id="11" name="Picture 10"/>
          <p:cNvPicPr>
            <a:picLocks noChangeAspect="1"/>
          </p:cNvPicPr>
          <p:nvPr/>
        </p:nvPicPr>
        <p:blipFill>
          <a:blip r:embed="rId2"/>
          <a:stretch>
            <a:fillRect/>
          </a:stretch>
        </p:blipFill>
        <p:spPr>
          <a:xfrm>
            <a:off x="1066800" y="909536"/>
            <a:ext cx="7291387" cy="5466530"/>
          </a:xfrm>
          <a:prstGeom prst="rect">
            <a:avLst/>
          </a:prstGeom>
        </p:spPr>
      </p:pic>
    </p:spTree>
    <p:extLst>
      <p:ext uri="{BB962C8B-B14F-4D97-AF65-F5344CB8AC3E}">
        <p14:creationId xmlns:p14="http://schemas.microsoft.com/office/powerpoint/2010/main" val="1332487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720EF26-1E39-4F64-8236-ED355D806952}" type="slidenum">
              <a:rPr lang="en-US" smtClean="0"/>
              <a:t>14</a:t>
            </a:fld>
            <a:endParaRPr lang="en-US"/>
          </a:p>
        </p:txBody>
      </p:sp>
      <p:sp>
        <p:nvSpPr>
          <p:cNvPr id="3" name="Title 2"/>
          <p:cNvSpPr>
            <a:spLocks noGrp="1"/>
          </p:cNvSpPr>
          <p:nvPr>
            <p:ph type="title"/>
          </p:nvPr>
        </p:nvSpPr>
        <p:spPr>
          <a:xfrm>
            <a:off x="0" y="12970"/>
            <a:ext cx="9144000" cy="548640"/>
          </a:xfrm>
        </p:spPr>
        <p:txBody>
          <a:bodyPr/>
          <a:lstStyle/>
          <a:p>
            <a:r>
              <a:rPr lang="en-US" sz="3200" dirty="0" smtClean="0"/>
              <a:t>Example #2: HIV Prevention for All Countries in FY2016 </a:t>
            </a:r>
            <a:endParaRPr lang="en-US" sz="3200" dirty="0"/>
          </a:p>
        </p:txBody>
      </p:sp>
      <p:pic>
        <p:nvPicPr>
          <p:cNvPr id="5" name="Picture 4"/>
          <p:cNvPicPr>
            <a:picLocks noChangeAspect="1"/>
          </p:cNvPicPr>
          <p:nvPr/>
        </p:nvPicPr>
        <p:blipFill>
          <a:blip r:embed="rId2"/>
          <a:stretch>
            <a:fillRect/>
          </a:stretch>
        </p:blipFill>
        <p:spPr>
          <a:xfrm>
            <a:off x="427369" y="584308"/>
            <a:ext cx="8458200" cy="5275145"/>
          </a:xfrm>
          <a:prstGeom prst="rect">
            <a:avLst/>
          </a:prstGeom>
        </p:spPr>
      </p:pic>
    </p:spTree>
    <p:extLst>
      <p:ext uri="{BB962C8B-B14F-4D97-AF65-F5344CB8AC3E}">
        <p14:creationId xmlns:p14="http://schemas.microsoft.com/office/powerpoint/2010/main" val="252034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720EF26-1E39-4F64-8236-ED355D806952}" type="slidenum">
              <a:rPr lang="en-US" smtClean="0"/>
              <a:t>15</a:t>
            </a:fld>
            <a:endParaRPr lang="en-US"/>
          </a:p>
        </p:txBody>
      </p:sp>
      <p:sp>
        <p:nvSpPr>
          <p:cNvPr id="3" name="Title 2"/>
          <p:cNvSpPr>
            <a:spLocks noGrp="1"/>
          </p:cNvSpPr>
          <p:nvPr>
            <p:ph type="title"/>
          </p:nvPr>
        </p:nvSpPr>
        <p:spPr/>
        <p:txBody>
          <a:bodyPr/>
          <a:lstStyle/>
          <a:p>
            <a:r>
              <a:rPr lang="en-US" dirty="0" smtClean="0"/>
              <a:t>Example # 2 in Tableau</a:t>
            </a:r>
            <a:endParaRPr lang="en-US" dirty="0"/>
          </a:p>
        </p:txBody>
      </p:sp>
      <p:pic>
        <p:nvPicPr>
          <p:cNvPr id="4" name="Picture 3"/>
          <p:cNvPicPr>
            <a:picLocks noChangeAspect="1"/>
          </p:cNvPicPr>
          <p:nvPr/>
        </p:nvPicPr>
        <p:blipFill>
          <a:blip r:embed="rId2"/>
          <a:stretch>
            <a:fillRect/>
          </a:stretch>
        </p:blipFill>
        <p:spPr>
          <a:xfrm>
            <a:off x="1295400" y="981501"/>
            <a:ext cx="6909440" cy="5486095"/>
          </a:xfrm>
          <a:prstGeom prst="rect">
            <a:avLst/>
          </a:prstGeom>
        </p:spPr>
      </p:pic>
    </p:spTree>
    <p:extLst>
      <p:ext uri="{BB962C8B-B14F-4D97-AF65-F5344CB8AC3E}">
        <p14:creationId xmlns:p14="http://schemas.microsoft.com/office/powerpoint/2010/main" val="4077290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720EF26-1E39-4F64-8236-ED355D806952}" type="slidenum">
              <a:rPr lang="en-US" smtClean="0"/>
              <a:t>16</a:t>
            </a:fld>
            <a:endParaRPr lang="en-US"/>
          </a:p>
        </p:txBody>
      </p:sp>
      <p:sp>
        <p:nvSpPr>
          <p:cNvPr id="3" name="Title 2"/>
          <p:cNvSpPr>
            <a:spLocks noGrp="1"/>
          </p:cNvSpPr>
          <p:nvPr>
            <p:ph type="title"/>
          </p:nvPr>
        </p:nvSpPr>
        <p:spPr/>
        <p:txBody>
          <a:bodyPr/>
          <a:lstStyle/>
          <a:p>
            <a:r>
              <a:rPr lang="en-US" dirty="0" smtClean="0"/>
              <a:t>Example #2: “Code” for Visual Bar Graph</a:t>
            </a:r>
            <a:endParaRPr lang="en-US" dirty="0"/>
          </a:p>
        </p:txBody>
      </p:sp>
      <p:pic>
        <p:nvPicPr>
          <p:cNvPr id="4" name="Picture 3"/>
          <p:cNvPicPr>
            <a:picLocks noChangeAspect="1"/>
          </p:cNvPicPr>
          <p:nvPr/>
        </p:nvPicPr>
        <p:blipFill>
          <a:blip r:embed="rId2"/>
          <a:stretch>
            <a:fillRect/>
          </a:stretch>
        </p:blipFill>
        <p:spPr>
          <a:xfrm>
            <a:off x="1828799" y="1415697"/>
            <a:ext cx="7038975" cy="5166077"/>
          </a:xfrm>
          <a:prstGeom prst="rect">
            <a:avLst/>
          </a:prstGeom>
        </p:spPr>
      </p:pic>
    </p:spTree>
    <p:extLst>
      <p:ext uri="{BB962C8B-B14F-4D97-AF65-F5344CB8AC3E}">
        <p14:creationId xmlns:p14="http://schemas.microsoft.com/office/powerpoint/2010/main" val="4051836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720EF26-1E39-4F64-8236-ED355D806952}" type="slidenum">
              <a:rPr lang="en-US" smtClean="0"/>
              <a:t>17</a:t>
            </a:fld>
            <a:endParaRPr lang="en-US"/>
          </a:p>
        </p:txBody>
      </p:sp>
      <p:sp>
        <p:nvSpPr>
          <p:cNvPr id="3" name="Title 2"/>
          <p:cNvSpPr>
            <a:spLocks noGrp="1"/>
          </p:cNvSpPr>
          <p:nvPr>
            <p:ph type="title"/>
          </p:nvPr>
        </p:nvSpPr>
        <p:spPr>
          <a:xfrm>
            <a:off x="457200" y="365760"/>
            <a:ext cx="8229600" cy="1234440"/>
          </a:xfrm>
        </p:spPr>
        <p:txBody>
          <a:bodyPr/>
          <a:lstStyle/>
          <a:p>
            <a:r>
              <a:rPr lang="en-US" dirty="0" smtClean="0"/>
              <a:t>Download the </a:t>
            </a:r>
            <a:r>
              <a:rPr lang="en-US" dirty="0"/>
              <a:t>Helper File </a:t>
            </a:r>
            <a:r>
              <a:rPr lang="en-US" dirty="0" smtClean="0"/>
              <a:t>to see the completed visuals in Tableau</a:t>
            </a:r>
            <a:endParaRPr lang="en-US" dirty="0"/>
          </a:p>
        </p:txBody>
      </p:sp>
      <p:sp>
        <p:nvSpPr>
          <p:cNvPr id="5" name="Rectangle 4"/>
          <p:cNvSpPr/>
          <p:nvPr/>
        </p:nvSpPr>
        <p:spPr>
          <a:xfrm>
            <a:off x="914400" y="2057400"/>
            <a:ext cx="2654300" cy="523220"/>
          </a:xfrm>
          <a:prstGeom prst="rect">
            <a:avLst/>
          </a:prstGeom>
        </p:spPr>
        <p:txBody>
          <a:bodyPr wrap="square">
            <a:spAutoFit/>
          </a:bodyPr>
          <a:lstStyle/>
          <a:p>
            <a:r>
              <a:rPr lang="en-US" sz="2800" dirty="0" smtClean="0">
                <a:hlinkClick r:id="rId2"/>
              </a:rPr>
              <a:t>Pepfar.net </a:t>
            </a:r>
            <a:r>
              <a:rPr lang="en-US" sz="2800" dirty="0" smtClean="0"/>
              <a:t> or </a:t>
            </a:r>
            <a:endParaRPr lang="en-US" sz="2800" dirty="0"/>
          </a:p>
        </p:txBody>
      </p:sp>
      <p:sp>
        <p:nvSpPr>
          <p:cNvPr id="6" name="Rectangle 5"/>
          <p:cNvSpPr/>
          <p:nvPr/>
        </p:nvSpPr>
        <p:spPr>
          <a:xfrm>
            <a:off x="2971800" y="2057400"/>
            <a:ext cx="1447800" cy="523220"/>
          </a:xfrm>
          <a:prstGeom prst="rect">
            <a:avLst/>
          </a:prstGeom>
        </p:spPr>
        <p:txBody>
          <a:bodyPr wrap="square">
            <a:spAutoFit/>
          </a:bodyPr>
          <a:lstStyle/>
          <a:p>
            <a:r>
              <a:rPr lang="en-US" sz="2800" dirty="0" smtClean="0">
                <a:hlinkClick r:id="rId3"/>
              </a:rPr>
              <a:t>GitHub</a:t>
            </a:r>
            <a:endParaRPr lang="en-US" sz="2800" dirty="0"/>
          </a:p>
        </p:txBody>
      </p:sp>
      <p:sp>
        <p:nvSpPr>
          <p:cNvPr id="7" name="TextBox 6"/>
          <p:cNvSpPr txBox="1"/>
          <p:nvPr/>
        </p:nvSpPr>
        <p:spPr>
          <a:xfrm>
            <a:off x="647700" y="3037820"/>
            <a:ext cx="5600700" cy="1754326"/>
          </a:xfrm>
          <a:prstGeom prst="rect">
            <a:avLst/>
          </a:prstGeom>
          <a:noFill/>
        </p:spPr>
        <p:txBody>
          <a:bodyPr wrap="square" rtlCol="0">
            <a:spAutoFit/>
          </a:bodyPr>
          <a:lstStyle/>
          <a:p>
            <a:r>
              <a:rPr lang="en-US" dirty="0" smtClean="0"/>
              <a:t>The Helper File was created with Tableau Desktop version 10.4. You must have at least version 10.4 to open it. If you do not, then please follow these instructions to convert the file to the version of Tableau you do have.</a:t>
            </a:r>
          </a:p>
          <a:p>
            <a:endParaRPr lang="en-US" dirty="0"/>
          </a:p>
          <a:p>
            <a:r>
              <a:rPr lang="en-US" dirty="0">
                <a:hlinkClick r:id="rId4"/>
              </a:rPr>
              <a:t>http://</a:t>
            </a:r>
            <a:r>
              <a:rPr lang="en-US" dirty="0" smtClean="0">
                <a:hlinkClick r:id="rId4"/>
              </a:rPr>
              <a:t>www.dataplusscience.com/ConvertTableau.html</a:t>
            </a:r>
            <a:r>
              <a:rPr lang="en-US" dirty="0" smtClean="0"/>
              <a:t> </a:t>
            </a:r>
            <a:endParaRPr lang="en-US" dirty="0"/>
          </a:p>
        </p:txBody>
      </p:sp>
      <p:pic>
        <p:nvPicPr>
          <p:cNvPr id="8" name="Picture 7"/>
          <p:cNvPicPr>
            <a:picLocks noChangeAspect="1"/>
          </p:cNvPicPr>
          <p:nvPr/>
        </p:nvPicPr>
        <p:blipFill>
          <a:blip r:embed="rId5"/>
          <a:stretch>
            <a:fillRect/>
          </a:stretch>
        </p:blipFill>
        <p:spPr>
          <a:xfrm>
            <a:off x="6153895" y="3124200"/>
            <a:ext cx="2990105" cy="2575692"/>
          </a:xfrm>
          <a:prstGeom prst="rect">
            <a:avLst/>
          </a:prstGeom>
        </p:spPr>
      </p:pic>
      <p:pic>
        <p:nvPicPr>
          <p:cNvPr id="9" name="Picture 8"/>
          <p:cNvPicPr>
            <a:picLocks noChangeAspect="1"/>
          </p:cNvPicPr>
          <p:nvPr/>
        </p:nvPicPr>
        <p:blipFill>
          <a:blip r:embed="rId6">
            <a:clrChange>
              <a:clrFrom>
                <a:srgbClr val="FFFFFF"/>
              </a:clrFrom>
              <a:clrTo>
                <a:srgbClr val="FFFFFF">
                  <a:alpha val="0"/>
                </a:srgbClr>
              </a:clrTo>
            </a:clrChange>
            <a:duotone>
              <a:prstClr val="black"/>
              <a:srgbClr val="FFFF00">
                <a:tint val="45000"/>
                <a:satMod val="400000"/>
              </a:srgbClr>
            </a:duotone>
          </a:blip>
          <a:stretch>
            <a:fillRect/>
          </a:stretch>
        </p:blipFill>
        <p:spPr>
          <a:xfrm>
            <a:off x="54310" y="2895600"/>
            <a:ext cx="593390" cy="591451"/>
          </a:xfrm>
          <a:prstGeom prst="rect">
            <a:avLst/>
          </a:prstGeom>
        </p:spPr>
      </p:pic>
    </p:spTree>
    <p:extLst>
      <p:ext uri="{BB962C8B-B14F-4D97-AF65-F5344CB8AC3E}">
        <p14:creationId xmlns:p14="http://schemas.microsoft.com/office/powerpoint/2010/main" val="1243119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686800" cy="548640"/>
          </a:xfrm>
        </p:spPr>
        <p:txBody>
          <a:bodyPr/>
          <a:lstStyle/>
          <a:p>
            <a:r>
              <a:rPr lang="en-US" sz="2800" dirty="0" smtClean="0"/>
              <a:t>The task: </a:t>
            </a:r>
            <a:r>
              <a:rPr lang="en-US" sz="2800" dirty="0"/>
              <a:t>Recreate </a:t>
            </a:r>
            <a:r>
              <a:rPr lang="en-US" sz="2800" dirty="0" smtClean="0"/>
              <a:t>a visual from PEPFAR </a:t>
            </a:r>
            <a:r>
              <a:rPr lang="en-US" sz="2800" dirty="0"/>
              <a:t>public dashboards</a:t>
            </a:r>
            <a:br>
              <a:rPr lang="en-US" sz="2800" dirty="0"/>
            </a:br>
            <a:endParaRPr lang="en-US" sz="2800" dirty="0"/>
          </a:p>
        </p:txBody>
      </p:sp>
      <p:sp>
        <p:nvSpPr>
          <p:cNvPr id="3" name="Content Placeholder 2"/>
          <p:cNvSpPr>
            <a:spLocks noGrp="1"/>
          </p:cNvSpPr>
          <p:nvPr>
            <p:ph idx="1"/>
          </p:nvPr>
        </p:nvSpPr>
        <p:spPr>
          <a:xfrm>
            <a:off x="655320" y="924227"/>
            <a:ext cx="8244840" cy="675973"/>
          </a:xfrm>
        </p:spPr>
        <p:txBody>
          <a:bodyPr>
            <a:normAutofit/>
          </a:bodyPr>
          <a:lstStyle/>
          <a:p>
            <a:r>
              <a:rPr lang="en-US" sz="1800" dirty="0" smtClean="0"/>
              <a:t>This example will walk through HIV Testing, but you can choose any other set of indicators to view with the dataset.</a:t>
            </a:r>
          </a:p>
        </p:txBody>
      </p:sp>
      <p:sp>
        <p:nvSpPr>
          <p:cNvPr id="4" name="Slide Number Placeholder 3"/>
          <p:cNvSpPr>
            <a:spLocks noGrp="1"/>
          </p:cNvSpPr>
          <p:nvPr>
            <p:ph type="sldNum" sz="quarter" idx="4"/>
          </p:nvPr>
        </p:nvSpPr>
        <p:spPr/>
        <p:txBody>
          <a:bodyPr/>
          <a:lstStyle/>
          <a:p>
            <a:fld id="{2720EF26-1E39-4F64-8236-ED355D806952}" type="slidenum">
              <a:rPr lang="en-US" smtClean="0"/>
              <a:pPr/>
              <a:t>2</a:t>
            </a:fld>
            <a:endParaRPr lang="en-US" dirty="0"/>
          </a:p>
        </p:txBody>
      </p:sp>
      <p:pic>
        <p:nvPicPr>
          <p:cNvPr id="6" name="Picture 5"/>
          <p:cNvPicPr>
            <a:picLocks noChangeAspect="1"/>
          </p:cNvPicPr>
          <p:nvPr/>
        </p:nvPicPr>
        <p:blipFill>
          <a:blip r:embed="rId2"/>
          <a:stretch>
            <a:fillRect/>
          </a:stretch>
        </p:blipFill>
        <p:spPr>
          <a:xfrm>
            <a:off x="0" y="1610027"/>
            <a:ext cx="9144000" cy="4335707"/>
          </a:xfrm>
          <a:prstGeom prst="rect">
            <a:avLst/>
          </a:prstGeom>
        </p:spPr>
      </p:pic>
      <p:sp>
        <p:nvSpPr>
          <p:cNvPr id="7" name="Right Arrow 6"/>
          <p:cNvSpPr/>
          <p:nvPr/>
        </p:nvSpPr>
        <p:spPr>
          <a:xfrm>
            <a:off x="1143000" y="4726534"/>
            <a:ext cx="1981200"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034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a:t>
            </a:r>
            <a:r>
              <a:rPr lang="en-US" dirty="0" smtClean="0"/>
              <a:t>Access materials &amp; public </a:t>
            </a:r>
            <a:r>
              <a:rPr lang="en-US" dirty="0"/>
              <a:t>dataset</a:t>
            </a:r>
          </a:p>
        </p:txBody>
      </p:sp>
      <p:pic>
        <p:nvPicPr>
          <p:cNvPr id="5" name="Content Placeholder 4"/>
          <p:cNvPicPr>
            <a:picLocks noGrp="1" noChangeAspect="1"/>
          </p:cNvPicPr>
          <p:nvPr>
            <p:ph idx="1"/>
          </p:nvPr>
        </p:nvPicPr>
        <p:blipFill>
          <a:blip r:embed="rId2"/>
          <a:stretch>
            <a:fillRect/>
          </a:stretch>
        </p:blipFill>
        <p:spPr>
          <a:xfrm>
            <a:off x="811212" y="1636907"/>
            <a:ext cx="7521575" cy="4809612"/>
          </a:xfrm>
          <a:prstGeom prst="rect">
            <a:avLst/>
          </a:prstGeom>
        </p:spPr>
      </p:pic>
      <p:sp>
        <p:nvSpPr>
          <p:cNvPr id="4" name="Slide Number Placeholder 3"/>
          <p:cNvSpPr>
            <a:spLocks noGrp="1"/>
          </p:cNvSpPr>
          <p:nvPr>
            <p:ph type="sldNum" sz="quarter" idx="4"/>
          </p:nvPr>
        </p:nvSpPr>
        <p:spPr/>
        <p:txBody>
          <a:bodyPr/>
          <a:lstStyle/>
          <a:p>
            <a:fld id="{2720EF26-1E39-4F64-8236-ED355D806952}" type="slidenum">
              <a:rPr lang="en-US" smtClean="0"/>
              <a:pPr/>
              <a:t>3</a:t>
            </a:fld>
            <a:endParaRPr lang="en-US" dirty="0"/>
          </a:p>
        </p:txBody>
      </p:sp>
      <p:sp>
        <p:nvSpPr>
          <p:cNvPr id="6" name="Right Arrow 5"/>
          <p:cNvSpPr/>
          <p:nvPr/>
        </p:nvSpPr>
        <p:spPr>
          <a:xfrm>
            <a:off x="342899" y="3375659"/>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0" y="1022497"/>
            <a:ext cx="7543800" cy="369332"/>
          </a:xfrm>
          <a:prstGeom prst="rect">
            <a:avLst/>
          </a:prstGeom>
        </p:spPr>
        <p:txBody>
          <a:bodyPr wrap="square">
            <a:spAutoFit/>
          </a:bodyPr>
          <a:lstStyle/>
          <a:p>
            <a:r>
              <a:rPr lang="en-US" dirty="0">
                <a:hlinkClick r:id="rId3"/>
              </a:rPr>
              <a:t>https://</a:t>
            </a:r>
            <a:r>
              <a:rPr lang="en-US" dirty="0" smtClean="0">
                <a:hlinkClick r:id="rId3"/>
              </a:rPr>
              <a:t>github.com/ICPI/tableau_training/tree/master/Pre-Work</a:t>
            </a:r>
            <a:r>
              <a:rPr lang="en-US" dirty="0" smtClean="0"/>
              <a:t> </a:t>
            </a:r>
            <a:endParaRPr lang="en-US" dirty="0"/>
          </a:p>
        </p:txBody>
      </p:sp>
    </p:spTree>
    <p:extLst>
      <p:ext uri="{BB962C8B-B14F-4D97-AF65-F5344CB8AC3E}">
        <p14:creationId xmlns:p14="http://schemas.microsoft.com/office/powerpoint/2010/main" val="965496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0" y="365760"/>
            <a:ext cx="3352800" cy="2987040"/>
          </a:xfrm>
        </p:spPr>
        <p:txBody>
          <a:bodyPr/>
          <a:lstStyle/>
          <a:p>
            <a:r>
              <a:rPr lang="en-US" dirty="0" smtClean="0"/>
              <a:t>Step 2. Open Tableau Desktop &amp; Connect to your data source </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4</a:t>
            </a:fld>
            <a:endParaRPr lang="en-US" dirty="0"/>
          </a:p>
        </p:txBody>
      </p:sp>
      <p:pic>
        <p:nvPicPr>
          <p:cNvPr id="7" name="Picture 6"/>
          <p:cNvPicPr>
            <a:picLocks noChangeAspect="1"/>
          </p:cNvPicPr>
          <p:nvPr/>
        </p:nvPicPr>
        <p:blipFill>
          <a:blip r:embed="rId2"/>
          <a:stretch>
            <a:fillRect/>
          </a:stretch>
        </p:blipFill>
        <p:spPr>
          <a:xfrm>
            <a:off x="152400" y="-43633"/>
            <a:ext cx="4910328" cy="6858000"/>
          </a:xfrm>
          <a:prstGeom prst="rect">
            <a:avLst/>
          </a:prstGeom>
        </p:spPr>
      </p:pic>
      <p:sp>
        <p:nvSpPr>
          <p:cNvPr id="8" name="Right Arrow 7"/>
          <p:cNvSpPr/>
          <p:nvPr/>
        </p:nvSpPr>
        <p:spPr>
          <a:xfrm>
            <a:off x="76200" y="914400"/>
            <a:ext cx="3048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3"/>
          <a:srcRect l="253" t="896"/>
          <a:stretch/>
        </p:blipFill>
        <p:spPr>
          <a:xfrm>
            <a:off x="3657600" y="2971800"/>
            <a:ext cx="5486400" cy="28696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87255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5760" y="694080"/>
            <a:ext cx="8534400" cy="5332094"/>
          </a:xfrm>
          <a:prstGeom prst="rect">
            <a:avLst/>
          </a:prstGeom>
        </p:spPr>
      </p:pic>
      <p:sp>
        <p:nvSpPr>
          <p:cNvPr id="4" name="Slide Number Placeholder 3"/>
          <p:cNvSpPr>
            <a:spLocks noGrp="1"/>
          </p:cNvSpPr>
          <p:nvPr>
            <p:ph type="sldNum" sz="quarter" idx="12"/>
          </p:nvPr>
        </p:nvSpPr>
        <p:spPr/>
        <p:txBody>
          <a:bodyPr/>
          <a:lstStyle/>
          <a:p>
            <a:fld id="{2720EF26-1E39-4F64-8236-ED355D806952}" type="slidenum">
              <a:rPr lang="en-US" smtClean="0"/>
              <a:pPr/>
              <a:t>5</a:t>
            </a:fld>
            <a:endParaRPr lang="en-US" dirty="0"/>
          </a:p>
        </p:txBody>
      </p:sp>
      <p:sp>
        <p:nvSpPr>
          <p:cNvPr id="5" name="Title 4"/>
          <p:cNvSpPr>
            <a:spLocks noGrp="1"/>
          </p:cNvSpPr>
          <p:nvPr>
            <p:ph type="title"/>
          </p:nvPr>
        </p:nvSpPr>
        <p:spPr>
          <a:xfrm>
            <a:off x="457200" y="-37372"/>
            <a:ext cx="8839201" cy="548640"/>
          </a:xfrm>
        </p:spPr>
        <p:txBody>
          <a:bodyPr/>
          <a:lstStyle/>
          <a:p>
            <a:r>
              <a:rPr lang="en-US" dirty="0" smtClean="0"/>
              <a:t>Orientation to the Data Source view - 1</a:t>
            </a:r>
            <a:endParaRPr lang="en-US" dirty="0"/>
          </a:p>
        </p:txBody>
      </p:sp>
      <p:sp>
        <p:nvSpPr>
          <p:cNvPr id="8" name="Rounded Rectangle 7"/>
          <p:cNvSpPr/>
          <p:nvPr/>
        </p:nvSpPr>
        <p:spPr>
          <a:xfrm>
            <a:off x="5105400" y="2476500"/>
            <a:ext cx="27432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Note the column headings below</a:t>
            </a:r>
            <a:endParaRPr lang="en-US" sz="1400" dirty="0"/>
          </a:p>
        </p:txBody>
      </p:sp>
      <p:sp>
        <p:nvSpPr>
          <p:cNvPr id="9" name="Rounded Rectangle 8"/>
          <p:cNvSpPr/>
          <p:nvPr/>
        </p:nvSpPr>
        <p:spPr>
          <a:xfrm>
            <a:off x="3733800" y="1295400"/>
            <a:ext cx="3429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Live connection or Extract? Think of Extract as </a:t>
            </a:r>
            <a:r>
              <a:rPr lang="en-US" sz="1400" dirty="0" err="1" smtClean="0"/>
              <a:t>subsetting</a:t>
            </a:r>
            <a:r>
              <a:rPr lang="en-US" sz="1400" dirty="0" smtClean="0"/>
              <a:t> a </a:t>
            </a:r>
            <a:r>
              <a:rPr lang="en-US" sz="1400" dirty="0" err="1" smtClean="0"/>
              <a:t>datasource</a:t>
            </a:r>
            <a:r>
              <a:rPr lang="en-US" sz="1400" dirty="0" smtClean="0"/>
              <a:t> within Tableau to improve speed with running visuals. </a:t>
            </a:r>
            <a:endParaRPr lang="en-US" sz="1400" dirty="0"/>
          </a:p>
        </p:txBody>
      </p:sp>
      <p:sp>
        <p:nvSpPr>
          <p:cNvPr id="10" name="Rounded Rectangle 9"/>
          <p:cNvSpPr/>
          <p:nvPr/>
        </p:nvSpPr>
        <p:spPr>
          <a:xfrm>
            <a:off x="220259" y="2479959"/>
            <a:ext cx="3894541" cy="345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This is the sheet (if using a csv/</a:t>
            </a:r>
            <a:r>
              <a:rPr lang="en-US" sz="1400" dirty="0" err="1" smtClean="0"/>
              <a:t>xls</a:t>
            </a:r>
            <a:r>
              <a:rPr lang="en-US" sz="1400" dirty="0" smtClean="0"/>
              <a:t> file) that is pulled into Tableau</a:t>
            </a:r>
            <a:endParaRPr lang="en-US" sz="1400" dirty="0"/>
          </a:p>
        </p:txBody>
      </p:sp>
      <p:sp>
        <p:nvSpPr>
          <p:cNvPr id="11" name="Rounded Rectangle 10"/>
          <p:cNvSpPr/>
          <p:nvPr/>
        </p:nvSpPr>
        <p:spPr>
          <a:xfrm>
            <a:off x="1513820" y="556114"/>
            <a:ext cx="2458916"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This is the data source name </a:t>
            </a:r>
            <a:endParaRPr lang="en-US" sz="1400" dirty="0"/>
          </a:p>
        </p:txBody>
      </p:sp>
      <p:cxnSp>
        <p:nvCxnSpPr>
          <p:cNvPr id="13" name="Straight Arrow Connector 12"/>
          <p:cNvCxnSpPr/>
          <p:nvPr/>
        </p:nvCxnSpPr>
        <p:spPr>
          <a:xfrm flipH="1">
            <a:off x="1304925" y="883627"/>
            <a:ext cx="304800" cy="411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162800" y="1691787"/>
            <a:ext cx="304800" cy="213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990600" y="2270246"/>
            <a:ext cx="0" cy="358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981200" y="1600200"/>
            <a:ext cx="0" cy="823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Left Brace 21"/>
          <p:cNvSpPr/>
          <p:nvPr/>
        </p:nvSpPr>
        <p:spPr>
          <a:xfrm rot="5400000">
            <a:off x="4992120" y="-932272"/>
            <a:ext cx="366346" cy="7740736"/>
          </a:xfrm>
          <a:prstGeom prst="leftBrace">
            <a:avLst/>
          </a:pr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58780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4047" y="1253377"/>
            <a:ext cx="9144000" cy="3896591"/>
          </a:xfrm>
          <a:prstGeom prst="rect">
            <a:avLst/>
          </a:prstGeom>
        </p:spPr>
      </p:pic>
      <p:sp>
        <p:nvSpPr>
          <p:cNvPr id="2" name="Title 1"/>
          <p:cNvSpPr>
            <a:spLocks noGrp="1"/>
          </p:cNvSpPr>
          <p:nvPr>
            <p:ph type="title"/>
          </p:nvPr>
        </p:nvSpPr>
        <p:spPr/>
        <p:txBody>
          <a:bodyPr/>
          <a:lstStyle/>
          <a:p>
            <a:r>
              <a:rPr lang="en-US" dirty="0" smtClean="0"/>
              <a:t>Orientation to the Data Source view - 2</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6</a:t>
            </a:fld>
            <a:endParaRPr lang="en-US" dirty="0"/>
          </a:p>
        </p:txBody>
      </p:sp>
      <p:pic>
        <p:nvPicPr>
          <p:cNvPr id="5" name="Picture 4"/>
          <p:cNvPicPr>
            <a:picLocks noChangeAspect="1"/>
          </p:cNvPicPr>
          <p:nvPr/>
        </p:nvPicPr>
        <p:blipFill>
          <a:blip r:embed="rId3"/>
          <a:stretch>
            <a:fillRect/>
          </a:stretch>
        </p:blipFill>
        <p:spPr>
          <a:xfrm>
            <a:off x="4724400" y="3640228"/>
            <a:ext cx="2326211" cy="1822314"/>
          </a:xfrm>
          <a:prstGeom prst="rect">
            <a:avLst/>
          </a:prstGeom>
        </p:spPr>
      </p:pic>
      <p:sp>
        <p:nvSpPr>
          <p:cNvPr id="9" name="Rounded Rectangle 8"/>
          <p:cNvSpPr/>
          <p:nvPr/>
        </p:nvSpPr>
        <p:spPr>
          <a:xfrm>
            <a:off x="3762375" y="948577"/>
            <a:ext cx="27432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Note the column headings below</a:t>
            </a:r>
            <a:endParaRPr lang="en-US" sz="1400" dirty="0"/>
          </a:p>
        </p:txBody>
      </p:sp>
      <p:sp>
        <p:nvSpPr>
          <p:cNvPr id="10" name="Rounded Rectangle 9"/>
          <p:cNvSpPr/>
          <p:nvPr/>
        </p:nvSpPr>
        <p:spPr>
          <a:xfrm>
            <a:off x="304800" y="4260148"/>
            <a:ext cx="3657600" cy="4936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Each variable gets pulled in and categorized by type of data: number, date, string, etc. </a:t>
            </a:r>
            <a:endParaRPr lang="en-US" sz="1400" dirty="0"/>
          </a:p>
        </p:txBody>
      </p:sp>
      <p:grpSp>
        <p:nvGrpSpPr>
          <p:cNvPr id="14" name="Group 13"/>
          <p:cNvGrpSpPr/>
          <p:nvPr/>
        </p:nvGrpSpPr>
        <p:grpSpPr>
          <a:xfrm>
            <a:off x="304800" y="4874466"/>
            <a:ext cx="3657600" cy="493621"/>
            <a:chOff x="0" y="4267200"/>
            <a:chExt cx="3657600" cy="493621"/>
          </a:xfrm>
        </p:grpSpPr>
        <p:sp>
          <p:nvSpPr>
            <p:cNvPr id="12" name="Rounded Rectangle 11"/>
            <p:cNvSpPr/>
            <p:nvPr/>
          </p:nvSpPr>
          <p:spPr>
            <a:xfrm>
              <a:off x="0" y="4267200"/>
              <a:ext cx="3657600" cy="4936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You can edit the type of data a variable is by click on the “</a:t>
              </a:r>
              <a:r>
                <a:rPr lang="en-US" sz="1400" dirty="0" err="1" smtClean="0"/>
                <a:t>Abc</a:t>
              </a:r>
              <a:r>
                <a:rPr lang="en-US" sz="1400" dirty="0" smtClean="0"/>
                <a:t>” or # or </a:t>
              </a:r>
              <a:endParaRPr lang="en-US" sz="1400" dirty="0"/>
            </a:p>
          </p:txBody>
        </p:sp>
        <p:pic>
          <p:nvPicPr>
            <p:cNvPr id="13" name="Picture 12"/>
            <p:cNvPicPr>
              <a:picLocks noChangeAspect="1"/>
            </p:cNvPicPr>
            <p:nvPr/>
          </p:nvPicPr>
          <p:blipFill>
            <a:blip r:embed="rId4"/>
            <a:stretch>
              <a:fillRect/>
            </a:stretch>
          </p:blipFill>
          <p:spPr>
            <a:xfrm>
              <a:off x="2743200" y="4522696"/>
              <a:ext cx="142875" cy="238125"/>
            </a:xfrm>
            <a:prstGeom prst="rect">
              <a:avLst/>
            </a:prstGeom>
          </p:spPr>
        </p:pic>
      </p:grpSp>
      <p:sp>
        <p:nvSpPr>
          <p:cNvPr id="16" name="Rounded Rectangle 15"/>
          <p:cNvSpPr/>
          <p:nvPr/>
        </p:nvSpPr>
        <p:spPr>
          <a:xfrm>
            <a:off x="304800" y="5462542"/>
            <a:ext cx="3657600" cy="4936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You can also edit the type of variable by clicking on metadata</a:t>
            </a:r>
            <a:endParaRPr lang="en-US" sz="1400" dirty="0"/>
          </a:p>
        </p:txBody>
      </p:sp>
      <p:cxnSp>
        <p:nvCxnSpPr>
          <p:cNvPr id="35" name="Elbow Connector 34"/>
          <p:cNvCxnSpPr>
            <a:stCxn id="16" idx="1"/>
          </p:cNvCxnSpPr>
          <p:nvPr/>
        </p:nvCxnSpPr>
        <p:spPr>
          <a:xfrm rot="10800000" flipH="1">
            <a:off x="304800" y="1752601"/>
            <a:ext cx="838200" cy="3956753"/>
          </a:xfrm>
          <a:prstGeom prst="bentConnector4">
            <a:avLst>
              <a:gd name="adj1" fmla="val -27273"/>
              <a:gd name="adj2" fmla="val 53119"/>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561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20EF26-1E39-4F64-8236-ED355D806952}" type="slidenum">
              <a:rPr lang="en-US" smtClean="0"/>
              <a:pPr/>
              <a:t>7</a:t>
            </a:fld>
            <a:endParaRPr lang="en-US" dirty="0"/>
          </a:p>
        </p:txBody>
      </p:sp>
      <p:sp>
        <p:nvSpPr>
          <p:cNvPr id="5" name="Title 4"/>
          <p:cNvSpPr>
            <a:spLocks noGrp="1"/>
          </p:cNvSpPr>
          <p:nvPr>
            <p:ph type="title"/>
          </p:nvPr>
        </p:nvSpPr>
        <p:spPr>
          <a:xfrm>
            <a:off x="381000" y="228600"/>
            <a:ext cx="8763000" cy="2072640"/>
          </a:xfrm>
        </p:spPr>
        <p:txBody>
          <a:bodyPr/>
          <a:lstStyle/>
          <a:p>
            <a:r>
              <a:rPr lang="en-US" dirty="0" smtClean="0"/>
              <a:t>Orientation to the Data Source view - 3 </a:t>
            </a:r>
            <a:br>
              <a:rPr lang="en-US" dirty="0" smtClean="0"/>
            </a:br>
            <a:r>
              <a:rPr lang="en-US" sz="2800" dirty="0" smtClean="0"/>
              <a:t>Examine meta data</a:t>
            </a:r>
            <a:endParaRPr lang="en-US" sz="2800" dirty="0"/>
          </a:p>
        </p:txBody>
      </p:sp>
      <p:pic>
        <p:nvPicPr>
          <p:cNvPr id="2" name="Picture 1"/>
          <p:cNvPicPr>
            <a:picLocks noChangeAspect="1"/>
          </p:cNvPicPr>
          <p:nvPr/>
        </p:nvPicPr>
        <p:blipFill>
          <a:blip r:embed="rId3"/>
          <a:stretch>
            <a:fillRect/>
          </a:stretch>
        </p:blipFill>
        <p:spPr>
          <a:xfrm>
            <a:off x="3621022" y="729991"/>
            <a:ext cx="4066036" cy="5470859"/>
          </a:xfrm>
          <a:prstGeom prst="rect">
            <a:avLst/>
          </a:prstGeom>
        </p:spPr>
      </p:pic>
      <p:pic>
        <p:nvPicPr>
          <p:cNvPr id="3" name="Picture 2"/>
          <p:cNvPicPr>
            <a:picLocks noChangeAspect="1"/>
          </p:cNvPicPr>
          <p:nvPr/>
        </p:nvPicPr>
        <p:blipFill>
          <a:blip r:embed="rId4"/>
          <a:stretch>
            <a:fillRect/>
          </a:stretch>
        </p:blipFill>
        <p:spPr>
          <a:xfrm>
            <a:off x="5654040" y="3733800"/>
            <a:ext cx="2880360" cy="1926094"/>
          </a:xfrm>
          <a:prstGeom prst="rect">
            <a:avLst/>
          </a:prstGeom>
          <a:ln>
            <a:noFill/>
          </a:ln>
          <a:effectLst>
            <a:outerShdw blurRad="190500" algn="tl" rotWithShape="0">
              <a:srgbClr val="000000">
                <a:alpha val="70000"/>
              </a:srgbClr>
            </a:outerShdw>
          </a:effectLst>
        </p:spPr>
      </p:pic>
      <p:sp>
        <p:nvSpPr>
          <p:cNvPr id="7" name="Rounded Rectangle 6"/>
          <p:cNvSpPr/>
          <p:nvPr/>
        </p:nvSpPr>
        <p:spPr>
          <a:xfrm>
            <a:off x="0" y="2971800"/>
            <a:ext cx="3200400" cy="4936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Here you can also view and edit the types of variables in your dataset</a:t>
            </a:r>
            <a:endParaRPr lang="en-US" sz="1400" dirty="0"/>
          </a:p>
        </p:txBody>
      </p:sp>
      <p:sp>
        <p:nvSpPr>
          <p:cNvPr id="11" name="Rounded Rectangle 10"/>
          <p:cNvSpPr/>
          <p:nvPr/>
        </p:nvSpPr>
        <p:spPr>
          <a:xfrm>
            <a:off x="0" y="5413083"/>
            <a:ext cx="3200400" cy="49362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Click on Sheet 1 to get started</a:t>
            </a:r>
            <a:endParaRPr lang="en-US" sz="1400" dirty="0"/>
          </a:p>
        </p:txBody>
      </p:sp>
      <p:sp>
        <p:nvSpPr>
          <p:cNvPr id="18" name="Up Arrow 17"/>
          <p:cNvSpPr/>
          <p:nvPr/>
        </p:nvSpPr>
        <p:spPr>
          <a:xfrm>
            <a:off x="4267200" y="6200850"/>
            <a:ext cx="381000" cy="611429"/>
          </a:xfrm>
          <a:prstGeom prst="upArrow">
            <a:avLst/>
          </a:prstGeom>
          <a:solidFill>
            <a:srgbClr val="009A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9752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0" y="787582"/>
            <a:ext cx="9144000" cy="5582738"/>
          </a:xfrm>
          <a:prstGeom prst="rect">
            <a:avLst/>
          </a:prstGeom>
        </p:spPr>
      </p:pic>
      <p:sp>
        <p:nvSpPr>
          <p:cNvPr id="2" name="Slide Number Placeholder 1"/>
          <p:cNvSpPr>
            <a:spLocks noGrp="1"/>
          </p:cNvSpPr>
          <p:nvPr>
            <p:ph type="sldNum" sz="quarter" idx="12"/>
          </p:nvPr>
        </p:nvSpPr>
        <p:spPr/>
        <p:txBody>
          <a:bodyPr/>
          <a:lstStyle/>
          <a:p>
            <a:fld id="{2720EF26-1E39-4F64-8236-ED355D806952}" type="slidenum">
              <a:rPr lang="en-US" smtClean="0"/>
              <a:t>8</a:t>
            </a:fld>
            <a:endParaRPr lang="en-US"/>
          </a:p>
        </p:txBody>
      </p:sp>
      <p:sp>
        <p:nvSpPr>
          <p:cNvPr id="3" name="Title 2"/>
          <p:cNvSpPr>
            <a:spLocks noGrp="1"/>
          </p:cNvSpPr>
          <p:nvPr>
            <p:ph type="title"/>
          </p:nvPr>
        </p:nvSpPr>
        <p:spPr>
          <a:xfrm>
            <a:off x="457200" y="153350"/>
            <a:ext cx="8229600" cy="548640"/>
          </a:xfrm>
        </p:spPr>
        <p:txBody>
          <a:bodyPr/>
          <a:lstStyle/>
          <a:p>
            <a:r>
              <a:rPr lang="en-US" dirty="0" smtClean="0"/>
              <a:t>Orientation to Sheets</a:t>
            </a:r>
            <a:endParaRPr lang="en-US" dirty="0"/>
          </a:p>
        </p:txBody>
      </p:sp>
      <p:sp>
        <p:nvSpPr>
          <p:cNvPr id="5" name="Left Brace 4"/>
          <p:cNvSpPr/>
          <p:nvPr/>
        </p:nvSpPr>
        <p:spPr>
          <a:xfrm rot="10800000">
            <a:off x="762000" y="1676400"/>
            <a:ext cx="304800" cy="2286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rot="10800000">
            <a:off x="800100" y="4110338"/>
            <a:ext cx="304800" cy="572991"/>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le 6"/>
          <p:cNvSpPr/>
          <p:nvPr/>
        </p:nvSpPr>
        <p:spPr>
          <a:xfrm>
            <a:off x="1066801" y="3276600"/>
            <a:ext cx="1361061" cy="553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Dimensions= categorical variables</a:t>
            </a:r>
            <a:endParaRPr lang="en-US" sz="1400" dirty="0"/>
          </a:p>
        </p:txBody>
      </p:sp>
      <p:sp>
        <p:nvSpPr>
          <p:cNvPr id="8" name="Rounded Rectangle 7"/>
          <p:cNvSpPr/>
          <p:nvPr/>
        </p:nvSpPr>
        <p:spPr>
          <a:xfrm>
            <a:off x="1153539" y="4316730"/>
            <a:ext cx="1361061" cy="468381"/>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Measures  = numerical data</a:t>
            </a:r>
            <a:endParaRPr lang="en-US" sz="1400" dirty="0"/>
          </a:p>
        </p:txBody>
      </p:sp>
      <p:sp>
        <p:nvSpPr>
          <p:cNvPr id="9" name="Rectangle 8"/>
          <p:cNvSpPr/>
          <p:nvPr/>
        </p:nvSpPr>
        <p:spPr>
          <a:xfrm>
            <a:off x="5074596" y="99289"/>
            <a:ext cx="3917004" cy="624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Think of it as a pivot table in dragging variables to rows &amp; columns</a:t>
            </a:r>
          </a:p>
        </p:txBody>
      </p:sp>
      <p:cxnSp>
        <p:nvCxnSpPr>
          <p:cNvPr id="14" name="Straight Arrow Connector 13"/>
          <p:cNvCxnSpPr/>
          <p:nvPr/>
        </p:nvCxnSpPr>
        <p:spPr>
          <a:xfrm flipV="1">
            <a:off x="7467600" y="1280160"/>
            <a:ext cx="1219200" cy="1767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ounded Rectangle 14"/>
          <p:cNvSpPr/>
          <p:nvPr/>
        </p:nvSpPr>
        <p:spPr>
          <a:xfrm>
            <a:off x="6705600" y="3048000"/>
            <a:ext cx="1295400" cy="2667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t>Sample visuals. Hover over and see the tips on how to create this. Good place to start to explore your data</a:t>
            </a:r>
            <a:endParaRPr lang="en-US" sz="1600" dirty="0"/>
          </a:p>
        </p:txBody>
      </p:sp>
      <p:sp>
        <p:nvSpPr>
          <p:cNvPr id="16" name="Rounded Rectangle 15"/>
          <p:cNvSpPr/>
          <p:nvPr/>
        </p:nvSpPr>
        <p:spPr>
          <a:xfrm>
            <a:off x="2514600" y="2164080"/>
            <a:ext cx="1524000" cy="31432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t>Note - Filters</a:t>
            </a:r>
            <a:endParaRPr lang="en-US" sz="1600" dirty="0"/>
          </a:p>
        </p:txBody>
      </p:sp>
      <p:sp>
        <p:nvSpPr>
          <p:cNvPr id="17" name="Rounded Rectangle 16"/>
          <p:cNvSpPr/>
          <p:nvPr/>
        </p:nvSpPr>
        <p:spPr>
          <a:xfrm>
            <a:off x="2514600" y="2591007"/>
            <a:ext cx="1676399" cy="1752393"/>
          </a:xfrm>
          <a:prstGeom prst="roundRect">
            <a:avLst>
              <a:gd name="adj" fmla="val 984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t>Marks – lets you customize a visual by applying colors, size, labels, tooltips, shapes, etc. </a:t>
            </a:r>
            <a:endParaRPr lang="en-US" sz="1600" dirty="0"/>
          </a:p>
        </p:txBody>
      </p:sp>
      <p:cxnSp>
        <p:nvCxnSpPr>
          <p:cNvPr id="18" name="Straight Arrow Connector 17"/>
          <p:cNvCxnSpPr>
            <a:stCxn id="16" idx="1"/>
          </p:cNvCxnSpPr>
          <p:nvPr/>
        </p:nvCxnSpPr>
        <p:spPr>
          <a:xfrm flipH="1" flipV="1">
            <a:off x="1295402" y="1828800"/>
            <a:ext cx="1219198" cy="492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flipV="1">
            <a:off x="1371602" y="2153602"/>
            <a:ext cx="1142998" cy="566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ounded Rectangle 23"/>
          <p:cNvSpPr/>
          <p:nvPr/>
        </p:nvSpPr>
        <p:spPr>
          <a:xfrm>
            <a:off x="2743201" y="1654180"/>
            <a:ext cx="2209801" cy="31432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t>Your Data source is here</a:t>
            </a:r>
            <a:endParaRPr lang="en-US" sz="1600" dirty="0"/>
          </a:p>
        </p:txBody>
      </p:sp>
      <p:cxnSp>
        <p:nvCxnSpPr>
          <p:cNvPr id="25" name="Straight Arrow Connector 24"/>
          <p:cNvCxnSpPr/>
          <p:nvPr/>
        </p:nvCxnSpPr>
        <p:spPr>
          <a:xfrm flipH="1" flipV="1">
            <a:off x="685805" y="1489771"/>
            <a:ext cx="2057396" cy="344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Picture 12"/>
          <p:cNvPicPr>
            <a:picLocks noChangeAspect="1"/>
          </p:cNvPicPr>
          <p:nvPr/>
        </p:nvPicPr>
        <p:blipFill>
          <a:blip r:embed="rId3">
            <a:clrChange>
              <a:clrFrom>
                <a:srgbClr val="FFFFFF"/>
              </a:clrFrom>
              <a:clrTo>
                <a:srgbClr val="FFFFFF">
                  <a:alpha val="0"/>
                </a:srgbClr>
              </a:clrTo>
            </a:clrChange>
            <a:duotone>
              <a:prstClr val="black"/>
              <a:srgbClr val="FFFF00">
                <a:tint val="45000"/>
                <a:satMod val="400000"/>
              </a:srgbClr>
            </a:duotone>
          </a:blip>
          <a:stretch>
            <a:fillRect/>
          </a:stretch>
        </p:blipFill>
        <p:spPr>
          <a:xfrm>
            <a:off x="4777901" y="105028"/>
            <a:ext cx="593390" cy="591451"/>
          </a:xfrm>
          <a:prstGeom prst="rect">
            <a:avLst/>
          </a:prstGeom>
        </p:spPr>
      </p:pic>
    </p:spTree>
    <p:extLst>
      <p:ext uri="{BB962C8B-B14F-4D97-AF65-F5344CB8AC3E}">
        <p14:creationId xmlns:p14="http://schemas.microsoft.com/office/powerpoint/2010/main" val="3868780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720EF26-1E39-4F64-8236-ED355D806952}" type="slidenum">
              <a:rPr lang="en-US" smtClean="0"/>
              <a:t>9</a:t>
            </a:fld>
            <a:endParaRPr lang="en-US"/>
          </a:p>
        </p:txBody>
      </p:sp>
      <p:sp>
        <p:nvSpPr>
          <p:cNvPr id="3" name="Title 2"/>
          <p:cNvSpPr>
            <a:spLocks noGrp="1"/>
          </p:cNvSpPr>
          <p:nvPr>
            <p:ph type="title"/>
          </p:nvPr>
        </p:nvSpPr>
        <p:spPr/>
        <p:txBody>
          <a:bodyPr/>
          <a:lstStyle/>
          <a:p>
            <a:r>
              <a:rPr lang="en-US" dirty="0" smtClean="0"/>
              <a:t>Save your workbook</a:t>
            </a:r>
            <a:endParaRPr lang="en-US" dirty="0"/>
          </a:p>
        </p:txBody>
      </p:sp>
      <p:pic>
        <p:nvPicPr>
          <p:cNvPr id="4" name="Picture 3"/>
          <p:cNvPicPr>
            <a:picLocks noChangeAspect="1"/>
          </p:cNvPicPr>
          <p:nvPr/>
        </p:nvPicPr>
        <p:blipFill rotWithShape="1">
          <a:blip r:embed="rId2"/>
          <a:srcRect b="35491"/>
          <a:stretch/>
        </p:blipFill>
        <p:spPr>
          <a:xfrm>
            <a:off x="152400" y="1066800"/>
            <a:ext cx="4419600" cy="4006215"/>
          </a:xfrm>
          <a:prstGeom prst="rect">
            <a:avLst/>
          </a:prstGeom>
        </p:spPr>
      </p:pic>
      <p:pic>
        <p:nvPicPr>
          <p:cNvPr id="6" name="Picture 5"/>
          <p:cNvPicPr>
            <a:picLocks noChangeAspect="1"/>
          </p:cNvPicPr>
          <p:nvPr/>
        </p:nvPicPr>
        <p:blipFill>
          <a:blip r:embed="rId3"/>
          <a:stretch>
            <a:fillRect/>
          </a:stretch>
        </p:blipFill>
        <p:spPr>
          <a:xfrm>
            <a:off x="2823433" y="3124200"/>
            <a:ext cx="5685027" cy="297656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642719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Coast of Bohemia">
      <a:dk1>
        <a:sysClr val="windowText" lastClr="000000"/>
      </a:dk1>
      <a:lt1>
        <a:sysClr val="window" lastClr="FFFFFF"/>
      </a:lt1>
      <a:dk2>
        <a:srgbClr val="15416D"/>
      </a:dk2>
      <a:lt2>
        <a:srgbClr val="F7F7F7"/>
      </a:lt2>
      <a:accent1>
        <a:srgbClr val="2166AC"/>
      </a:accent1>
      <a:accent2>
        <a:srgbClr val="67A9CF"/>
      </a:accent2>
      <a:accent3>
        <a:srgbClr val="D1E5F0"/>
      </a:accent3>
      <a:accent4>
        <a:srgbClr val="B2182B"/>
      </a:accent4>
      <a:accent5>
        <a:srgbClr val="EF8A62"/>
      </a:accent5>
      <a:accent6>
        <a:srgbClr val="FDDBC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p:Policy xmlns:p="office.server.policy" id="" local="true">
  <p:Name>HQ Document</p:Name>
  <p:Description/>
  <p:Statement/>
  <p:PolicyItems>
    <p:PolicyItem featureId="Microsoft.Office.RecordsManagement.PolicyFeatures.PolicyAudit" staticId="0x0101000719DADD6E6D384B9CD115415321B530005252884372E99249996D41C07A2026D2|8138272" UniqueId="7e814d41-9678-4f1f-9083-bde14844e8ee">
      <p:Name>Auditing</p:Name>
      <p:Description>Audits user actions on documents and list items to the Audit Log.</p:Description>
      <p:CustomData>
        <Audit>
          <Update/>
          <View/>
          <CheckInOut/>
          <MoveCopy/>
          <DeleteRestore/>
        </Audit>
      </p:CustomData>
    </p:PolicyItem>
  </p:PolicyItems>
</p:Policy>
</file>

<file path=customXml/item2.xml><?xml version="1.0" encoding="utf-8"?>
<?mso-contentType ?>
<spe:Receivers xmlns:spe="http://schemas.microsoft.com/sharepoint/event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HQ Document" ma:contentTypeID="0x0101000719DADD6E6D384B9CD115415321B530005252884372E99249996D41C07A2026D2" ma:contentTypeVersion="82" ma:contentTypeDescription="" ma:contentTypeScope="" ma:versionID="30a074f3041a330e20dca5802f03f43b">
  <xsd:schema xmlns:xsd="http://www.w3.org/2001/XMLSchema" xmlns:xs="http://www.w3.org/2001/XMLSchema" xmlns:p="http://schemas.microsoft.com/office/2006/metadata/properties" xmlns:ns1="http://schemas.microsoft.com/sharepoint/v3" xmlns:ns2="54e040e9-bc5a-4778-bc2d-f4c316b2e12b" targetNamespace="http://schemas.microsoft.com/office/2006/metadata/properties" ma:root="true" ma:fieldsID="b26871c6853314bf0b93269de9b73865" ns1:_="" ns2:_="">
    <xsd:import namespace="http://schemas.microsoft.com/sharepoint/v3"/>
    <xsd:import namespace="54e040e9-bc5a-4778-bc2d-f4c316b2e12b"/>
    <xsd:element name="properties">
      <xsd:complexType>
        <xsd:sequence>
          <xsd:element name="documentManagement">
            <xsd:complexType>
              <xsd:all>
                <xsd:element ref="ns2:Activities" minOccurs="0"/>
                <xsd:element ref="ns2:Program_x0020_Area" minOccurs="0"/>
                <xsd:element ref="ns2:Planning_x0020_and_x0020_Reporting_x0020_Cycle" minOccurs="0"/>
                <xsd:element ref="ns2:Fiscal_x0020_Year" minOccurs="0"/>
                <xsd:element ref="ns2:Agencies" minOccurs="0"/>
                <xsd:element ref="ns2:PEPFAR_x0020_Country" minOccurs="0"/>
                <xsd:element ref="ns2:TaxKeywordTaxHTField" minOccurs="0"/>
                <xsd:element ref="ns2:TaxCatchAllLabel" minOccurs="0"/>
                <xsd:element ref="ns2:_dlc_DocIdPersistId" minOccurs="0"/>
                <xsd:element ref="ns2:TaxCatchAll" minOccurs="0"/>
                <xsd:element ref="ns2:_dlc_DocId" minOccurs="0"/>
                <xsd:element ref="ns2:_dlc_DocIdUrl" minOccurs="0"/>
                <xsd:element ref="ns2:SharedWithUsers" minOccurs="0"/>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22" nillable="true" ma:displayName="Exempt from Policy" ma:description=""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4e040e9-bc5a-4778-bc2d-f4c316b2e12b" elementFormDefault="qualified">
    <xsd:import namespace="http://schemas.microsoft.com/office/2006/documentManagement/types"/>
    <xsd:import namespace="http://schemas.microsoft.com/office/infopath/2007/PartnerControls"/>
    <xsd:element name="Activities" ma:index="3" nillable="true" ma:displayName="Activities" ma:format="Dropdown" ma:internalName="Activities" ma:readOnly="false">
      <xsd:simpleType>
        <xsd:restriction base="dms:Choice">
          <xsd:enumeration value="(None)"/>
          <xsd:enumeration value="Communications"/>
          <xsd:enumeration value="Event"/>
          <xsd:enumeration value="Financial"/>
          <xsd:enumeration value="Human Resources"/>
          <xsd:enumeration value="Meeting"/>
          <xsd:enumeration value="Planning"/>
          <xsd:enumeration value="Records"/>
          <xsd:enumeration value="Training"/>
        </xsd:restriction>
      </xsd:simpleType>
    </xsd:element>
    <xsd:element name="Program_x0020_Area" ma:index="4" nillable="true" ma:displayName="Program Area" ma:format="Dropdown" ma:internalName="Program_x0020_Area" ma:readOnly="false">
      <xsd:simpleType>
        <xsd:restriction base="dms:Choice">
          <xsd:enumeration value="(None)"/>
          <xsd:enumeration value="Prevention"/>
          <xsd:enumeration value="Care"/>
          <xsd:enumeration value="Treatment"/>
          <xsd:enumeration value="Systems and Governance"/>
          <xsd:enumeration value="Cross Cutting"/>
        </xsd:restriction>
      </xsd:simpleType>
    </xsd:element>
    <xsd:element name="Planning_x0020_and_x0020_Reporting_x0020_Cycle" ma:index="5" nillable="true" ma:displayName="Planning and Reporting Cycle" ma:format="Dropdown" ma:internalName="Planning_x0020_and_x0020_Reporting_x0020_Cycle" ma:readOnly="false">
      <xsd:simpleType>
        <xsd:restriction base="dms:Choice">
          <xsd:enumeration value="(None)"/>
          <xsd:enumeration value="Archive"/>
          <xsd:enumeration value="APR"/>
          <xsd:enumeration value="COP"/>
          <xsd:enumeration value="HOP"/>
          <xsd:enumeration value="OPU"/>
          <xsd:enumeration value="Pre-COP"/>
          <xsd:enumeration value="SAPR"/>
        </xsd:restriction>
      </xsd:simpleType>
    </xsd:element>
    <xsd:element name="Fiscal_x0020_Year" ma:index="6" nillable="true" ma:displayName="Fiscal Year" ma:format="Dropdown" ma:internalName="Fiscal_x0020_Year" ma:readOnly="false">
      <xsd:simpleType>
        <xsd:restriction base="dms:Choice">
          <xsd:enumeration value="(None)"/>
          <xsd:enumeration value="2023"/>
          <xsd:enumeration value="2022"/>
          <xsd:enumeration value="2021"/>
          <xsd:enumeration value="2020"/>
          <xsd:enumeration value="2019"/>
          <xsd:enumeration value="2018"/>
          <xsd:enumeration value="2017"/>
          <xsd:enumeration value="2016"/>
          <xsd:enumeration value="2014"/>
          <xsd:enumeration value="2013"/>
          <xsd:enumeration value="2012"/>
          <xsd:enumeration value="2011"/>
        </xsd:restriction>
      </xsd:simpleType>
    </xsd:element>
    <xsd:element name="Agencies" ma:index="7" nillable="true" ma:displayName="Agency" ma:format="Dropdown" ma:internalName="Agencies" ma:readOnly="false">
      <xsd:simpleType>
        <xsd:restriction base="dms:Choice">
          <xsd:enumeration value="(None)"/>
          <xsd:enumeration value="All"/>
          <xsd:enumeration value="Commerce"/>
          <xsd:enumeration value="Defense"/>
          <xsd:enumeration value="Labor"/>
          <xsd:enumeration value="HHS/CDC"/>
          <xsd:enumeration value="HHS/FDA"/>
          <xsd:enumeration value="HHS/HRSA"/>
          <xsd:enumeration value="HHS/NIH"/>
          <xsd:enumeration value="HHS/OGA"/>
          <xsd:enumeration value="HHS/SAMHSA"/>
          <xsd:enumeration value="Other"/>
          <xsd:enumeration value="Peace Corps"/>
          <xsd:enumeration value="State"/>
          <xsd:enumeration value="Treasury"/>
          <xsd:enumeration value="USAID"/>
        </xsd:restriction>
      </xsd:simpleType>
    </xsd:element>
    <xsd:element name="PEPFAR_x0020_Country" ma:index="8" nillable="true" ma:displayName="OU" ma:internalName="PEPFAR_x0020_Country" ma:readOnly="false">
      <xsd:complexType>
        <xsd:complexContent>
          <xsd:extension base="dms:MultiChoice">
            <xsd:sequence>
              <xsd:element name="Value" maxOccurs="unbounded" minOccurs="0" nillable="true">
                <xsd:simpleType>
                  <xsd:restriction base="dms:Choice">
                    <xsd:enumeration value="(None)"/>
                    <xsd:enumeration value="All"/>
                    <xsd:enumeration value="Angola"/>
                    <xsd:enumeration value="Asia Regional Program (ARP)"/>
                    <xsd:enumeration value="Botswana"/>
                    <xsd:enumeration value="Burma"/>
                    <xsd:enumeration value="Burundi"/>
                    <xsd:enumeration value="Cambodia"/>
                    <xsd:enumeration value="Cameroon"/>
                    <xsd:enumeration value="Caribbean Region"/>
                    <xsd:enumeration value="Central America Region"/>
                    <xsd:enumeration value="Central Asia Region"/>
                    <xsd:enumeration value="Cote d' Ivoire"/>
                    <xsd:enumeration value="Democratic Republic of the Congo"/>
                    <xsd:enumeration value="Dominican Republic"/>
                    <xsd:enumeration value="Ethiopia"/>
                    <xsd:enumeration value="Ghana"/>
                    <xsd:enumeration value="Guyana"/>
                    <xsd:enumeration value="Haiti"/>
                    <xsd:enumeration value="HQ"/>
                    <xsd:enumeration value="India"/>
                    <xsd:enumeration value="Indonesia"/>
                    <xsd:enumeration value="Kenya"/>
                    <xsd:enumeration value="Lesotho"/>
                    <xsd:enumeration value="Malawi"/>
                    <xsd:enumeration value="Mozambique"/>
                    <xsd:enumeration value="Namibia"/>
                    <xsd:enumeration value="Nigeria"/>
                    <xsd:enumeration value="PNG"/>
                    <xsd:enumeration value="Russia"/>
                    <xsd:enumeration value="Rwanda"/>
                    <xsd:enumeration value="South Africa"/>
                    <xsd:enumeration value="South Sudan"/>
                    <xsd:enumeration value="Swaziland"/>
                    <xsd:enumeration value="Tanzania"/>
                    <xsd:enumeration value="Uganda"/>
                    <xsd:enumeration value="Ukraine"/>
                    <xsd:enumeration value="Vietnam"/>
                    <xsd:enumeration value="Zambia"/>
                    <xsd:enumeration value="Zimbabwe"/>
                  </xsd:restriction>
                </xsd:simpleType>
              </xsd:element>
            </xsd:sequence>
          </xsd:extension>
        </xsd:complexContent>
      </xsd:complexType>
    </xsd:element>
    <xsd:element name="TaxKeywordTaxHTField" ma:index="10" nillable="true" ma:taxonomy="true" ma:internalName="TaxKeywordTaxHTField" ma:taxonomyFieldName="TaxKeyword" ma:displayName="Enterprise Keywords" ma:readOnly="false" ma:fieldId="{23f27201-bee3-471e-b2e7-b64fd8b7ca38}" ma:taxonomyMulti="true" ma:sspId="a0048e47-9258-427b-b476-27e0ab29a8e1" ma:termSetId="00000000-0000-0000-0000-000000000000" ma:anchorId="00000000-0000-0000-0000-000000000000" ma:open="true" ma:isKeyword="true">
      <xsd:complexType>
        <xsd:sequence>
          <xsd:element ref="pc:Terms" minOccurs="0" maxOccurs="1"/>
        </xsd:sequence>
      </xsd:complexType>
    </xsd:element>
    <xsd:element name="TaxCatchAllLabel" ma:index="11" nillable="true" ma:displayName="Taxonomy Catch All Column1" ma:description="" ma:list="{2cc5ae64-a620-450e-845b-f73f3eb4e805}" ma:internalName="TaxCatchAllLabel" ma:readOnly="true" ma:showField="CatchAllDataLabel" ma:web="54e040e9-bc5a-4778-bc2d-f4c316b2e12b">
      <xsd:complexType>
        <xsd:complexContent>
          <xsd:extension base="dms:MultiChoiceLookup">
            <xsd:sequence>
              <xsd:element name="Value" type="dms:Lookup" maxOccurs="unbounded" minOccurs="0" nillable="true"/>
            </xsd:sequence>
          </xsd:extension>
        </xsd:complexContent>
      </xsd:complexType>
    </xsd:element>
    <xsd:element name="_dlc_DocIdPersistId" ma:index="12" nillable="true" ma:displayName="Persist ID" ma:description="Keep ID on add." ma:hidden="true" ma:internalName="_dlc_DocIdPersistId" ma:readOnly="false">
      <xsd:simpleType>
        <xsd:restriction base="dms:Boolean"/>
      </xsd:simpleType>
    </xsd:element>
    <xsd:element name="TaxCatchAll" ma:index="16" nillable="true" ma:displayName="Taxonomy Catch All Column" ma:description="" ma:hidden="true" ma:list="{2cc5ae64-a620-450e-845b-f73f3eb4e805}" ma:internalName="TaxCatchAll" ma:readOnly="false" ma:showField="CatchAllData" ma:web="54e040e9-bc5a-4778-bc2d-f4c316b2e12b">
      <xsd:complexType>
        <xsd:complexContent>
          <xsd:extension base="dms:MultiChoiceLookup">
            <xsd:sequence>
              <xsd:element name="Value" type="dms:Lookup" maxOccurs="unbounded" minOccurs="0" nillable="true"/>
            </xsd:sequence>
          </xsd:extension>
        </xsd:complexContent>
      </xsd:complexType>
    </xsd:element>
    <xsd:element name="_dlc_DocId" ma:index="18" nillable="true" ma:displayName="Document ID Value" ma:description="The value of the document ID assigned to this item." ma:internalName="_dlc_DocId" ma:readOnly="true">
      <xsd:simpleType>
        <xsd:restriction base="dms:Text"/>
      </xsd:simpleType>
    </xsd:element>
    <xsd:element name="_dlc_DocIdUrl" ma:index="1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SharedWithUsers" ma:index="2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3"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Fiscal_x0020_Year xmlns="54e040e9-bc5a-4778-bc2d-f4c316b2e12b" xsi:nil="true"/>
    <Program_x0020_Area xmlns="54e040e9-bc5a-4778-bc2d-f4c316b2e12b" xsi:nil="true"/>
    <PEPFAR_x0020_Country xmlns="54e040e9-bc5a-4778-bc2d-f4c316b2e12b"/>
    <TaxKeywordTaxHTField xmlns="54e040e9-bc5a-4778-bc2d-f4c316b2e12b">
      <Terms xmlns="http://schemas.microsoft.com/office/infopath/2007/PartnerControls"/>
    </TaxKeywordTaxHTField>
    <TaxCatchAll xmlns="54e040e9-bc5a-4778-bc2d-f4c316b2e12b"/>
    <Planning_x0020_and_x0020_Reporting_x0020_Cycle xmlns="54e040e9-bc5a-4778-bc2d-f4c316b2e12b" xsi:nil="true"/>
    <Agencies xmlns="54e040e9-bc5a-4778-bc2d-f4c316b2e12b" xsi:nil="true"/>
    <Activities xmlns="54e040e9-bc5a-4778-bc2d-f4c316b2e12b" xsi:nil="true"/>
    <_dlc_DocIdPersistId xmlns="54e040e9-bc5a-4778-bc2d-f4c316b2e12b" xsi:nil="true"/>
    <_dlc_DocId xmlns="54e040e9-bc5a-4778-bc2d-f4c316b2e12b" xsi:nil="true"/>
  </documentManagement>
</p:properties>
</file>

<file path=customXml/itemProps1.xml><?xml version="1.0" encoding="utf-8"?>
<ds:datastoreItem xmlns:ds="http://schemas.openxmlformats.org/officeDocument/2006/customXml" ds:itemID="{A50D4E90-3DE3-495C-A77B-CF290DBE3EFD}">
  <ds:schemaRefs>
    <ds:schemaRef ds:uri="office.server.policy"/>
  </ds:schemaRefs>
</ds:datastoreItem>
</file>

<file path=customXml/itemProps2.xml><?xml version="1.0" encoding="utf-8"?>
<ds:datastoreItem xmlns:ds="http://schemas.openxmlformats.org/officeDocument/2006/customXml" ds:itemID="{773EE279-354E-4B69-BDF7-7B7C4A9F08A2}">
  <ds:schemaRefs>
    <ds:schemaRef ds:uri="http://schemas.microsoft.com/sharepoint/events"/>
  </ds:schemaRefs>
</ds:datastoreItem>
</file>

<file path=customXml/itemProps3.xml><?xml version="1.0" encoding="utf-8"?>
<ds:datastoreItem xmlns:ds="http://schemas.openxmlformats.org/officeDocument/2006/customXml" ds:itemID="{BEAC273C-C731-46C9-AD8C-32AD24A21747}">
  <ds:schemaRefs>
    <ds:schemaRef ds:uri="http://schemas.microsoft.com/sharepoint/v3/contenttype/forms"/>
  </ds:schemaRefs>
</ds:datastoreItem>
</file>

<file path=customXml/itemProps4.xml><?xml version="1.0" encoding="utf-8"?>
<ds:datastoreItem xmlns:ds="http://schemas.openxmlformats.org/officeDocument/2006/customXml" ds:itemID="{14735DB9-8E68-49B2-85D8-FF4CA531C3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4e040e9-bc5a-4778-bc2d-f4c316b2e1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869EBD04-8C74-45CB-80E7-D2EC77FEA408}">
  <ds:schemaRefs>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schemas.microsoft.com/sharepoint/v3"/>
    <ds:schemaRef ds:uri="http://purl.org/dc/elements/1.1/"/>
    <ds:schemaRef ds:uri="http://purl.org/dc/terms/"/>
    <ds:schemaRef ds:uri="http://schemas.microsoft.com/office/infopath/2007/PartnerControls"/>
    <ds:schemaRef ds:uri="54e040e9-bc5a-4778-bc2d-f4c316b2e12b"/>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23150</TotalTime>
  <Words>490</Words>
  <Application>Microsoft Office PowerPoint</Application>
  <PresentationFormat>On-screen Show (4:3)</PresentationFormat>
  <Paragraphs>65</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Courier New</vt:lpstr>
      <vt:lpstr>Wingdings</vt:lpstr>
      <vt:lpstr>Angles</vt:lpstr>
      <vt:lpstr>ICPI Tableau Training  Pre-work June 2018 </vt:lpstr>
      <vt:lpstr>The task: Recreate a visual from PEPFAR public dashboards </vt:lpstr>
      <vt:lpstr>Step 1. Access materials &amp; public dataset</vt:lpstr>
      <vt:lpstr>Step 2. Open Tableau Desktop &amp; Connect to your data source </vt:lpstr>
      <vt:lpstr>Orientation to the Data Source view - 1</vt:lpstr>
      <vt:lpstr>Orientation to the Data Source view - 2</vt:lpstr>
      <vt:lpstr>Orientation to the Data Source view - 3  Examine meta data</vt:lpstr>
      <vt:lpstr>Orientation to Sheets</vt:lpstr>
      <vt:lpstr>Save your workbook</vt:lpstr>
      <vt:lpstr>Let’s take a look at our Dimensions</vt:lpstr>
      <vt:lpstr>Example #1: HIV Testing in All PEPFAR Countries in FY2016</vt:lpstr>
      <vt:lpstr>Example #1 in Tableau</vt:lpstr>
      <vt:lpstr>Example # Hint: “Code” for Visual</vt:lpstr>
      <vt:lpstr>Example #2: HIV Prevention for All Countries in FY2016 </vt:lpstr>
      <vt:lpstr>Example # 2 in Tableau</vt:lpstr>
      <vt:lpstr>Example #2: “Code” for Visual Bar Graph</vt:lpstr>
      <vt:lpstr>Download the Helper File to see the completed visuals in Tableau</vt:lpstr>
    </vt:vector>
  </TitlesOfParts>
  <Company>PricewaterhouseCoopers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Noykhovich, Ekaterina</dc:creator>
  <cp:lastModifiedBy>Noykhovich, Katya</cp:lastModifiedBy>
  <cp:revision>440</cp:revision>
  <cp:lastPrinted>2016-12-08T15:48:51Z</cp:lastPrinted>
  <dcterms:created xsi:type="dcterms:W3CDTF">2016-03-28T18:27:57Z</dcterms:created>
  <dcterms:modified xsi:type="dcterms:W3CDTF">2018-06-12T14:25:26Z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0x0101000719DADD6E6D384B9CD115415321B530005252884372E99249996D41C07A2026D2</vt:lpwstr>
  </property>
  <property fmtid="{D5CDD505-2E9C-101B-9397-08002B2CF9AE}" pid="3" name="TaxKeyword">
    <vt:lpwstr/>
  </property>
  <property fmtid="{D5CDD505-2E9C-101B-9397-08002B2CF9AE}" pid="4" name="Countries">
    <vt:lpwstr/>
  </property>
  <property fmtid="{D5CDD505-2E9C-101B-9397-08002B2CF9AE}" pid="5" name="Activity">
    <vt:lpwstr/>
  </property>
  <property fmtid="{D5CDD505-2E9C-101B-9397-08002B2CF9AE}" pid="6" name="Reporting Period">
    <vt:lpwstr/>
  </property>
  <property fmtid="{D5CDD505-2E9C-101B-9397-08002B2CF9AE}" pid="7" name="File Categories">
    <vt:lpwstr/>
  </property>
</Properties>
</file>