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6"/>
  </p:sldMasterIdLst>
  <p:notesMasterIdLst>
    <p:notesMasterId r:id="rId18"/>
  </p:notesMasterIdLst>
  <p:handoutMasterIdLst>
    <p:handoutMasterId r:id="rId19"/>
  </p:handoutMasterIdLst>
  <p:sldIdLst>
    <p:sldId id="382" r:id="rId7"/>
    <p:sldId id="420" r:id="rId8"/>
    <p:sldId id="404" r:id="rId9"/>
    <p:sldId id="408" r:id="rId10"/>
    <p:sldId id="406" r:id="rId11"/>
    <p:sldId id="400" r:id="rId12"/>
    <p:sldId id="401" r:id="rId13"/>
    <p:sldId id="402" r:id="rId14"/>
    <p:sldId id="409" r:id="rId15"/>
    <p:sldId id="399" r:id="rId16"/>
    <p:sldId id="397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tenauer, Emily J" initials="EJR" lastIdx="2" clrIdx="0"/>
  <p:cmAuthor id="1" name="Buttolph, Jasmine" initials="BJ" lastIdx="2" clrIdx="1">
    <p:extLst/>
  </p:cmAuthor>
  <p:cmAuthor id="2" name="Erin Schelar" initials="ES" lastIdx="13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79956" autoAdjust="0"/>
  </p:normalViewPr>
  <p:slideViewPr>
    <p:cSldViewPr>
      <p:cViewPr varScale="1">
        <p:scale>
          <a:sx n="93" d="100"/>
          <a:sy n="93" d="100"/>
        </p:scale>
        <p:origin x="21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11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[Chart in Microsoft PowerPoint]Software!PivotTable4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What</a:t>
            </a:r>
            <a:r>
              <a:rPr lang="en-US" baseline="0" dirty="0"/>
              <a:t> software do you use for visualizing data? (creating charts, maps, etc.) Check all that apply. (n=24)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Software!$G$2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Software!$F$3:$F$12</c:f>
              <c:strCache>
                <c:ptCount val="10"/>
                <c:pt idx="0">
                  <c:v>SPSS</c:v>
                </c:pt>
                <c:pt idx="1">
                  <c:v>Stata</c:v>
                </c:pt>
                <c:pt idx="2">
                  <c:v>Javascript/d3</c:v>
                </c:pt>
                <c:pt idx="3">
                  <c:v>Python</c:v>
                </c:pt>
                <c:pt idx="4">
                  <c:v>Plotly</c:v>
                </c:pt>
                <c:pt idx="5">
                  <c:v>Google Charts</c:v>
                </c:pt>
                <c:pt idx="6">
                  <c:v>ArcGIS/QGIS</c:v>
                </c:pt>
                <c:pt idx="7">
                  <c:v>Tableau</c:v>
                </c:pt>
                <c:pt idx="8">
                  <c:v>R</c:v>
                </c:pt>
                <c:pt idx="9">
                  <c:v>MS Excel</c:v>
                </c:pt>
              </c:strCache>
            </c:strRef>
          </c:cat>
          <c:val>
            <c:numRef>
              <c:f>Software!$G$3:$G$12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axId val="134311656"/>
        <c:axId val="373929144"/>
      </c:barChart>
      <c:catAx>
        <c:axId val="134311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929144"/>
        <c:crosses val="autoZero"/>
        <c:auto val="1"/>
        <c:lblAlgn val="ctr"/>
        <c:lblOffset val="100"/>
        <c:noMultiLvlLbl val="0"/>
      </c:catAx>
      <c:valAx>
        <c:axId val="373929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11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E1815B-F655-4310-82B8-2B54FAE56159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4DE4FF-0FFE-4C4C-8753-00215313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70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D66EF7D-E509-440D-B810-D9F9D00DCC4F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A4512C8-B92A-42EB-8A3F-B36AD201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Ask participants to state their name, agency, and one struggle with presenting data. </a:t>
            </a:r>
            <a:r>
              <a:rPr lang="en-US" dirty="0" smtClean="0"/>
              <a:t>What is one thing you struggle with when it comes to creating graphs, presenting data/information in a visual format?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Attendance at prior Tableau trainings/experience</a:t>
            </a:r>
          </a:p>
          <a:p>
            <a:r>
              <a:rPr lang="en-US" dirty="0" smtClean="0"/>
              <a:t>Record</a:t>
            </a:r>
            <a:r>
              <a:rPr lang="en-US" baseline="0" dirty="0" smtClean="0"/>
              <a:t> responses, and note points where struggles can be overcome with Tableau or where appropriate, other software given the issue.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“Through this training, we hope to highlight a few ways you can overcome these struggles using Tableau or another software where appropriate”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Relate to training objectives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12C8-B92A-42EB-8A3F-B36AD201A5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4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the assessment results.,</a:t>
            </a:r>
            <a:r>
              <a:rPr lang="en-US" baseline="0" dirty="0" smtClean="0"/>
              <a:t> we hope to address some of the interests and needs in learning to use Tableau for PEPFAR analyses.</a:t>
            </a:r>
          </a:p>
          <a:p>
            <a:r>
              <a:rPr lang="en-US" baseline="0" dirty="0" smtClean="0"/>
              <a:t>We’ll cover majority of these points, but some items will not be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12C8-B92A-42EB-8A3F-B36AD201A5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6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the assessment results.,</a:t>
            </a:r>
            <a:r>
              <a:rPr lang="en-US" baseline="0" dirty="0" smtClean="0"/>
              <a:t> we hope to address some of the interests and needs in learning to use Tableau for PEPFAR analyses.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12C8-B92A-42EB-8A3F-B36AD201A5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5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of 3</a:t>
            </a:r>
            <a:r>
              <a:rPr lang="en-US" baseline="0" dirty="0" smtClean="0"/>
              <a:t> hour training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12C8-B92A-42EB-8A3F-B36AD201A5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Learning curve/ease</a:t>
            </a:r>
            <a:r>
              <a:rPr lang="en-US" baseline="0" dirty="0" smtClean="0"/>
              <a:t> of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12C8-B92A-42EB-8A3F-B36AD201A5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2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12C8-B92A-42EB-8A3F-B36AD201A5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224504"/>
            <a:ext cx="3571875" cy="363349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524000" y="3224504"/>
            <a:ext cx="7620000" cy="3633496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20198"/>
            <a:ext cx="9144000" cy="1204306"/>
          </a:xfrm>
          <a:prstGeom prst="rect">
            <a:avLst/>
          </a:prstGeom>
        </p:spPr>
        <p:txBody>
          <a:bodyPr bIns="9144" anchor="b"/>
          <a:lstStyle>
            <a:lvl1pPr algn="ctr"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20EF26-1E39-4F64-8236-ED355D8069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EPFAR Logo (JPG format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" y="54864"/>
            <a:ext cx="1630680" cy="163068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90600" y="387458"/>
            <a:ext cx="33528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800" baseline="0" dirty="0" smtClean="0">
                <a:solidFill>
                  <a:srgbClr val="002060"/>
                </a:solidFill>
              </a:rPr>
              <a:t>PEPFAR</a:t>
            </a:r>
          </a:p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U.S.</a:t>
            </a:r>
            <a:r>
              <a:rPr lang="en-US" sz="900" b="1" baseline="0" dirty="0" smtClean="0">
                <a:solidFill>
                  <a:srgbClr val="002060"/>
                </a:solidFill>
              </a:rPr>
              <a:t> President’s Emergency Plan for AIDS Relief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352800"/>
            <a:ext cx="91440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2644"/>
            <a:ext cx="1194802" cy="1377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5486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300172"/>
          </a:xfrm>
        </p:spPr>
        <p:txBody>
          <a:bodyPr/>
          <a:lstStyle>
            <a:lvl1pPr marL="344488" indent="-344488">
              <a:buFont typeface="Arial" panose="020B0604020202020204" pitchFamily="34" charset="0"/>
              <a:buChar char="•"/>
              <a:defRPr/>
            </a:lvl1pPr>
            <a:lvl2pPr marL="688975" indent="-344488">
              <a:buFont typeface="Courier New" panose="02070309020205020404" pitchFamily="49" charset="0"/>
              <a:buChar char="o"/>
              <a:defRPr/>
            </a:lvl2pPr>
            <a:lvl3pPr marL="1033463" indent="-247650">
              <a:buSzPct val="95000"/>
              <a:buFont typeface="Arial" panose="020B0604020202020204" pitchFamily="34" charset="0"/>
              <a:buChar char="•"/>
              <a:defRPr/>
            </a:lvl3pPr>
            <a:lvl4pPr marL="914400" indent="-225425">
              <a:buFont typeface="Arial" panose="020B0604020202020204" pitchFamily="34" charset="0"/>
              <a:buChar char="•"/>
              <a:defRPr/>
            </a:lvl4pPr>
            <a:lvl5pPr marL="1139825" indent="-225425">
              <a:buFont typeface="Calibri" panose="020F0502020204030204" pitchFamily="34" charset="0"/>
              <a:buChar char="‒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5pPr>
            <a:lvl6pPr marL="1376363" indent="-236538">
              <a:buFont typeface="Calibri" panose="020F0502020204030204" pitchFamily="34" charset="0"/>
              <a:buChar char="‒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6pPr>
            <a:lvl7pPr marL="1603375" indent="-227013"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7pPr>
            <a:lvl8pPr marL="1828800" indent="-225425">
              <a:buFont typeface="Arial" panose="020B0604020202020204" pitchFamily="34" charset="0"/>
              <a:buChar char="•"/>
              <a:defRPr/>
            </a:lvl8pPr>
            <a:lvl9pPr marL="2054225" indent="-225425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</a:t>
            </a:r>
          </a:p>
          <a:p>
            <a:pPr lvl="6"/>
            <a:r>
              <a:rPr lang="en-US" dirty="0" smtClean="0"/>
              <a:t>Sixth</a:t>
            </a:r>
          </a:p>
          <a:p>
            <a:pPr lvl="7"/>
            <a:r>
              <a:rPr lang="en-US" dirty="0" smtClean="0"/>
              <a:t>Seventh</a:t>
            </a:r>
          </a:p>
          <a:p>
            <a:pPr lvl="8"/>
            <a:r>
              <a:rPr lang="en-US" dirty="0" smtClean="0"/>
              <a:t>Eighth</a:t>
            </a:r>
          </a:p>
          <a:p>
            <a:pPr lvl="8"/>
            <a:endParaRPr 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2720EF26-1E39-4F64-8236-ED355D8069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PFAR Logo (JPG format).jpg"/>
          <p:cNvPicPr>
            <a:picLocks noChangeAspect="1"/>
          </p:cNvPicPr>
          <p:nvPr userDrawn="1"/>
        </p:nvPicPr>
        <p:blipFill rotWithShape="1">
          <a:blip r:embed="rId2" cstate="print"/>
          <a:srcRect l="8681" t="8771" r="13513" b="13557"/>
          <a:stretch/>
        </p:blipFill>
        <p:spPr>
          <a:xfrm>
            <a:off x="593963" y="6388946"/>
            <a:ext cx="457993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5" y="6400800"/>
            <a:ext cx="396542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1777514" y="3352800"/>
            <a:ext cx="7366486" cy="3505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  <a:ln>
            <a:solidFill>
              <a:schemeClr val="bg1"/>
            </a:solidFill>
          </a:ln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0EF26-1E39-4F64-8236-ED355D806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3352800"/>
            <a:ext cx="3571875" cy="3505200"/>
          </a:xfrm>
          <a:prstGeom prst="rtTriangle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352800"/>
            <a:ext cx="91440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0" y="2020198"/>
            <a:ext cx="9144000" cy="1204306"/>
          </a:xfrm>
          <a:prstGeom prst="rect">
            <a:avLst/>
          </a:prstGeom>
        </p:spPr>
        <p:txBody>
          <a:bodyPr bIns="9144" anchor="b"/>
          <a:lstStyle>
            <a:lvl1pPr algn="ctr"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" y="6377374"/>
            <a:ext cx="410282" cy="473042"/>
          </a:xfrm>
          <a:prstGeom prst="rect">
            <a:avLst/>
          </a:prstGeom>
        </p:spPr>
      </p:pic>
      <p:pic>
        <p:nvPicPr>
          <p:cNvPr id="13" name="Picture 12" descr="PEPFAR Logo (JPG format).jpg"/>
          <p:cNvPicPr>
            <a:picLocks noChangeAspect="1"/>
          </p:cNvPicPr>
          <p:nvPr userDrawn="1"/>
        </p:nvPicPr>
        <p:blipFill rotWithShape="1">
          <a:blip r:embed="rId3" cstate="print"/>
          <a:srcRect l="8681" t="8771" r="13513" b="13557"/>
          <a:stretch/>
        </p:blipFill>
        <p:spPr>
          <a:xfrm>
            <a:off x="685800" y="6404345"/>
            <a:ext cx="457993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5227320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/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600">
                <a:latin typeface="Calibri" panose="020F0502020204030204" pitchFamily="34" charset="0"/>
              </a:defRPr>
            </a:lvl6pPr>
            <a:lvl7pPr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</a:t>
            </a:r>
          </a:p>
          <a:p>
            <a:pPr lvl="6"/>
            <a:r>
              <a:rPr lang="en-US" dirty="0" smtClean="0"/>
              <a:t>Sixth</a:t>
            </a:r>
          </a:p>
          <a:p>
            <a:pPr lvl="7"/>
            <a:r>
              <a:rPr lang="en-US" dirty="0" smtClean="0"/>
              <a:t>Seventh</a:t>
            </a:r>
          </a:p>
          <a:p>
            <a:pPr lvl="8"/>
            <a:r>
              <a:rPr lang="en-US" dirty="0" smtClean="0"/>
              <a:t>Eighth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5227320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>
              <a:defRPr sz="2000"/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5pPr>
            <a:lvl6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6pPr>
            <a:lvl7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</a:t>
            </a:r>
          </a:p>
          <a:p>
            <a:pPr lvl="6"/>
            <a:r>
              <a:rPr lang="en-US" dirty="0" smtClean="0"/>
              <a:t>Sixth</a:t>
            </a:r>
          </a:p>
          <a:p>
            <a:pPr lvl="7"/>
            <a:r>
              <a:rPr lang="en-US" dirty="0" smtClean="0"/>
              <a:t>Seventh</a:t>
            </a:r>
          </a:p>
          <a:p>
            <a:pPr lvl="8"/>
            <a:r>
              <a:rPr lang="en-US" dirty="0" smtClean="0"/>
              <a:t>Eighth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</p:spPr>
        <p:txBody>
          <a:bodyPr/>
          <a:lstStyle/>
          <a:p>
            <a:fld id="{2720EF26-1E39-4F64-8236-ED355D80695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5486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" y="6377374"/>
            <a:ext cx="410282" cy="473042"/>
          </a:xfrm>
          <a:prstGeom prst="rect">
            <a:avLst/>
          </a:prstGeom>
        </p:spPr>
      </p:pic>
      <p:pic>
        <p:nvPicPr>
          <p:cNvPr id="8" name="Picture 7" descr="PEPFAR Logo (JPG format).jpg"/>
          <p:cNvPicPr>
            <a:picLocks noChangeAspect="1"/>
          </p:cNvPicPr>
          <p:nvPr userDrawn="1"/>
        </p:nvPicPr>
        <p:blipFill rotWithShape="1">
          <a:blip r:embed="rId3" cstate="print"/>
          <a:srcRect l="8681" t="8771" r="13513" b="13557"/>
          <a:stretch/>
        </p:blipFill>
        <p:spPr>
          <a:xfrm>
            <a:off x="685800" y="6404345"/>
            <a:ext cx="457993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</p:spPr>
        <p:txBody>
          <a:bodyPr/>
          <a:lstStyle/>
          <a:p>
            <a:fld id="{2720EF26-1E39-4F64-8236-ED355D8069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5486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" y="6377374"/>
            <a:ext cx="410282" cy="473042"/>
          </a:xfrm>
          <a:prstGeom prst="rect">
            <a:avLst/>
          </a:prstGeom>
        </p:spPr>
      </p:pic>
      <p:pic>
        <p:nvPicPr>
          <p:cNvPr id="6" name="Picture 5" descr="PEPFAR Logo (JPG format).jpg"/>
          <p:cNvPicPr>
            <a:picLocks noChangeAspect="1"/>
          </p:cNvPicPr>
          <p:nvPr userDrawn="1"/>
        </p:nvPicPr>
        <p:blipFill rotWithShape="1">
          <a:blip r:embed="rId3" cstate="print"/>
          <a:srcRect l="8681" t="8771" r="13513" b="13557"/>
          <a:stretch/>
        </p:blipFill>
        <p:spPr>
          <a:xfrm>
            <a:off x="685800" y="6404345"/>
            <a:ext cx="457993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775132" y="6400799"/>
            <a:ext cx="7368867" cy="4572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-2382" y="6400800"/>
            <a:ext cx="6250782" cy="45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8"/>
            <a:endParaRPr 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46519"/>
            <a:ext cx="365760" cy="365760"/>
          </a:xfrm>
          <a:prstGeom prst="ellipse">
            <a:avLst/>
          </a:prstGeom>
          <a:ln>
            <a:solidFill>
              <a:schemeClr val="bg1"/>
            </a:solidFill>
          </a:ln>
        </p:spPr>
        <p:txBody>
          <a:bodyPr lIns="0" tIns="0" rIns="0" bIns="0" anchor="ctr" anchorCtr="1"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2720EF26-1E39-4F64-8236-ED355D8069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none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800"/>
        </a:spcBef>
        <a:buFont typeface="Arial" pitchFamily="34" charset="0"/>
        <a:buChar char="•"/>
        <a:defRPr sz="2800" b="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795338" indent="-333375" algn="l" defTabSz="914400" rtl="0" eaLnBrk="1" latinLnBrk="0" hangingPunct="1">
        <a:spcBef>
          <a:spcPts val="300"/>
        </a:spcBef>
        <a:buClr>
          <a:schemeClr val="accent2"/>
        </a:buClr>
        <a:buFont typeface="Courier New" panose="02070309020205020404" pitchFamily="49" charset="0"/>
        <a:buChar char="o"/>
        <a:defRPr sz="24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139825" indent="-344488" algn="l" defTabSz="914400" rtl="0" eaLnBrk="1" latinLnBrk="0" hangingPunct="1">
        <a:spcBef>
          <a:spcPts val="3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376363" indent="-236538" algn="l" defTabSz="914400" rtl="0" eaLnBrk="1" latinLnBrk="0" hangingPunct="1">
        <a:spcBef>
          <a:spcPts val="300"/>
        </a:spcBef>
        <a:buClr>
          <a:schemeClr val="accent2"/>
        </a:buClr>
        <a:buFont typeface="Calibri" panose="020F0502020204030204" pitchFamily="34" charset="0"/>
        <a:buChar char="⁻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603375" indent="-227013" algn="l" defTabSz="914400" rtl="0" eaLnBrk="1" latinLnBrk="0" hangingPunct="1">
        <a:spcBef>
          <a:spcPts val="300"/>
        </a:spcBef>
        <a:buClr>
          <a:schemeClr val="accent2"/>
        </a:buClr>
        <a:buFont typeface="Calibri" panose="020F0502020204030204" pitchFamily="34" charset="0"/>
        <a:buChar char="⁻"/>
        <a:defRPr sz="16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828800" indent="-225425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6pPr>
      <a:lvl7pPr marL="2054225" indent="-225425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7pPr>
      <a:lvl8pPr marL="2290763" indent="-236538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 baseline="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+mn-cs"/>
        </a:defRPr>
      </a:lvl8pPr>
      <a:lvl9pPr marL="2517775" indent="-227013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PI/tableau_training/tree/master/Additional%20Resources" TargetMode="External"/><Relationship Id="rId2" Type="http://schemas.openxmlformats.org/officeDocument/2006/relationships/hyperlink" Target="https://github.com/ICPI/tableau_tr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oin.slack.com/t/icpi-pepfar/shared_invite/enQtMzgzNjcxMzQ2ODg1LTQ0OTE4NWUwMzIwOGM3Y2ZmNGU1YmExYzkyMjdkMzNmOTE1NTg5ZTJlY2M1YTJjMmVmNGQ5MDFhMGRlMmMxMDE" TargetMode="External"/><Relationship Id="rId4" Type="http://schemas.openxmlformats.org/officeDocument/2006/relationships/hyperlink" Target="https://www.pepfar.net/OGAC-HQ/icpi/Shared%20Documents/Forms/AllItems.aspx?RootFolder=%2FOGAC%2DHQ%2Ficpi%2FShared%20Documents%2FTrainings%2FICPI%20Tableau%20Training%20June%202018%2FAdditional%20Resources%2FTableau%20examples&amp;FolderCTID=0x01200080CC6F83D1766F4D9E3497D4529EC74A&amp;View=%7B94C838B2%2DE166%2D4122%2DB8B4%2D7BEB9E1BC12B%7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teQTR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.slack.com/t/icpi-pepfar/shared_invite/enQtMzgzNjcxMzQ2ODg1LTQ0OTE4NWUwMzIwOGM3Y2ZmNGU1YmExYzkyMjdkMzNmOTE1NTg5ZTJlY2M1YTJjMmVmNGQ5MDFhMGRlMmMxM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ICPI Tableau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3352800"/>
            <a:ext cx="9144000" cy="762000"/>
          </a:xfrm>
        </p:spPr>
        <p:txBody>
          <a:bodyPr/>
          <a:lstStyle/>
          <a:p>
            <a:r>
              <a:rPr lang="en-US" dirty="0" smtClean="0"/>
              <a:t>June 21,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GitHub Resources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Code </a:t>
            </a:r>
            <a:r>
              <a:rPr lang="en-US" dirty="0"/>
              <a:t>for reshaping MER Structured Datasets</a:t>
            </a:r>
          </a:p>
          <a:p>
            <a:pPr lvl="1"/>
            <a:r>
              <a:rPr lang="en-US" dirty="0" smtClean="0">
                <a:hlinkClick r:id="rId2"/>
              </a:rPr>
              <a:t>Tips </a:t>
            </a:r>
            <a:r>
              <a:rPr lang="en-US" dirty="0"/>
              <a:t>for Using MER Structured Datasets with Tableau</a:t>
            </a:r>
            <a:endParaRPr lang="en-US" dirty="0" smtClean="0"/>
          </a:p>
          <a:p>
            <a:r>
              <a:rPr lang="en-US" dirty="0" smtClean="0"/>
              <a:t>Sample </a:t>
            </a:r>
            <a:r>
              <a:rPr lang="en-US" dirty="0" smtClean="0"/>
              <a:t>workbooks </a:t>
            </a:r>
            <a:r>
              <a:rPr lang="en-US" dirty="0" smtClean="0"/>
              <a:t>on </a:t>
            </a:r>
            <a:r>
              <a:rPr lang="en-US" dirty="0" smtClean="0">
                <a:hlinkClick r:id="rId4"/>
              </a:rPr>
              <a:t>pepfar.net</a:t>
            </a:r>
            <a:endParaRPr lang="en-US" dirty="0" smtClean="0"/>
          </a:p>
          <a:p>
            <a:r>
              <a:rPr lang="en-US" dirty="0" smtClean="0"/>
              <a:t>Tableau users community group on </a:t>
            </a:r>
            <a:r>
              <a:rPr lang="en-US" dirty="0" smtClean="0">
                <a:hlinkClick r:id="rId5"/>
              </a:rPr>
              <a:t>Slack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20EF26-1E39-4F64-8236-ED355D80695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9026"/>
            <a:ext cx="6400800" cy="1569774"/>
          </a:xfrm>
        </p:spPr>
        <p:txBody>
          <a:bodyPr/>
          <a:lstStyle/>
          <a:p>
            <a:r>
              <a:rPr lang="en-US" sz="5400" dirty="0" smtClean="0"/>
              <a:t>Questions, Discussion,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Community </a:t>
            </a:r>
            <a:r>
              <a:rPr lang="en-US" sz="5400" dirty="0" smtClean="0"/>
              <a:t>of Practice </a:t>
            </a: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59026"/>
            <a:ext cx="2428875" cy="18764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2743200"/>
            <a:ext cx="624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Training Evaluation </a:t>
            </a:r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  <a:hlinkClick r:id="rId3"/>
              </a:rPr>
              <a:t>https://</a:t>
            </a:r>
            <a:r>
              <a:rPr 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  <a:hlinkClick r:id="rId3"/>
              </a:rPr>
              <a:t>bit.ly/2teQTRo</a:t>
            </a:r>
            <a:r>
              <a:rPr 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 </a:t>
            </a:r>
            <a:endParaRPr 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64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the ICPI Tableau Training!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4"/>
                </a:solidFill>
              </a:rPr>
              <a:t>Wifi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info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Hotspot2: MiFI7730L-A966 / Password</a:t>
            </a:r>
            <a:r>
              <a:rPr lang="en-US" dirty="0">
                <a:solidFill>
                  <a:schemeClr val="accent4"/>
                </a:solidFill>
              </a:rPr>
              <a:t>: 0a2b0f77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chemeClr val="accent4"/>
                </a:solidFill>
              </a:rPr>
              <a:t>Join </a:t>
            </a:r>
            <a:r>
              <a:rPr lang="en-US" dirty="0" smtClean="0">
                <a:solidFill>
                  <a:schemeClr val="accent4"/>
                </a:solidFill>
                <a:hlinkClick r:id="rId2"/>
              </a:rPr>
              <a:t>Tableau Users Slack Channel 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chemeClr val="accent4"/>
                </a:solidFill>
              </a:rPr>
              <a:t>Download </a:t>
            </a:r>
            <a:r>
              <a:rPr lang="en-US" dirty="0">
                <a:solidFill>
                  <a:schemeClr val="accent4"/>
                </a:solidFill>
              </a:rPr>
              <a:t>&amp; open Training </a:t>
            </a:r>
            <a:r>
              <a:rPr lang="en-US" dirty="0" smtClean="0">
                <a:solidFill>
                  <a:schemeClr val="accent4"/>
                </a:solidFill>
              </a:rPr>
              <a:t>materials</a:t>
            </a:r>
          </a:p>
          <a:p>
            <a:pPr marL="344487" lvl="1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https</a:t>
            </a:r>
            <a:r>
              <a:rPr lang="en-US" dirty="0">
                <a:solidFill>
                  <a:srgbClr val="00B0F0"/>
                </a:solidFill>
              </a:rPr>
              <a:t>://</a:t>
            </a:r>
            <a:r>
              <a:rPr lang="en-US" dirty="0" smtClean="0">
                <a:solidFill>
                  <a:srgbClr val="00B0F0"/>
                </a:solidFill>
              </a:rPr>
              <a:t>github.com/ICPI/tableau_training</a:t>
            </a:r>
            <a:r>
              <a:rPr lang="en-US" dirty="0" smtClean="0">
                <a:solidFill>
                  <a:schemeClr val="accent4"/>
                </a:solidFill>
              </a:rPr>
              <a:t>  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Tableau Training Dataset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endParaRPr lang="en-US" b="1" dirty="0" smtClean="0">
              <a:solidFill>
                <a:schemeClr val="accent4"/>
              </a:solidFill>
            </a:endParaRP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ICPI Training Handouts </a:t>
            </a:r>
            <a:endParaRPr lang="en-US" dirty="0" smtClean="0">
              <a:solidFill>
                <a:schemeClr val="accent4"/>
              </a:solidFill>
            </a:endParaRP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Demo workbook </a:t>
            </a:r>
          </a:p>
          <a:p>
            <a:pPr lvl="1"/>
            <a:endParaRPr lang="en-US" dirty="0" smtClean="0">
              <a:solidFill>
                <a:schemeClr val="accent4"/>
              </a:solidFill>
            </a:endParaRPr>
          </a:p>
          <a:p>
            <a:pPr lvl="1"/>
            <a:endParaRPr lang="en-US" b="1" dirty="0">
              <a:solidFill>
                <a:schemeClr val="accent4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20EF26-1E39-4F64-8236-ED355D8069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Agency</a:t>
            </a:r>
          </a:p>
          <a:p>
            <a:r>
              <a:rPr lang="en-US" dirty="0" smtClean="0"/>
              <a:t>Any previous </a:t>
            </a:r>
            <a:r>
              <a:rPr lang="en-US" dirty="0" smtClean="0"/>
              <a:t>Tableau </a:t>
            </a:r>
            <a:r>
              <a:rPr lang="en-US" dirty="0" smtClean="0"/>
              <a:t>trainings/experience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20EF26-1E39-4F64-8236-ED355D80695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1028699"/>
            <a:ext cx="4062058" cy="5295901"/>
          </a:xfrm>
        </p:spPr>
        <p:txBody>
          <a:bodyPr>
            <a:normAutofit/>
          </a:bodyPr>
          <a:lstStyle/>
          <a:p>
            <a:r>
              <a:rPr lang="en-US" dirty="0"/>
              <a:t>Majority are:</a:t>
            </a:r>
          </a:p>
          <a:p>
            <a:pPr lvl="1"/>
            <a:r>
              <a:rPr lang="en-US" dirty="0"/>
              <a:t>Beginners</a:t>
            </a:r>
          </a:p>
          <a:p>
            <a:pPr lvl="1"/>
            <a:r>
              <a:rPr lang="en-US" dirty="0"/>
              <a:t>Use Excel to visualize data (some use R, Tableau, ArcGIS/QGIS, few use other software)</a:t>
            </a:r>
          </a:p>
          <a:p>
            <a:r>
              <a:rPr lang="en-US" dirty="0"/>
              <a:t>Want to learn…</a:t>
            </a:r>
          </a:p>
          <a:p>
            <a:pPr lvl="1"/>
            <a:r>
              <a:rPr lang="en-US" dirty="0"/>
              <a:t>Restructure data for Tableau</a:t>
            </a:r>
          </a:p>
          <a:p>
            <a:pPr lvl="1"/>
            <a:r>
              <a:rPr lang="en-US" dirty="0"/>
              <a:t>Import and work with MER datasets</a:t>
            </a:r>
          </a:p>
          <a:p>
            <a:pPr lvl="1"/>
            <a:r>
              <a:rPr lang="en-US" dirty="0"/>
              <a:t>Create basic to advanced visualizations</a:t>
            </a:r>
          </a:p>
          <a:p>
            <a:pPr lvl="1"/>
            <a:r>
              <a:rPr lang="en-US" dirty="0"/>
              <a:t>GIS functions in Tableau</a:t>
            </a:r>
          </a:p>
          <a:p>
            <a:pPr lvl="1"/>
            <a:r>
              <a:rPr lang="en-US" dirty="0"/>
              <a:t>Capabilities/software solutions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</a:t>
            </a:r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60" y="1600200"/>
            <a:ext cx="752094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28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8975" indent="-344488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33463" indent="-24765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22542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39825" indent="-22542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Calibri" panose="020F0502020204030204" pitchFamily="34" charset="0"/>
              <a:buChar char="‒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6363" indent="-236538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Calibri" panose="020F0502020204030204" pitchFamily="34" charset="0"/>
              <a:buChar char="‒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1603375" indent="-227013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1828800" indent="-22542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2054225" indent="-22542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963387"/>
              </p:ext>
            </p:extLst>
          </p:nvPr>
        </p:nvGraphicFramePr>
        <p:xfrm>
          <a:off x="4443058" y="1028699"/>
          <a:ext cx="4548541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86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Recognize when Tableau is an appropriate software to </a:t>
            </a:r>
            <a:r>
              <a:rPr lang="en-US" dirty="0" smtClean="0"/>
              <a:t>use </a:t>
            </a:r>
            <a:endParaRPr lang="en-US" dirty="0"/>
          </a:p>
          <a:p>
            <a:r>
              <a:rPr lang="en-US" dirty="0" smtClean="0"/>
              <a:t>To import and manipulate PEPFAR data in Tableau</a:t>
            </a: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 smtClean="0"/>
              <a:t>visualizations of PEPFAR data in Tableau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20EF26-1E39-4F64-8236-ED355D80695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60" y="1600200"/>
            <a:ext cx="752094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28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8975" indent="-344488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033463" indent="-24765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22542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39825" indent="-22542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Calibri" panose="020F0502020204030204" pitchFamily="34" charset="0"/>
              <a:buChar char="‒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6363" indent="-236538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Calibri" panose="020F0502020204030204" pitchFamily="34" charset="0"/>
              <a:buChar char="‒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1603375" indent="-227013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1828800" indent="-22542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2054225" indent="-22542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67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711440" cy="5300172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visualization software</a:t>
            </a:r>
          </a:p>
          <a:p>
            <a:r>
              <a:rPr lang="en-US" dirty="0" smtClean="0"/>
              <a:t>Hands-on Demo</a:t>
            </a:r>
          </a:p>
          <a:p>
            <a:pPr lvl="1"/>
            <a:r>
              <a:rPr lang="en-US" dirty="0" smtClean="0"/>
              <a:t>Connecting, Organizing and Manipulating Data</a:t>
            </a:r>
          </a:p>
          <a:p>
            <a:pPr lvl="1"/>
            <a:r>
              <a:rPr lang="en-US" dirty="0" smtClean="0"/>
              <a:t>Developing Tables and Visuals </a:t>
            </a:r>
          </a:p>
          <a:p>
            <a:pPr lvl="1"/>
            <a:r>
              <a:rPr lang="en-US" dirty="0" smtClean="0"/>
              <a:t>Putting it All Together in a Dashboard</a:t>
            </a:r>
          </a:p>
          <a:p>
            <a:r>
              <a:rPr lang="en-US" dirty="0" smtClean="0"/>
              <a:t>Wrap-up</a:t>
            </a:r>
          </a:p>
          <a:p>
            <a:r>
              <a:rPr lang="en-US" dirty="0" smtClean="0"/>
              <a:t>Post-training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20EF26-1E39-4F64-8236-ED355D80695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sz="3200" dirty="0" smtClean="0"/>
              <a:t>Overview of Visualization Software</a:t>
            </a:r>
            <a:endParaRPr lang="en-US" sz="32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370481"/>
              </p:ext>
            </p:extLst>
          </p:nvPr>
        </p:nvGraphicFramePr>
        <p:xfrm>
          <a:off x="304799" y="994889"/>
          <a:ext cx="8595360" cy="5036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862"/>
                <a:gridCol w="1207939"/>
                <a:gridCol w="1207103"/>
                <a:gridCol w="1324378"/>
                <a:gridCol w="1246473"/>
                <a:gridCol w="1464605"/>
              </a:tblGrid>
              <a:tr h="6263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R/Shiny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app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Tableau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Excel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ArcGIS/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QGIS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Analytic Workspaces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5149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Subset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817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Manage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and join multiple data sources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7210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Dynamic visualizations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5149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Custom maps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5719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Tooltips with visualizations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5149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Sharing visuals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5149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Replication of visuals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20EF26-1E39-4F64-8236-ED355D80695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672840" cy="522732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Polished visual, quickly</a:t>
            </a:r>
          </a:p>
          <a:p>
            <a:r>
              <a:rPr lang="en-US" dirty="0" smtClean="0"/>
              <a:t>Merging multiple datasets</a:t>
            </a:r>
          </a:p>
          <a:p>
            <a:r>
              <a:rPr lang="en-US" dirty="0" smtClean="0"/>
              <a:t>Connecting to various </a:t>
            </a:r>
            <a:r>
              <a:rPr lang="en-US" dirty="0" err="1" smtClean="0"/>
              <a:t>datasources</a:t>
            </a:r>
            <a:r>
              <a:rPr lang="en-US" dirty="0" smtClean="0"/>
              <a:t>/databases</a:t>
            </a:r>
            <a:endParaRPr lang="en-US" dirty="0" smtClean="0"/>
          </a:p>
          <a:p>
            <a:r>
              <a:rPr lang="en-US" dirty="0" smtClean="0"/>
              <a:t>Dynamic visualizations</a:t>
            </a:r>
          </a:p>
          <a:p>
            <a:r>
              <a:rPr lang="en-US" dirty="0" smtClean="0"/>
              <a:t>Exploratory review of data</a:t>
            </a:r>
          </a:p>
          <a:p>
            <a:r>
              <a:rPr lang="en-US" dirty="0" smtClean="0"/>
              <a:t>Large datasets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986784" cy="5227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But…keep in mind:</a:t>
            </a:r>
          </a:p>
          <a:p>
            <a:r>
              <a:rPr lang="en-US" dirty="0" smtClean="0"/>
              <a:t>Audience access to open Tableau files (Tableau Reader and version)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use Tableau?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81835" y="5542767"/>
            <a:ext cx="64008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Bottom line: depends on the task at hand and what you’re comfortable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" y="609600"/>
            <a:ext cx="9144000" cy="1204306"/>
          </a:xfrm>
        </p:spPr>
        <p:txBody>
          <a:bodyPr/>
          <a:lstStyle/>
          <a:p>
            <a:r>
              <a:rPr lang="en-US" dirty="0" smtClean="0"/>
              <a:t>Demo time!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13560" y="2133600"/>
            <a:ext cx="7086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7" lvl="1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https://github.com/ICPI/tableau_training  </a:t>
            </a:r>
          </a:p>
          <a:p>
            <a:pPr lvl="1"/>
            <a:r>
              <a:rPr lang="en-US" sz="2800" dirty="0">
                <a:solidFill>
                  <a:schemeClr val="accent4"/>
                </a:solidFill>
              </a:rPr>
              <a:t>Tableau Training Dataset</a:t>
            </a:r>
            <a:r>
              <a:rPr lang="en-US" sz="2800" b="1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en-US" sz="2800" dirty="0">
                <a:solidFill>
                  <a:schemeClr val="accent4"/>
                </a:solidFill>
              </a:rPr>
              <a:t>ICPI Training Handouts </a:t>
            </a:r>
          </a:p>
          <a:p>
            <a:pPr lvl="1"/>
            <a:r>
              <a:rPr lang="en-US" sz="2800" dirty="0">
                <a:solidFill>
                  <a:schemeClr val="accent4"/>
                </a:solidFill>
              </a:rPr>
              <a:t>Demo workbook </a:t>
            </a:r>
          </a:p>
        </p:txBody>
      </p:sp>
    </p:spTree>
    <p:extLst>
      <p:ext uri="{BB962C8B-B14F-4D97-AF65-F5344CB8AC3E}">
        <p14:creationId xmlns:p14="http://schemas.microsoft.com/office/powerpoint/2010/main" val="22125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oast of Bohemia">
      <a:dk1>
        <a:sysClr val="windowText" lastClr="000000"/>
      </a:dk1>
      <a:lt1>
        <a:sysClr val="window" lastClr="FFFFFF"/>
      </a:lt1>
      <a:dk2>
        <a:srgbClr val="15416D"/>
      </a:dk2>
      <a:lt2>
        <a:srgbClr val="F7F7F7"/>
      </a:lt2>
      <a:accent1>
        <a:srgbClr val="2166AC"/>
      </a:accent1>
      <a:accent2>
        <a:srgbClr val="67A9CF"/>
      </a:accent2>
      <a:accent3>
        <a:srgbClr val="D1E5F0"/>
      </a:accent3>
      <a:accent4>
        <a:srgbClr val="B2182B"/>
      </a:accent4>
      <a:accent5>
        <a:srgbClr val="EF8A62"/>
      </a:accent5>
      <a:accent6>
        <a:srgbClr val="FDDBC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utumn Woods">
    <a:dk1>
      <a:sysClr val="windowText" lastClr="000000"/>
    </a:dk1>
    <a:lt1>
      <a:sysClr val="window" lastClr="FFFFFF"/>
    </a:lt1>
    <a:dk2>
      <a:srgbClr val="244164"/>
    </a:dk2>
    <a:lt2>
      <a:srgbClr val="F7F7F7"/>
    </a:lt2>
    <a:accent1>
      <a:srgbClr val="335B8E"/>
    </a:accent1>
    <a:accent2>
      <a:srgbClr val="6CA18F"/>
    </a:accent2>
    <a:accent3>
      <a:srgbClr val="B5B867"/>
    </a:accent3>
    <a:accent4>
      <a:srgbClr val="CC5234"/>
    </a:accent4>
    <a:accent5>
      <a:srgbClr val="D9812C"/>
    </a:accent5>
    <a:accent6>
      <a:srgbClr val="948D79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p:Policy xmlns:p="office.server.policy" id="" local="true">
  <p:Name>HQ Document</p:Name>
  <p:Description/>
  <p:Statement/>
  <p:PolicyItems>
    <p:PolicyItem featureId="Microsoft.Office.RecordsManagement.PolicyFeatures.PolicyAudit" staticId="0x0101000719DADD6E6D384B9CD115415321B530005252884372E99249996D41C07A2026D2|8138272" UniqueId="7e814d41-9678-4f1f-9083-bde14844e8ee">
      <p:Name>Auditing</p:Name>
      <p:Description>Audits user actions on documents and list items to the Audit Log.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HQ Document" ma:contentTypeID="0x0101000719DADD6E6D384B9CD115415321B530005252884372E99249996D41C07A2026D2" ma:contentTypeVersion="82" ma:contentTypeDescription="" ma:contentTypeScope="" ma:versionID="30a074f3041a330e20dca5802f03f43b">
  <xsd:schema xmlns:xsd="http://www.w3.org/2001/XMLSchema" xmlns:xs="http://www.w3.org/2001/XMLSchema" xmlns:p="http://schemas.microsoft.com/office/2006/metadata/properties" xmlns:ns1="http://schemas.microsoft.com/sharepoint/v3" xmlns:ns2="54e040e9-bc5a-4778-bc2d-f4c316b2e12b" targetNamespace="http://schemas.microsoft.com/office/2006/metadata/properties" ma:root="true" ma:fieldsID="b26871c6853314bf0b93269de9b73865" ns1:_="" ns2:_="">
    <xsd:import namespace="http://schemas.microsoft.com/sharepoint/v3"/>
    <xsd:import namespace="54e040e9-bc5a-4778-bc2d-f4c316b2e12b"/>
    <xsd:element name="properties">
      <xsd:complexType>
        <xsd:sequence>
          <xsd:element name="documentManagement">
            <xsd:complexType>
              <xsd:all>
                <xsd:element ref="ns2:Activities" minOccurs="0"/>
                <xsd:element ref="ns2:Program_x0020_Area" minOccurs="0"/>
                <xsd:element ref="ns2:Planning_x0020_and_x0020_Reporting_x0020_Cycle" minOccurs="0"/>
                <xsd:element ref="ns2:Fiscal_x0020_Year" minOccurs="0"/>
                <xsd:element ref="ns2:Agencies" minOccurs="0"/>
                <xsd:element ref="ns2:PEPFAR_x0020_Country" minOccurs="0"/>
                <xsd:element ref="ns2:TaxKeywordTaxHTField" minOccurs="0"/>
                <xsd:element ref="ns2:TaxCatchAllLabel" minOccurs="0"/>
                <xsd:element ref="ns2:_dlc_DocIdPersistId" minOccurs="0"/>
                <xsd:element ref="ns2:TaxCatchAll" minOccurs="0"/>
                <xsd:element ref="ns2:_dlc_DocId" minOccurs="0"/>
                <xsd:element ref="ns2:_dlc_DocIdUrl" minOccurs="0"/>
                <xsd:element ref="ns2:SharedWithUsers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22" nillable="true" ma:displayName="Exempt from Policy" ma:description="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e040e9-bc5a-4778-bc2d-f4c316b2e12b" elementFormDefault="qualified">
    <xsd:import namespace="http://schemas.microsoft.com/office/2006/documentManagement/types"/>
    <xsd:import namespace="http://schemas.microsoft.com/office/infopath/2007/PartnerControls"/>
    <xsd:element name="Activities" ma:index="3" nillable="true" ma:displayName="Activities" ma:format="Dropdown" ma:internalName="Activities" ma:readOnly="false">
      <xsd:simpleType>
        <xsd:restriction base="dms:Choice">
          <xsd:enumeration value="(None)"/>
          <xsd:enumeration value="Communications"/>
          <xsd:enumeration value="Event"/>
          <xsd:enumeration value="Financial"/>
          <xsd:enumeration value="Human Resources"/>
          <xsd:enumeration value="Meeting"/>
          <xsd:enumeration value="Planning"/>
          <xsd:enumeration value="Records"/>
          <xsd:enumeration value="Training"/>
        </xsd:restriction>
      </xsd:simpleType>
    </xsd:element>
    <xsd:element name="Program_x0020_Area" ma:index="4" nillable="true" ma:displayName="Program Area" ma:format="Dropdown" ma:internalName="Program_x0020_Area" ma:readOnly="false">
      <xsd:simpleType>
        <xsd:restriction base="dms:Choice">
          <xsd:enumeration value="(None)"/>
          <xsd:enumeration value="Prevention"/>
          <xsd:enumeration value="Care"/>
          <xsd:enumeration value="Treatment"/>
          <xsd:enumeration value="Systems and Governance"/>
          <xsd:enumeration value="Cross Cutting"/>
        </xsd:restriction>
      </xsd:simpleType>
    </xsd:element>
    <xsd:element name="Planning_x0020_and_x0020_Reporting_x0020_Cycle" ma:index="5" nillable="true" ma:displayName="Planning and Reporting Cycle" ma:format="Dropdown" ma:internalName="Planning_x0020_and_x0020_Reporting_x0020_Cycle" ma:readOnly="false">
      <xsd:simpleType>
        <xsd:restriction base="dms:Choice">
          <xsd:enumeration value="(None)"/>
          <xsd:enumeration value="Archive"/>
          <xsd:enumeration value="APR"/>
          <xsd:enumeration value="COP"/>
          <xsd:enumeration value="HOP"/>
          <xsd:enumeration value="OPU"/>
          <xsd:enumeration value="Pre-COP"/>
          <xsd:enumeration value="SAPR"/>
        </xsd:restriction>
      </xsd:simpleType>
    </xsd:element>
    <xsd:element name="Fiscal_x0020_Year" ma:index="6" nillable="true" ma:displayName="Fiscal Year" ma:format="Dropdown" ma:internalName="Fiscal_x0020_Year" ma:readOnly="false">
      <xsd:simpleType>
        <xsd:restriction base="dms:Choice">
          <xsd:enumeration value="(None)"/>
          <xsd:enumeration value="2023"/>
          <xsd:enumeration value="2022"/>
          <xsd:enumeration value="2021"/>
          <xsd:enumeration value="2020"/>
          <xsd:enumeration value="2019"/>
          <xsd:enumeration value="2018"/>
          <xsd:enumeration value="2017"/>
          <xsd:enumeration value="2016"/>
          <xsd:enumeration value="2014"/>
          <xsd:enumeration value="2013"/>
          <xsd:enumeration value="2012"/>
          <xsd:enumeration value="2011"/>
        </xsd:restriction>
      </xsd:simpleType>
    </xsd:element>
    <xsd:element name="Agencies" ma:index="7" nillable="true" ma:displayName="Agency" ma:format="Dropdown" ma:internalName="Agencies" ma:readOnly="false">
      <xsd:simpleType>
        <xsd:restriction base="dms:Choice">
          <xsd:enumeration value="(None)"/>
          <xsd:enumeration value="All"/>
          <xsd:enumeration value="Commerce"/>
          <xsd:enumeration value="Defense"/>
          <xsd:enumeration value="Labor"/>
          <xsd:enumeration value="HHS/CDC"/>
          <xsd:enumeration value="HHS/FDA"/>
          <xsd:enumeration value="HHS/HRSA"/>
          <xsd:enumeration value="HHS/NIH"/>
          <xsd:enumeration value="HHS/OGA"/>
          <xsd:enumeration value="HHS/SAMHSA"/>
          <xsd:enumeration value="Other"/>
          <xsd:enumeration value="Peace Corps"/>
          <xsd:enumeration value="State"/>
          <xsd:enumeration value="Treasury"/>
          <xsd:enumeration value="USAID"/>
        </xsd:restriction>
      </xsd:simpleType>
    </xsd:element>
    <xsd:element name="PEPFAR_x0020_Country" ma:index="8" nillable="true" ma:displayName="OU" ma:internalName="PEPFAR_x0020_Country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(None)"/>
                    <xsd:enumeration value="All"/>
                    <xsd:enumeration value="Angola"/>
                    <xsd:enumeration value="Asia Regional Program (ARP)"/>
                    <xsd:enumeration value="Botswana"/>
                    <xsd:enumeration value="Burma"/>
                    <xsd:enumeration value="Burundi"/>
                    <xsd:enumeration value="Cambodia"/>
                    <xsd:enumeration value="Cameroon"/>
                    <xsd:enumeration value="Caribbean Region"/>
                    <xsd:enumeration value="Central America Region"/>
                    <xsd:enumeration value="Central Asia Region"/>
                    <xsd:enumeration value="Cote d' Ivoire"/>
                    <xsd:enumeration value="Democratic Republic of the Congo"/>
                    <xsd:enumeration value="Dominican Republic"/>
                    <xsd:enumeration value="Ethiopia"/>
                    <xsd:enumeration value="Ghana"/>
                    <xsd:enumeration value="Guyana"/>
                    <xsd:enumeration value="Haiti"/>
                    <xsd:enumeration value="HQ"/>
                    <xsd:enumeration value="India"/>
                    <xsd:enumeration value="Indonesia"/>
                    <xsd:enumeration value="Kenya"/>
                    <xsd:enumeration value="Lesotho"/>
                    <xsd:enumeration value="Malawi"/>
                    <xsd:enumeration value="Mozambique"/>
                    <xsd:enumeration value="Namibia"/>
                    <xsd:enumeration value="Nigeria"/>
                    <xsd:enumeration value="PNG"/>
                    <xsd:enumeration value="Russia"/>
                    <xsd:enumeration value="Rwanda"/>
                    <xsd:enumeration value="South Africa"/>
                    <xsd:enumeration value="South Sudan"/>
                    <xsd:enumeration value="Swaziland"/>
                    <xsd:enumeration value="Tanzania"/>
                    <xsd:enumeration value="Uganda"/>
                    <xsd:enumeration value="Ukraine"/>
                    <xsd:enumeration value="Vietnam"/>
                    <xsd:enumeration value="Zambia"/>
                    <xsd:enumeration value="Zimbabwe"/>
                  </xsd:restriction>
                </xsd:simpleType>
              </xsd:element>
            </xsd:sequence>
          </xsd:extension>
        </xsd:complexContent>
      </xsd:complexType>
    </xsd:element>
    <xsd:element name="TaxKeywordTaxHTField" ma:index="10" nillable="true" ma:taxonomy="true" ma:internalName="TaxKeywordTaxHTField" ma:taxonomyFieldName="TaxKeyword" ma:displayName="Enterprise Keywords" ma:readOnly="false" ma:fieldId="{23f27201-bee3-471e-b2e7-b64fd8b7ca38}" ma:taxonomyMulti="true" ma:sspId="a0048e47-9258-427b-b476-27e0ab29a8e1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11" nillable="true" ma:displayName="Taxonomy Catch All Column1" ma:description="" ma:list="{2cc5ae64-a620-450e-845b-f73f3eb4e805}" ma:internalName="TaxCatchAllLabel" ma:readOnly="true" ma:showField="CatchAllDataLabel" ma:web="54e040e9-bc5a-4778-bc2d-f4c316b2e1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false">
      <xsd:simpleType>
        <xsd:restriction base="dms:Boolean"/>
      </xsd:simpleType>
    </xsd:element>
    <xsd:element name="TaxCatchAll" ma:index="16" nillable="true" ma:displayName="Taxonomy Catch All Column" ma:description="" ma:hidden="true" ma:list="{2cc5ae64-a620-450e-845b-f73f3eb4e805}" ma:internalName="TaxCatchAll" ma:readOnly="false" ma:showField="CatchAllData" ma:web="54e040e9-bc5a-4778-bc2d-f4c316b2e1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haredWithUsers" ma:index="2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scal_x0020_Year xmlns="54e040e9-bc5a-4778-bc2d-f4c316b2e12b" xsi:nil="true"/>
    <Program_x0020_Area xmlns="54e040e9-bc5a-4778-bc2d-f4c316b2e12b" xsi:nil="true"/>
    <PEPFAR_x0020_Country xmlns="54e040e9-bc5a-4778-bc2d-f4c316b2e12b"/>
    <TaxKeywordTaxHTField xmlns="54e040e9-bc5a-4778-bc2d-f4c316b2e12b">
      <Terms xmlns="http://schemas.microsoft.com/office/infopath/2007/PartnerControls"/>
    </TaxKeywordTaxHTField>
    <TaxCatchAll xmlns="54e040e9-bc5a-4778-bc2d-f4c316b2e12b"/>
    <Planning_x0020_and_x0020_Reporting_x0020_Cycle xmlns="54e040e9-bc5a-4778-bc2d-f4c316b2e12b" xsi:nil="true"/>
    <Agencies xmlns="54e040e9-bc5a-4778-bc2d-f4c316b2e12b" xsi:nil="true"/>
    <Activities xmlns="54e040e9-bc5a-4778-bc2d-f4c316b2e12b" xsi:nil="true"/>
    <_dlc_DocIdPersistId xmlns="54e040e9-bc5a-4778-bc2d-f4c316b2e12b" xsi:nil="true"/>
    <_dlc_DocId xmlns="54e040e9-bc5a-4778-bc2d-f4c316b2e12b" xsi:nil="true"/>
  </documentManagement>
</p:properties>
</file>

<file path=customXml/itemProps1.xml><?xml version="1.0" encoding="utf-8"?>
<ds:datastoreItem xmlns:ds="http://schemas.openxmlformats.org/officeDocument/2006/customXml" ds:itemID="{A50D4E90-3DE3-495C-A77B-CF290DBE3EFD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773EE279-354E-4B69-BDF7-7B7C4A9F08A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EAC273C-C731-46C9-AD8C-32AD24A2174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4735DB9-8E68-49B2-85D8-FF4CA531C3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e040e9-bc5a-4778-bc2d-f4c316b2e1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869EBD04-8C74-45CB-80E7-D2EC77FEA408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sharepoint/v3"/>
    <ds:schemaRef ds:uri="54e040e9-bc5a-4778-bc2d-f4c316b2e12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25000</TotalTime>
  <Words>501</Words>
  <Application>Microsoft Office PowerPoint</Application>
  <PresentationFormat>On-screen Show (4:3)</PresentationFormat>
  <Paragraphs>106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Angles</vt:lpstr>
      <vt:lpstr>ICPI Tableau Training</vt:lpstr>
      <vt:lpstr>Welcome to the ICPI Tableau Training! </vt:lpstr>
      <vt:lpstr>Introductions</vt:lpstr>
      <vt:lpstr>Pre-training Assessment</vt:lpstr>
      <vt:lpstr>Training Objectives</vt:lpstr>
      <vt:lpstr>Overview</vt:lpstr>
      <vt:lpstr>Overview of Visualization Software</vt:lpstr>
      <vt:lpstr>When should I use Tableau?</vt:lpstr>
      <vt:lpstr>Demo time! </vt:lpstr>
      <vt:lpstr>Resources</vt:lpstr>
      <vt:lpstr>Questions, Discussion,  Community of Practice 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Noykhovich, Ekaterina</dc:creator>
  <cp:lastModifiedBy>Noykhovich, Katya</cp:lastModifiedBy>
  <cp:revision>486</cp:revision>
  <cp:lastPrinted>2016-12-08T15:48:51Z</cp:lastPrinted>
  <dcterms:created xsi:type="dcterms:W3CDTF">2016-03-28T18:27:57Z</dcterms:created>
  <dcterms:modified xsi:type="dcterms:W3CDTF">2018-06-20T19:13:51Z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0x0101000719DADD6E6D384B9CD115415321B530005252884372E99249996D41C07A2026D2</vt:lpwstr>
  </property>
  <property fmtid="{D5CDD505-2E9C-101B-9397-08002B2CF9AE}" pid="3" name="TaxKeyword">
    <vt:lpwstr/>
  </property>
  <property fmtid="{D5CDD505-2E9C-101B-9397-08002B2CF9AE}" pid="4" name="Countries">
    <vt:lpwstr/>
  </property>
  <property fmtid="{D5CDD505-2E9C-101B-9397-08002B2CF9AE}" pid="5" name="Activity">
    <vt:lpwstr/>
  </property>
  <property fmtid="{D5CDD505-2E9C-101B-9397-08002B2CF9AE}" pid="6" name="Reporting Period">
    <vt:lpwstr/>
  </property>
  <property fmtid="{D5CDD505-2E9C-101B-9397-08002B2CF9AE}" pid="7" name="File Categories">
    <vt:lpwstr/>
  </property>
</Properties>
</file>