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8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ac\Jain%20Online%20Codes\SEM4\Capstone%20Project\Customer%20Churn\Customer_Churn_Cleaned_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ac\Jain%20Online%20Codes\SEM4\Capstone%20Project\Customer%20Churn\Customer_Churn_Cleaned_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ac\Jain%20Online%20Codes\SEM4\Capstone%20Project\Customer%20Churn\Customer_Churn_Cleaned_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ac\Jain%20Online%20Codes\SEM4\Capstone%20Project\Customer%20Churn\Customer_Churn_Cleaned_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ac\Jain%20Online%20Codes\SEM4\Capstone%20Project\Customer%20Churn\Customer_Churn_Cleaned_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ac\Jain%20Online%20Codes\SEM4\Capstone%20Project\Customer%20Churn\Customer_Churn_Cleaned_Exc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ac\Jain%20Online%20Codes\SEM4\Capstone%20Project\Customer%20Churn\Customer_Churn_Cleaned_Exc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[Customer_Churn_Cleaned_Excel.xlsx]Tenure Analysis!PivotTable3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baseline="0">
                <a:solidFill>
                  <a:schemeClr val="bg1"/>
                </a:solidFill>
              </a:rPr>
              <a:t>Distribution of Tenure across Churn in terms of Percentages</a:t>
            </a:r>
            <a:endParaRPr lang="en-IN" b="1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5721498333322723"/>
          <c:y val="4.0901137357830269E-2"/>
        </c:manualLayout>
      </c:layout>
      <c:overlay val="0"/>
      <c:spPr>
        <a:solidFill>
          <a:srgbClr val="7030A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'Tenure Analysis'!$B$3:$B$4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'Tenure Analysis'!$A$5:$A$37</c:f>
              <c:strCache>
                <c:ptCount val="3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</c:strCache>
            </c:strRef>
          </c:cat>
          <c:val>
            <c:numRef>
              <c:f>'Tenure Analysis'!$B$5:$B$37</c:f>
              <c:numCache>
                <c:formatCode>0.00%</c:formatCode>
                <c:ptCount val="32"/>
                <c:pt idx="0">
                  <c:v>6.0017086715079028E-2</c:v>
                </c:pt>
                <c:pt idx="1">
                  <c:v>7.2725331055104661E-2</c:v>
                </c:pt>
                <c:pt idx="2">
                  <c:v>3.4387014096539943E-2</c:v>
                </c:pt>
                <c:pt idx="3">
                  <c:v>3.919265271251602E-2</c:v>
                </c:pt>
                <c:pt idx="4">
                  <c:v>3.8445108927808627E-2</c:v>
                </c:pt>
                <c:pt idx="5">
                  <c:v>3.9833404527979496E-2</c:v>
                </c:pt>
                <c:pt idx="6">
                  <c:v>3.7163605296881674E-2</c:v>
                </c:pt>
                <c:pt idx="7">
                  <c:v>4.4639043143955573E-2</c:v>
                </c:pt>
                <c:pt idx="8">
                  <c:v>5.2328064929517297E-2</c:v>
                </c:pt>
                <c:pt idx="9">
                  <c:v>6.8880820162323789E-2</c:v>
                </c:pt>
                <c:pt idx="10">
                  <c:v>4.2289619820589493E-2</c:v>
                </c:pt>
                <c:pt idx="11">
                  <c:v>3.9299444681759929E-2</c:v>
                </c:pt>
                <c:pt idx="12">
                  <c:v>3.7056813327637765E-2</c:v>
                </c:pt>
                <c:pt idx="13">
                  <c:v>3.5668517727466896E-2</c:v>
                </c:pt>
                <c:pt idx="14">
                  <c:v>3.4173430158052118E-2</c:v>
                </c:pt>
                <c:pt idx="15">
                  <c:v>3.1076463049978641E-2</c:v>
                </c:pt>
                <c:pt idx="16">
                  <c:v>2.9047415634344296E-2</c:v>
                </c:pt>
                <c:pt idx="17">
                  <c:v>2.2319521571977786E-2</c:v>
                </c:pt>
                <c:pt idx="18">
                  <c:v>2.584365655702691E-2</c:v>
                </c:pt>
                <c:pt idx="19">
                  <c:v>2.6591200341734303E-2</c:v>
                </c:pt>
                <c:pt idx="20">
                  <c:v>1.9970098248611703E-2</c:v>
                </c:pt>
                <c:pt idx="21">
                  <c:v>1.6018795386586928E-2</c:v>
                </c:pt>
                <c:pt idx="22">
                  <c:v>1.6125587355830841E-2</c:v>
                </c:pt>
                <c:pt idx="23">
                  <c:v>1.8047842802221273E-2</c:v>
                </c:pt>
                <c:pt idx="24">
                  <c:v>1.569841947885519E-2</c:v>
                </c:pt>
                <c:pt idx="25">
                  <c:v>1.2174284493806066E-2</c:v>
                </c:pt>
                <c:pt idx="26">
                  <c:v>1.3028620247757368E-2</c:v>
                </c:pt>
                <c:pt idx="27">
                  <c:v>1.3989747970952584E-2</c:v>
                </c:pt>
                <c:pt idx="28">
                  <c:v>1.4630499786416061E-2</c:v>
                </c:pt>
                <c:pt idx="29">
                  <c:v>1.2174284493806066E-2</c:v>
                </c:pt>
                <c:pt idx="30">
                  <c:v>1.4630499786416061E-2</c:v>
                </c:pt>
                <c:pt idx="31">
                  <c:v>2.2533105510465612E-2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27-478C-A492-6EDA6C0DAF95}"/>
            </c:ext>
          </c:extLst>
        </c:ser>
        <c:ser>
          <c:idx val="1"/>
          <c:order val="1"/>
          <c:tx>
            <c:strRef>
              <c:f>'Tenure Analysis'!$C$3:$C$4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'Tenure Analysis'!$A$5:$A$37</c:f>
              <c:strCache>
                <c:ptCount val="3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</c:strCache>
            </c:strRef>
          </c:cat>
          <c:val>
            <c:numRef>
              <c:f>'Tenure Analysis'!$C$5:$C$37</c:f>
              <c:numCache>
                <c:formatCode>0.00%</c:formatCode>
                <c:ptCount val="32"/>
                <c:pt idx="0">
                  <c:v>0.35284810126582278</c:v>
                </c:pt>
                <c:pt idx="1">
                  <c:v>0.35337552742616035</c:v>
                </c:pt>
                <c:pt idx="2">
                  <c:v>1.6877637130801686E-2</c:v>
                </c:pt>
                <c:pt idx="3">
                  <c:v>2.2679324894514769E-2</c:v>
                </c:pt>
                <c:pt idx="4">
                  <c:v>2.2679324894514769E-2</c:v>
                </c:pt>
                <c:pt idx="5">
                  <c:v>1.5822784810126583E-2</c:v>
                </c:pt>
                <c:pt idx="6">
                  <c:v>7.9113924050632917E-3</c:v>
                </c:pt>
                <c:pt idx="7">
                  <c:v>1.6877637130801686E-2</c:v>
                </c:pt>
                <c:pt idx="8">
                  <c:v>1.529535864978903E-2</c:v>
                </c:pt>
                <c:pt idx="9">
                  <c:v>3.6392405063291139E-2</c:v>
                </c:pt>
                <c:pt idx="10">
                  <c:v>1.4240506329113924E-2</c:v>
                </c:pt>
                <c:pt idx="11">
                  <c:v>1.0548523206751054E-2</c:v>
                </c:pt>
                <c:pt idx="12">
                  <c:v>6.8565400843881861E-3</c:v>
                </c:pt>
                <c:pt idx="13">
                  <c:v>1.3185654008438819E-2</c:v>
                </c:pt>
                <c:pt idx="14">
                  <c:v>1.3185654008438819E-2</c:v>
                </c:pt>
                <c:pt idx="15">
                  <c:v>1.0548523206751054E-2</c:v>
                </c:pt>
                <c:pt idx="16">
                  <c:v>1.0021097046413503E-2</c:v>
                </c:pt>
                <c:pt idx="17">
                  <c:v>3.1645569620253164E-3</c:v>
                </c:pt>
                <c:pt idx="18">
                  <c:v>5.8016877637130804E-3</c:v>
                </c:pt>
                <c:pt idx="19">
                  <c:v>1.2658227848101266E-2</c:v>
                </c:pt>
                <c:pt idx="20">
                  <c:v>1.5822784810126583E-2</c:v>
                </c:pt>
                <c:pt idx="21">
                  <c:v>1.0548523206751054E-2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1.2658227848101266E-2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27-478C-A492-6EDA6C0DA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8553600"/>
        <c:axId val="274134448"/>
      </c:barChart>
      <c:catAx>
        <c:axId val="628553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>
                    <a:solidFill>
                      <a:srgbClr val="7030A0"/>
                    </a:solidFill>
                  </a:rPr>
                  <a:t>Tenure</a:t>
                </a:r>
              </a:p>
            </c:rich>
          </c:tx>
          <c:layout>
            <c:manualLayout>
              <c:xMode val="edge"/>
              <c:yMode val="edge"/>
              <c:x val="0.46203548015830748"/>
              <c:y val="0.922262560013200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134448"/>
        <c:crosses val="autoZero"/>
        <c:auto val="1"/>
        <c:lblAlgn val="ctr"/>
        <c:lblOffset val="100"/>
        <c:noMultiLvlLbl val="0"/>
      </c:catAx>
      <c:valAx>
        <c:axId val="27413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rgbClr val="7030A0"/>
                    </a:solidFill>
                  </a:rPr>
                  <a:t>%</a:t>
                </a:r>
                <a:r>
                  <a:rPr lang="en-IN" sz="1400" b="1" baseline="0">
                    <a:solidFill>
                      <a:srgbClr val="7030A0"/>
                    </a:solidFill>
                  </a:rPr>
                  <a:t> of Accounts</a:t>
                </a:r>
                <a:endParaRPr lang="en-IN" sz="1400" b="1">
                  <a:solidFill>
                    <a:srgbClr val="7030A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5536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[Customer_Churn_Cleaned_Excel.xlsx]CC_Contacted_LY !PivotTable6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kern="1200" spc="0" baseline="0">
                <a:solidFill>
                  <a:schemeClr val="bg1"/>
                </a:solidFill>
              </a:rPr>
              <a:t>Distribution of CC_Contacted_LY across Churn in terms of Percentages</a:t>
            </a:r>
          </a:p>
        </c:rich>
      </c:tx>
      <c:layout>
        <c:manualLayout>
          <c:xMode val="edge"/>
          <c:yMode val="edge"/>
          <c:x val="0.26690763955031543"/>
          <c:y val="8.231262758821814E-2"/>
        </c:manualLayout>
      </c:layout>
      <c:overlay val="0"/>
      <c:spPr>
        <a:solidFill>
          <a:srgbClr val="7030A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'CC_Contacted_LY '!$B$3:$B$4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'CC_Contacted_LY '!$A$5:$A$43</c:f>
              <c:strCache>
                <c:ptCount val="38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</c:strCache>
            </c:strRef>
          </c:cat>
          <c:val>
            <c:numRef>
              <c:f>'CC_Contacted_LY '!$B$5:$B$43</c:f>
              <c:numCache>
                <c:formatCode>0.00%</c:formatCode>
                <c:ptCount val="38"/>
                <c:pt idx="0">
                  <c:v>0</c:v>
                </c:pt>
                <c:pt idx="1">
                  <c:v>7.4754378470739003E-4</c:v>
                </c:pt>
                <c:pt idx="2">
                  <c:v>2.883383169585647E-2</c:v>
                </c:pt>
                <c:pt idx="3">
                  <c:v>3.6095685604442547E-2</c:v>
                </c:pt>
                <c:pt idx="4">
                  <c:v>5.0085433575395133E-2</c:v>
                </c:pt>
                <c:pt idx="5">
                  <c:v>6.0551046561298588E-2</c:v>
                </c:pt>
                <c:pt idx="6">
                  <c:v>4.4318667236223838E-2</c:v>
                </c:pt>
                <c:pt idx="7">
                  <c:v>4.8269970098248613E-2</c:v>
                </c:pt>
                <c:pt idx="8">
                  <c:v>5.1580521144809911E-2</c:v>
                </c:pt>
                <c:pt idx="9">
                  <c:v>5.9910294745835112E-2</c:v>
                </c:pt>
                <c:pt idx="10">
                  <c:v>6.1939342161469457E-2</c:v>
                </c:pt>
                <c:pt idx="11">
                  <c:v>5.6386159760785988E-2</c:v>
                </c:pt>
                <c:pt idx="12">
                  <c:v>6.8133276377616403E-2</c:v>
                </c:pt>
                <c:pt idx="13">
                  <c:v>4.7202050405809486E-2</c:v>
                </c:pt>
                <c:pt idx="14">
                  <c:v>3.2678342588637332E-2</c:v>
                </c:pt>
                <c:pt idx="15">
                  <c:v>3.1930798803929947E-2</c:v>
                </c:pt>
                <c:pt idx="16">
                  <c:v>2.8299871849636907E-2</c:v>
                </c:pt>
                <c:pt idx="17">
                  <c:v>2.6804784280222128E-2</c:v>
                </c:pt>
                <c:pt idx="18">
                  <c:v>2.4241777018368219E-2</c:v>
                </c:pt>
                <c:pt idx="19">
                  <c:v>2.1038017941050834E-2</c:v>
                </c:pt>
                <c:pt idx="20">
                  <c:v>1.8368218709953012E-2</c:v>
                </c:pt>
                <c:pt idx="21">
                  <c:v>1.7300299017513884E-2</c:v>
                </c:pt>
                <c:pt idx="22">
                  <c:v>1.4630499786416061E-2</c:v>
                </c:pt>
                <c:pt idx="23">
                  <c:v>1.4950875694147801E-2</c:v>
                </c:pt>
                <c:pt idx="24">
                  <c:v>1.5164459632635626E-2</c:v>
                </c:pt>
                <c:pt idx="25">
                  <c:v>1.4737291755659975E-2</c:v>
                </c:pt>
                <c:pt idx="26">
                  <c:v>1.3669372063220846E-2</c:v>
                </c:pt>
                <c:pt idx="27">
                  <c:v>1.2067492524562153E-2</c:v>
                </c:pt>
                <c:pt idx="28">
                  <c:v>1.6232379325074753E-2</c:v>
                </c:pt>
                <c:pt idx="29">
                  <c:v>1.3028620247757368E-2</c:v>
                </c:pt>
                <c:pt idx="30">
                  <c:v>1.4844083724903888E-2</c:v>
                </c:pt>
                <c:pt idx="31">
                  <c:v>1.4096539940196497E-2</c:v>
                </c:pt>
                <c:pt idx="32">
                  <c:v>1.2494660401537804E-2</c:v>
                </c:pt>
                <c:pt idx="33">
                  <c:v>8.009397693293464E-3</c:v>
                </c:pt>
                <c:pt idx="34">
                  <c:v>5.8735583084152075E-3</c:v>
                </c:pt>
                <c:pt idx="35">
                  <c:v>5.0192225544639047E-3</c:v>
                </c:pt>
                <c:pt idx="36">
                  <c:v>4.0580948312686884E-3</c:v>
                </c:pt>
                <c:pt idx="37">
                  <c:v>6.4075181546347712E-3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8F-49D9-8408-A4060AB30632}"/>
            </c:ext>
          </c:extLst>
        </c:ser>
        <c:ser>
          <c:idx val="1"/>
          <c:order val="1"/>
          <c:tx>
            <c:strRef>
              <c:f>'CC_Contacted_LY '!$C$3:$C$4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'CC_Contacted_LY '!$A$5:$A$43</c:f>
              <c:strCache>
                <c:ptCount val="38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  <c:pt idx="30">
                  <c:v>34</c:v>
                </c:pt>
                <c:pt idx="31">
                  <c:v>35</c:v>
                </c:pt>
                <c:pt idx="32">
                  <c:v>36</c:v>
                </c:pt>
                <c:pt idx="33">
                  <c:v>37</c:v>
                </c:pt>
                <c:pt idx="34">
                  <c:v>38</c:v>
                </c:pt>
                <c:pt idx="35">
                  <c:v>39</c:v>
                </c:pt>
                <c:pt idx="36">
                  <c:v>40</c:v>
                </c:pt>
                <c:pt idx="37">
                  <c:v>41</c:v>
                </c:pt>
              </c:strCache>
            </c:strRef>
          </c:cat>
          <c:val>
            <c:numRef>
              <c:f>'CC_Contacted_LY '!$C$5:$C$43</c:f>
              <c:numCache>
                <c:formatCode>0.00%</c:formatCode>
                <c:ptCount val="38"/>
                <c:pt idx="0">
                  <c:v>5.274261603375527E-4</c:v>
                </c:pt>
                <c:pt idx="1">
                  <c:v>5.274261603375527E-4</c:v>
                </c:pt>
                <c:pt idx="2">
                  <c:v>2.1624472573839662E-2</c:v>
                </c:pt>
                <c:pt idx="3">
                  <c:v>2.7953586497890294E-2</c:v>
                </c:pt>
                <c:pt idx="4">
                  <c:v>3.6392405063291139E-2</c:v>
                </c:pt>
                <c:pt idx="5">
                  <c:v>4.6413502109704644E-2</c:v>
                </c:pt>
                <c:pt idx="6">
                  <c:v>3.9029535864978905E-2</c:v>
                </c:pt>
                <c:pt idx="7">
                  <c:v>3.7974683544303799E-2</c:v>
                </c:pt>
                <c:pt idx="8">
                  <c:v>4.6413502109704644E-2</c:v>
                </c:pt>
                <c:pt idx="9">
                  <c:v>4.9578059071729956E-2</c:v>
                </c:pt>
                <c:pt idx="10">
                  <c:v>5.3797468354430382E-2</c:v>
                </c:pt>
                <c:pt idx="11">
                  <c:v>5.0105485232067509E-2</c:v>
                </c:pt>
                <c:pt idx="12">
                  <c:v>6.6983122362869199E-2</c:v>
                </c:pt>
                <c:pt idx="13">
                  <c:v>4.3776371308016877E-2</c:v>
                </c:pt>
                <c:pt idx="14">
                  <c:v>3.5864978902953586E-2</c:v>
                </c:pt>
                <c:pt idx="15">
                  <c:v>3.4282700421940926E-2</c:v>
                </c:pt>
                <c:pt idx="16">
                  <c:v>2.8481012658227847E-2</c:v>
                </c:pt>
                <c:pt idx="17">
                  <c:v>3.1118143459915613E-2</c:v>
                </c:pt>
                <c:pt idx="18">
                  <c:v>2.90084388185654E-2</c:v>
                </c:pt>
                <c:pt idx="19">
                  <c:v>2.3206751054852322E-2</c:v>
                </c:pt>
                <c:pt idx="20">
                  <c:v>2.2151898734177215E-2</c:v>
                </c:pt>
                <c:pt idx="21">
                  <c:v>1.8459915611814346E-2</c:v>
                </c:pt>
                <c:pt idx="22">
                  <c:v>1.6877637130801686E-2</c:v>
                </c:pt>
                <c:pt idx="23">
                  <c:v>1.7932489451476793E-2</c:v>
                </c:pt>
                <c:pt idx="24">
                  <c:v>1.8987341772151899E-2</c:v>
                </c:pt>
                <c:pt idx="25">
                  <c:v>2.2679324894514769E-2</c:v>
                </c:pt>
                <c:pt idx="26">
                  <c:v>2.4789029535864978E-2</c:v>
                </c:pt>
                <c:pt idx="27">
                  <c:v>2.7426160337552744E-2</c:v>
                </c:pt>
                <c:pt idx="28">
                  <c:v>2.1097046413502109E-2</c:v>
                </c:pt>
                <c:pt idx="29">
                  <c:v>1.740506329113924E-2</c:v>
                </c:pt>
                <c:pt idx="30">
                  <c:v>2.0569620253164556E-2</c:v>
                </c:pt>
                <c:pt idx="31">
                  <c:v>1.740506329113924E-2</c:v>
                </c:pt>
                <c:pt idx="32">
                  <c:v>1.6350210970464137E-2</c:v>
                </c:pt>
                <c:pt idx="33">
                  <c:v>1.1075949367088608E-2</c:v>
                </c:pt>
                <c:pt idx="34">
                  <c:v>9.4936708860759497E-3</c:v>
                </c:pt>
                <c:pt idx="35">
                  <c:v>4.2194092827004216E-3</c:v>
                </c:pt>
                <c:pt idx="36">
                  <c:v>4.2194092827004216E-3</c:v>
                </c:pt>
                <c:pt idx="37">
                  <c:v>5.8016877637130804E-3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8F-49D9-8408-A4060AB306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5176208"/>
        <c:axId val="806371584"/>
      </c:barChart>
      <c:catAx>
        <c:axId val="805176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rgbClr val="7030A0"/>
                    </a:solidFill>
                  </a:rPr>
                  <a:t>CC_Contacted_LY</a:t>
                </a:r>
              </a:p>
            </c:rich>
          </c:tx>
          <c:layout>
            <c:manualLayout>
              <c:xMode val="edge"/>
              <c:yMode val="edge"/>
              <c:x val="0.45732445907453678"/>
              <c:y val="0.904551571914037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6371584"/>
        <c:crosses val="autoZero"/>
        <c:auto val="1"/>
        <c:lblAlgn val="ctr"/>
        <c:lblOffset val="100"/>
        <c:noMultiLvlLbl val="0"/>
      </c:catAx>
      <c:valAx>
        <c:axId val="80637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rgbClr val="7030A0"/>
                    </a:solidFill>
                  </a:rPr>
                  <a:t>%</a:t>
                </a:r>
                <a:r>
                  <a:rPr lang="en-IN" sz="1400" b="1" baseline="0">
                    <a:solidFill>
                      <a:srgbClr val="7030A0"/>
                    </a:solidFill>
                  </a:rPr>
                  <a:t> of Accounts</a:t>
                </a:r>
                <a:endParaRPr lang="en-IN" sz="1400" b="1">
                  <a:solidFill>
                    <a:srgbClr val="7030A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1762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[Customer_Churn_Cleaned_Excel.xlsx]account_segment!PivotTable11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chemeClr val="bg1"/>
                </a:solidFill>
              </a:rPr>
              <a:t>Distribution</a:t>
            </a:r>
            <a:r>
              <a:rPr lang="en-IN" baseline="0">
                <a:solidFill>
                  <a:schemeClr val="bg1"/>
                </a:solidFill>
              </a:rPr>
              <a:t> of account_segment among both churn values in terms of percentages</a:t>
            </a:r>
            <a:endParaRPr lang="en-IN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1751543209876543"/>
          <c:y val="5.4534849810440364E-2"/>
        </c:manualLayout>
      </c:layout>
      <c:overlay val="0"/>
      <c:spPr>
        <a:solidFill>
          <a:srgbClr val="7030A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account_segment!$B$3:$B$4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account_segment!$A$5:$A$10</c:f>
              <c:strCache>
                <c:ptCount val="5"/>
                <c:pt idx="0">
                  <c:v>HNI</c:v>
                </c:pt>
                <c:pt idx="1">
                  <c:v>Regular</c:v>
                </c:pt>
                <c:pt idx="2">
                  <c:v>Regular Plus</c:v>
                </c:pt>
                <c:pt idx="3">
                  <c:v>Super</c:v>
                </c:pt>
                <c:pt idx="4">
                  <c:v>Super Plus</c:v>
                </c:pt>
              </c:strCache>
            </c:strRef>
          </c:cat>
          <c:val>
            <c:numRef>
              <c:f>account_segment!$B$5:$B$10</c:f>
              <c:numCache>
                <c:formatCode>0.00%</c:formatCode>
                <c:ptCount val="5"/>
                <c:pt idx="0">
                  <c:v>0.1478000854335754</c:v>
                </c:pt>
                <c:pt idx="1">
                  <c:v>5.126014523707817E-2</c:v>
                </c:pt>
                <c:pt idx="2">
                  <c:v>0.32849209739427593</c:v>
                </c:pt>
                <c:pt idx="3">
                  <c:v>0.38936351986330631</c:v>
                </c:pt>
                <c:pt idx="4">
                  <c:v>8.30841520717642E-2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7C-4B63-8C2F-23E18BCED3F0}"/>
            </c:ext>
          </c:extLst>
        </c:ser>
        <c:ser>
          <c:idx val="1"/>
          <c:order val="1"/>
          <c:tx>
            <c:strRef>
              <c:f>account_segment!$C$3:$C$4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account_segment!$A$5:$A$10</c:f>
              <c:strCache>
                <c:ptCount val="5"/>
                <c:pt idx="0">
                  <c:v>HNI</c:v>
                </c:pt>
                <c:pt idx="1">
                  <c:v>Regular</c:v>
                </c:pt>
                <c:pt idx="2">
                  <c:v>Regular Plus</c:v>
                </c:pt>
                <c:pt idx="3">
                  <c:v>Super</c:v>
                </c:pt>
                <c:pt idx="4">
                  <c:v>Super Plus</c:v>
                </c:pt>
              </c:strCache>
            </c:strRef>
          </c:cat>
          <c:val>
            <c:numRef>
              <c:f>account_segment!$C$5:$C$10</c:f>
              <c:numCache>
                <c:formatCode>0.00%</c:formatCode>
                <c:ptCount val="5"/>
                <c:pt idx="0">
                  <c:v>0.13449367088607594</c:v>
                </c:pt>
                <c:pt idx="1">
                  <c:v>2.1097046413502109E-2</c:v>
                </c:pt>
                <c:pt idx="2">
                  <c:v>0.60390295358649793</c:v>
                </c:pt>
                <c:pt idx="3">
                  <c:v>0.21940928270042195</c:v>
                </c:pt>
                <c:pt idx="4">
                  <c:v>2.1097046413502109E-2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7C-4B63-8C2F-23E18BCED3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8516624"/>
        <c:axId val="796381024"/>
      </c:barChart>
      <c:catAx>
        <c:axId val="618516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rgbClr val="7030A0"/>
                    </a:solidFill>
                  </a:rPr>
                  <a:t>account_segment</a:t>
                </a:r>
              </a:p>
            </c:rich>
          </c:tx>
          <c:layout>
            <c:manualLayout>
              <c:xMode val="edge"/>
              <c:yMode val="edge"/>
              <c:x val="0.43668779813119385"/>
              <c:y val="0.916055761168655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381024"/>
        <c:crosses val="autoZero"/>
        <c:auto val="1"/>
        <c:lblAlgn val="ctr"/>
        <c:lblOffset val="100"/>
        <c:noMultiLvlLbl val="0"/>
      </c:catAx>
      <c:valAx>
        <c:axId val="7963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rgbClr val="7030A0"/>
                    </a:solidFill>
                  </a:rPr>
                  <a:t>%</a:t>
                </a:r>
                <a:r>
                  <a:rPr lang="en-IN" sz="1400" b="1" baseline="0">
                    <a:solidFill>
                      <a:srgbClr val="7030A0"/>
                    </a:solidFill>
                  </a:rPr>
                  <a:t> of Accounts</a:t>
                </a:r>
                <a:endParaRPr lang="en-IN" sz="1400" b="1">
                  <a:solidFill>
                    <a:srgbClr val="7030A0"/>
                  </a:solidFill>
                </a:endParaRPr>
              </a:p>
            </c:rich>
          </c:tx>
          <c:layout>
            <c:manualLayout>
              <c:xMode val="edge"/>
              <c:yMode val="edge"/>
              <c:x val="1.2293642430628733E-2"/>
              <c:y val="0.30584244394533916"/>
            </c:manualLayout>
          </c:layout>
          <c:overlay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5166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[Customer_Churn_Cleaned_Excel.xlsx]CC_Agent_Score!PivotTable12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bg1"/>
                </a:solidFill>
              </a:rPr>
              <a:t>Distribution</a:t>
            </a:r>
            <a:r>
              <a:rPr lang="en-IN" b="1" baseline="0">
                <a:solidFill>
                  <a:schemeClr val="bg1"/>
                </a:solidFill>
              </a:rPr>
              <a:t> of CC_Agent_Score among both Churn values in terms of percentages</a:t>
            </a:r>
            <a:endParaRPr lang="en-IN" b="1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345587520514184"/>
          <c:y val="4.129599517252612E-2"/>
        </c:manualLayout>
      </c:layout>
      <c:overlay val="0"/>
      <c:spPr>
        <a:solidFill>
          <a:srgbClr val="7030A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CC_Agent_Score!$B$3:$B$4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CC_Agent_Score!$A$5:$A$10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CC_Agent_Score!$B$5:$B$10</c:f>
              <c:numCache>
                <c:formatCode>0.00%</c:formatCode>
                <c:ptCount val="5"/>
                <c:pt idx="0">
                  <c:v>0.2176420333190944</c:v>
                </c:pt>
                <c:pt idx="1">
                  <c:v>0.10860743272105938</c:v>
                </c:pt>
                <c:pt idx="2">
                  <c:v>0.30724049551473731</c:v>
                </c:pt>
                <c:pt idx="3">
                  <c:v>0.18827424177701838</c:v>
                </c:pt>
                <c:pt idx="4">
                  <c:v>0.17823579666809056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45-4195-8837-3EF0E753E5E8}"/>
            </c:ext>
          </c:extLst>
        </c:ser>
        <c:ser>
          <c:idx val="1"/>
          <c:order val="1"/>
          <c:tx>
            <c:strRef>
              <c:f>CC_Agent_Score!$C$3:$C$4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CC_Agent_Score!$A$5:$A$10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CC_Agent_Score!$C$5:$C$10</c:f>
              <c:numCache>
                <c:formatCode>0.00%</c:formatCode>
                <c:ptCount val="5"/>
                <c:pt idx="0">
                  <c:v>0.13924050632911392</c:v>
                </c:pt>
                <c:pt idx="1">
                  <c:v>7.753164556962025E-2</c:v>
                </c:pt>
                <c:pt idx="2">
                  <c:v>0.31592827004219409</c:v>
                </c:pt>
                <c:pt idx="3">
                  <c:v>0.19198312236286919</c:v>
                </c:pt>
                <c:pt idx="4">
                  <c:v>0.27531645569620256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45-4195-8837-3EF0E753E5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7573104"/>
        <c:axId val="806374560"/>
      </c:barChart>
      <c:catAx>
        <c:axId val="627573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 dirty="0" err="1">
                    <a:solidFill>
                      <a:srgbClr val="7030A0"/>
                    </a:solidFill>
                  </a:rPr>
                  <a:t>CC_Agent_Score</a:t>
                </a:r>
                <a:endParaRPr lang="en-IN" sz="1400" b="1" dirty="0">
                  <a:solidFill>
                    <a:srgbClr val="7030A0"/>
                  </a:solidFill>
                </a:endParaRPr>
              </a:p>
            </c:rich>
          </c:tx>
          <c:layout>
            <c:manualLayout>
              <c:xMode val="edge"/>
              <c:yMode val="edge"/>
              <c:x val="0.46649083111842027"/>
              <c:y val="0.924630757178419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6374560"/>
        <c:crosses val="autoZero"/>
        <c:auto val="1"/>
        <c:lblAlgn val="ctr"/>
        <c:lblOffset val="100"/>
        <c:noMultiLvlLbl val="0"/>
      </c:catAx>
      <c:valAx>
        <c:axId val="80637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rgbClr val="7030A0"/>
                    </a:solidFill>
                  </a:rPr>
                  <a:t>%</a:t>
                </a:r>
                <a:r>
                  <a:rPr lang="en-IN" sz="1400" b="1" baseline="0">
                    <a:solidFill>
                      <a:srgbClr val="7030A0"/>
                    </a:solidFill>
                  </a:rPr>
                  <a:t> of Accounts</a:t>
                </a:r>
                <a:endParaRPr lang="en-IN" sz="1400" b="1">
                  <a:solidFill>
                    <a:srgbClr val="7030A0"/>
                  </a:solidFill>
                </a:endParaRPr>
              </a:p>
            </c:rich>
          </c:tx>
          <c:layout>
            <c:manualLayout>
              <c:xMode val="edge"/>
              <c:yMode val="edge"/>
              <c:x val="1.0893246187363835E-2"/>
              <c:y val="0.322075557707390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5731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[Customer_Churn_Cleaned_Excel.xlsx]Martial_Status!PivotTable13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bg1"/>
                </a:solidFill>
              </a:rPr>
              <a:t>Distribution</a:t>
            </a:r>
            <a:r>
              <a:rPr lang="en-IN" b="1" baseline="0">
                <a:solidFill>
                  <a:schemeClr val="bg1"/>
                </a:solidFill>
              </a:rPr>
              <a:t> of Martial_Status among both churn values in terms of percentages</a:t>
            </a:r>
            <a:endParaRPr lang="en-IN" b="1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7267408231975162"/>
          <c:y val="4.794272510807944E-2"/>
        </c:manualLayout>
      </c:layout>
      <c:overlay val="0"/>
      <c:spPr>
        <a:solidFill>
          <a:srgbClr val="7030A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Martial_Status!$B$3:$B$4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Martial_Status!$A$5:$A$8</c:f>
              <c:strCache>
                <c:ptCount val="3"/>
                <c:pt idx="0">
                  <c:v>Divorced</c:v>
                </c:pt>
                <c:pt idx="1">
                  <c:v>Married</c:v>
                </c:pt>
                <c:pt idx="2">
                  <c:v>Single</c:v>
                </c:pt>
              </c:strCache>
            </c:strRef>
          </c:cat>
          <c:val>
            <c:numRef>
              <c:f>Martial_Status!$B$5:$B$8</c:f>
              <c:numCache>
                <c:formatCode>0.00%</c:formatCode>
                <c:ptCount val="3"/>
                <c:pt idx="0">
                  <c:v>0.15207176420333191</c:v>
                </c:pt>
                <c:pt idx="1">
                  <c:v>0.57315249893208031</c:v>
                </c:pt>
                <c:pt idx="2">
                  <c:v>0.27477573686458778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FA-42D7-AB80-9DCDBFEB1C46}"/>
            </c:ext>
          </c:extLst>
        </c:ser>
        <c:ser>
          <c:idx val="1"/>
          <c:order val="1"/>
          <c:tx>
            <c:strRef>
              <c:f>Martial_Status!$C$3:$C$4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Martial_Status!$A$5:$A$8</c:f>
              <c:strCache>
                <c:ptCount val="3"/>
                <c:pt idx="0">
                  <c:v>Divorced</c:v>
                </c:pt>
                <c:pt idx="1">
                  <c:v>Married</c:v>
                </c:pt>
                <c:pt idx="2">
                  <c:v>Single</c:v>
                </c:pt>
              </c:strCache>
            </c:strRef>
          </c:cat>
          <c:val>
            <c:numRef>
              <c:f>Martial_Status!$C$5:$C$8</c:f>
              <c:numCache>
                <c:formatCode>0.00%</c:formatCode>
                <c:ptCount val="3"/>
                <c:pt idx="0">
                  <c:v>0.12869198312236288</c:v>
                </c:pt>
                <c:pt idx="1">
                  <c:v>0.37183544303797467</c:v>
                </c:pt>
                <c:pt idx="2">
                  <c:v>0.49947257383966243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FA-42D7-AB80-9DCDBFEB1C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3146496"/>
        <c:axId val="655233280"/>
      </c:barChart>
      <c:catAx>
        <c:axId val="733146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rgbClr val="7030A0"/>
                    </a:solidFill>
                  </a:rPr>
                  <a:t>Martial</a:t>
                </a:r>
                <a:r>
                  <a:rPr lang="en-IN" sz="1400" b="1" baseline="0">
                    <a:solidFill>
                      <a:srgbClr val="7030A0"/>
                    </a:solidFill>
                  </a:rPr>
                  <a:t>_Status</a:t>
                </a:r>
                <a:endParaRPr lang="en-IN" sz="1400" b="1">
                  <a:solidFill>
                    <a:srgbClr val="7030A0"/>
                  </a:solidFill>
                </a:endParaRPr>
              </a:p>
            </c:rich>
          </c:tx>
          <c:layout>
            <c:manualLayout>
              <c:xMode val="edge"/>
              <c:yMode val="edge"/>
              <c:x val="0.45831532622871207"/>
              <c:y val="0.898312710911136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233280"/>
        <c:crosses val="autoZero"/>
        <c:auto val="1"/>
        <c:lblAlgn val="ctr"/>
        <c:lblOffset val="100"/>
        <c:noMultiLvlLbl val="0"/>
      </c:catAx>
      <c:valAx>
        <c:axId val="65523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rgbClr val="7030A0"/>
                    </a:solidFill>
                  </a:rPr>
                  <a:t>%</a:t>
                </a:r>
                <a:r>
                  <a:rPr lang="en-IN" sz="1400" b="1" baseline="0">
                    <a:solidFill>
                      <a:srgbClr val="7030A0"/>
                    </a:solidFill>
                  </a:rPr>
                  <a:t> of Accounts</a:t>
                </a:r>
                <a:endParaRPr lang="en-IN" sz="1400" b="1">
                  <a:solidFill>
                    <a:srgbClr val="7030A0"/>
                  </a:solidFill>
                </a:endParaRPr>
              </a:p>
            </c:rich>
          </c:tx>
          <c:layout>
            <c:manualLayout>
              <c:xMode val="edge"/>
              <c:yMode val="edge"/>
              <c:x val="1.2127512127512128E-2"/>
              <c:y val="0.301015578180932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1464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[Customer_Churn_Cleaned_Excel.xlsx]complain_ly!PivotTable15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bg1"/>
                </a:solidFill>
              </a:rPr>
              <a:t>Distribution</a:t>
            </a:r>
            <a:r>
              <a:rPr lang="en-IN" b="1" baseline="0">
                <a:solidFill>
                  <a:schemeClr val="bg1"/>
                </a:solidFill>
              </a:rPr>
              <a:t> of Complain_LY among both churn values in percentage terms</a:t>
            </a:r>
            <a:endParaRPr lang="en-IN" b="1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2477924944812362"/>
          <c:y val="4.1635873152008951E-2"/>
        </c:manualLayout>
      </c:layout>
      <c:overlay val="0"/>
      <c:spPr>
        <a:solidFill>
          <a:srgbClr val="7030A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complain_ly!$B$3:$B$4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complain_ly!$A$5:$A$7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complain_ly!$B$5:$B$7</c:f>
              <c:numCache>
                <c:formatCode>0.00%</c:formatCode>
                <c:ptCount val="2"/>
                <c:pt idx="0">
                  <c:v>0.77328064929517304</c:v>
                </c:pt>
                <c:pt idx="1">
                  <c:v>0.22671935070482699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13-4300-AF17-DFF11678F300}"/>
            </c:ext>
          </c:extLst>
        </c:ser>
        <c:ser>
          <c:idx val="1"/>
          <c:order val="1"/>
          <c:tx>
            <c:strRef>
              <c:f>complain_ly!$C$3:$C$4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complain_ly!$A$5:$A$7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complain_ly!$C$5:$C$7</c:f>
              <c:numCache>
                <c:formatCode>0.00%</c:formatCode>
                <c:ptCount val="2"/>
                <c:pt idx="0">
                  <c:v>0.47890295358649787</c:v>
                </c:pt>
                <c:pt idx="1">
                  <c:v>0.52109704641350207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13-4300-AF17-DFF11678F3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3141696"/>
        <c:axId val="655229312"/>
      </c:barChart>
      <c:catAx>
        <c:axId val="733141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rgbClr val="7030A0"/>
                    </a:solidFill>
                  </a:rPr>
                  <a:t>Complain_LY</a:t>
                </a:r>
              </a:p>
            </c:rich>
          </c:tx>
          <c:layout>
            <c:manualLayout>
              <c:xMode val="edge"/>
              <c:yMode val="edge"/>
              <c:x val="0.46016134441061846"/>
              <c:y val="0.919355467375873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229312"/>
        <c:crosses val="autoZero"/>
        <c:auto val="1"/>
        <c:lblAlgn val="ctr"/>
        <c:lblOffset val="100"/>
        <c:noMultiLvlLbl val="0"/>
      </c:catAx>
      <c:valAx>
        <c:axId val="65522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rgbClr val="7030A0"/>
                    </a:solidFill>
                  </a:rPr>
                  <a:t>%</a:t>
                </a:r>
                <a:r>
                  <a:rPr lang="en-IN" sz="1400" b="1" baseline="0">
                    <a:solidFill>
                      <a:srgbClr val="7030A0"/>
                    </a:solidFill>
                  </a:rPr>
                  <a:t> of Accounts</a:t>
                </a:r>
                <a:endParaRPr lang="en-IN" sz="1400" b="1">
                  <a:solidFill>
                    <a:srgbClr val="7030A0"/>
                  </a:solidFill>
                </a:endParaRPr>
              </a:p>
            </c:rich>
          </c:tx>
          <c:layout>
            <c:manualLayout>
              <c:xMode val="edge"/>
              <c:yMode val="edge"/>
              <c:x val="1.2877115526122149E-2"/>
              <c:y val="0.30627588218139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1416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[Customer_Churn_Cleaned_Excel.xlsx]Day_Since_CC_connect!PivotTable18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bg1"/>
                </a:solidFill>
              </a:rPr>
              <a:t>Distribution</a:t>
            </a:r>
            <a:r>
              <a:rPr lang="en-IN" b="1" baseline="0">
                <a:solidFill>
                  <a:schemeClr val="bg1"/>
                </a:solidFill>
              </a:rPr>
              <a:t> of </a:t>
            </a:r>
            <a:r>
              <a:rPr lang="en-IN" b="1">
                <a:solidFill>
                  <a:schemeClr val="bg1"/>
                </a:solidFill>
              </a:rPr>
              <a:t>Day_Since_CC_connect</a:t>
            </a:r>
            <a:r>
              <a:rPr lang="en-IN" b="1" baseline="0">
                <a:solidFill>
                  <a:schemeClr val="bg1"/>
                </a:solidFill>
              </a:rPr>
              <a:t> among both churn values in terms of Percentages</a:t>
            </a:r>
            <a:endParaRPr lang="en-IN" b="1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982711565471405"/>
          <c:y val="5.3314674839612511E-2"/>
        </c:manualLayout>
      </c:layout>
      <c:overlay val="0"/>
      <c:spPr>
        <a:solidFill>
          <a:srgbClr val="7030A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Day_Since_CC_connect!$B$3:$B$4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Day_Since_CC_connect!$A$5:$A$20</c:f>
              <c:strCach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strCache>
            </c:strRef>
          </c:cat>
          <c:val>
            <c:numRef>
              <c:f>Day_Since_CC_connect!$B$5:$B$20</c:f>
              <c:numCache>
                <c:formatCode>0.00%</c:formatCode>
                <c:ptCount val="15"/>
                <c:pt idx="0">
                  <c:v>6.8133276377616403E-2</c:v>
                </c:pt>
                <c:pt idx="1">
                  <c:v>9.397693293464332E-2</c:v>
                </c:pt>
                <c:pt idx="2">
                  <c:v>0.14299444681759932</c:v>
                </c:pt>
                <c:pt idx="3">
                  <c:v>0.19703118325501923</c:v>
                </c:pt>
                <c:pt idx="4">
                  <c:v>8.2977360102520284E-2</c:v>
                </c:pt>
                <c:pt idx="5">
                  <c:v>4.5279794959419049E-2</c:v>
                </c:pt>
                <c:pt idx="6">
                  <c:v>2.1038017941050834E-2</c:v>
                </c:pt>
                <c:pt idx="7">
                  <c:v>8.2870568133276382E-2</c:v>
                </c:pt>
                <c:pt idx="8">
                  <c:v>0.10807347287483982</c:v>
                </c:pt>
                <c:pt idx="9">
                  <c:v>5.9589918838103377E-2</c:v>
                </c:pt>
                <c:pt idx="10">
                  <c:v>3.2571550619393423E-2</c:v>
                </c:pt>
                <c:pt idx="11">
                  <c:v>1.7834258863733448E-2</c:v>
                </c:pt>
                <c:pt idx="12">
                  <c:v>1.5271251601879539E-2</c:v>
                </c:pt>
                <c:pt idx="13">
                  <c:v>1.2494660401537804E-2</c:v>
                </c:pt>
                <c:pt idx="14">
                  <c:v>1.986330627936779E-2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FA-4DA1-9EB3-C343B6861E98}"/>
            </c:ext>
          </c:extLst>
        </c:ser>
        <c:ser>
          <c:idx val="1"/>
          <c:order val="1"/>
          <c:tx>
            <c:strRef>
              <c:f>Day_Since_CC_connect!$C$3:$C$4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Day_Since_CC_connect!$A$5:$A$20</c:f>
              <c:strCach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strCache>
            </c:strRef>
          </c:cat>
          <c:val>
            <c:numRef>
              <c:f>Day_Since_CC_connect!$C$5:$C$20</c:f>
              <c:numCache>
                <c:formatCode>0.00%</c:formatCode>
                <c:ptCount val="15"/>
                <c:pt idx="0">
                  <c:v>0.1719409282700422</c:v>
                </c:pt>
                <c:pt idx="1">
                  <c:v>0.19831223628691982</c:v>
                </c:pt>
                <c:pt idx="2">
                  <c:v>0.12394514767932489</c:v>
                </c:pt>
                <c:pt idx="3">
                  <c:v>0.17352320675105484</c:v>
                </c:pt>
                <c:pt idx="4">
                  <c:v>6.118143459915612E-2</c:v>
                </c:pt>
                <c:pt idx="5">
                  <c:v>2.90084388185654E-2</c:v>
                </c:pt>
                <c:pt idx="6">
                  <c:v>1.6877637130801686E-2</c:v>
                </c:pt>
                <c:pt idx="7">
                  <c:v>7.1202531645569625E-2</c:v>
                </c:pt>
                <c:pt idx="8">
                  <c:v>8.2805907172995782E-2</c:v>
                </c:pt>
                <c:pt idx="9">
                  <c:v>3.3755274261603373E-2</c:v>
                </c:pt>
                <c:pt idx="10">
                  <c:v>1.7932489451476793E-2</c:v>
                </c:pt>
                <c:pt idx="11">
                  <c:v>8.4388185654008432E-3</c:v>
                </c:pt>
                <c:pt idx="12">
                  <c:v>1.5822784810126582E-3</c:v>
                </c:pt>
                <c:pt idx="13">
                  <c:v>0</c:v>
                </c:pt>
                <c:pt idx="14">
                  <c:v>9.4936708860759497E-3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FA-4DA1-9EB3-C343B6861E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0289920"/>
        <c:axId val="796370608"/>
      </c:barChart>
      <c:catAx>
        <c:axId val="83028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rgbClr val="7030A0"/>
                    </a:solidFill>
                  </a:rPr>
                  <a:t>Day_Since_CC_connect</a:t>
                </a:r>
              </a:p>
            </c:rich>
          </c:tx>
          <c:layout>
            <c:manualLayout>
              <c:xMode val="edge"/>
              <c:yMode val="edge"/>
              <c:x val="0.41244185844667591"/>
              <c:y val="0.909163865677287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370608"/>
        <c:crosses val="autoZero"/>
        <c:auto val="1"/>
        <c:lblAlgn val="ctr"/>
        <c:lblOffset val="100"/>
        <c:noMultiLvlLbl val="0"/>
      </c:catAx>
      <c:valAx>
        <c:axId val="79637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rgbClr val="7030A0"/>
                    </a:solidFill>
                  </a:rPr>
                  <a:t>%</a:t>
                </a:r>
                <a:r>
                  <a:rPr lang="en-IN" sz="1400" b="1" baseline="0">
                    <a:solidFill>
                      <a:srgbClr val="7030A0"/>
                    </a:solidFill>
                  </a:rPr>
                  <a:t> of accounts</a:t>
                </a:r>
                <a:endParaRPr lang="en-IN" sz="1400" b="1">
                  <a:solidFill>
                    <a:srgbClr val="7030A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899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C933-0A0C-78A5-E81C-1FDD66721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C7DED-F343-C8E5-89A8-2F41A9DA8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95BED-CDDD-2EA8-D229-2AC0E88B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E7B-1B81-4967-93D2-0AB8C7095980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490A5-562A-0859-344D-EF8E6215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7C8C-B598-A917-A405-9A8F7644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DFB-0AC8-470A-A92C-698AD3CC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0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6221-3A93-BFE6-8E04-24DD2EB3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1B2F5-00E5-232C-04EB-2FB561EB8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CB053-B269-479B-0244-ACC6BDB1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E7B-1B81-4967-93D2-0AB8C7095980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9F4A3-9DAF-8886-3255-52E77361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97C6-4384-315D-9B62-082A4985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DFB-0AC8-470A-A92C-698AD3CC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063BD-A4C6-4978-3134-1BE78221F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3EA88-0A84-3897-7E35-B4D83DA5A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9977F-32BA-BD87-9034-C9619D53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E7B-1B81-4967-93D2-0AB8C7095980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92E8-C3D9-581C-B71F-FD147E38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6AE5-1266-91EB-CB3E-6A3810D8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DFB-0AC8-470A-A92C-698AD3CC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43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A493-4242-C808-8406-E0B3F946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B1E2-FEC0-0E2B-41A8-C2F37CD29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2710D-7344-41C0-A181-8949E842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E7B-1B81-4967-93D2-0AB8C7095980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9F2E4-C075-1BA1-3946-B160E89A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8D248-C2D7-66FE-9D54-BE71FD2B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DFB-0AC8-470A-A92C-698AD3CC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3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E044-A950-6209-7FCF-E5C7F0E0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ED9E2-E87E-72CC-3444-F699C354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F08C-8C10-9C8F-2933-7A1A1446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E7B-1B81-4967-93D2-0AB8C7095980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CED3F-D80F-D66D-0B9D-F9621228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E2B18-EFD1-974C-BC70-84F2F03F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DFB-0AC8-470A-A92C-698AD3CC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18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1BD5-33ED-EDFE-4B52-9B71AC40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F440-F036-6312-F36F-A50CBB885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11472-6370-A483-30F1-87F64498F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32D94-1C58-92D1-226E-489F0806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E7B-1B81-4967-93D2-0AB8C7095980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F15F2-EA1D-71B9-1A26-A63C3F7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7AA13-50EC-CDAD-B73C-10F5BF74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DFB-0AC8-470A-A92C-698AD3CC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6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635C-B2E4-CED9-1D8D-BB8B2196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F62EB-2A1C-70BD-AC73-19036E9FA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1C076-E1EA-3E76-4F5D-C437A108E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14CE8-CC0F-64C7-DFDE-7C4CC9E8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6E58C-93EA-625F-DC26-3DBD20D2D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C023F-7600-DA26-64DA-4CB6DF10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E7B-1B81-4967-93D2-0AB8C7095980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77CF9-0D7A-6EC2-E12F-947EBB00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4CF56-3FC9-9C31-84E6-8F4774D2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DFB-0AC8-470A-A92C-698AD3CC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96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EF41-3C40-A8C9-B5C0-417DCA2E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04301-D4C8-4C43-AA7A-C0517FBB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E7B-1B81-4967-93D2-0AB8C7095980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979D0-8ED4-2300-2D25-92E457FA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3F7AD-E8AC-FEE2-133C-5784048E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DFB-0AC8-470A-A92C-698AD3CC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64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E80F1-B68D-9052-6D0F-40EE0C8B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E7B-1B81-4967-93D2-0AB8C7095980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2EB02-20B7-D6D5-6269-639D8614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762C3-A20A-4C6F-88C1-3E93EA83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DFB-0AC8-470A-A92C-698AD3CC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84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1351-444D-1991-5F2C-570F8350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97EF-9DBC-664C-5DBF-616C54E6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20973-2BA4-8031-161A-46AC74D47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87CC9-3648-C7C8-33D7-57AEFF32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E7B-1B81-4967-93D2-0AB8C7095980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B6C9E-4F25-C379-EF51-551CB2A7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C9451-ADF5-CDBA-2AA4-2378099B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DFB-0AC8-470A-A92C-698AD3CC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6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80B4-3103-2249-DF36-D30B0E51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77EC7-0D68-E5C7-5B49-3F27B4D32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9D4FE-9CF8-DF69-E866-B5B6A899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52EE8-A963-B68A-A1A8-0EB57059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E7B-1B81-4967-93D2-0AB8C7095980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CE88F-69E0-F505-9C79-D2C67837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DAED9-7EA7-6A1E-ABC2-BB946CD7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DFB-0AC8-470A-A92C-698AD3CC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54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1D11F-DF50-F532-98CA-22C7F917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1991E-DFDC-3CE2-18F9-FD111D2C7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77EFF-32A8-E484-CBB2-96E3F316A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3FE7B-1B81-4967-93D2-0AB8C7095980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DCD55-4260-5A77-A6DF-C205DBC91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6EC9D-2570-A02E-181C-7DFC67C24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E0DFB-0AC8-470A-A92C-698AD3CC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34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E45D-3797-A5C6-3F80-97E052174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AF71-8499-F687-56B7-01237B2B7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93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28CF-6E84-E06A-19B1-EC3A2AEE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95250"/>
            <a:ext cx="10515600" cy="539750"/>
          </a:xfrm>
        </p:spPr>
        <p:txBody>
          <a:bodyPr>
            <a:normAutofit fontScale="90000"/>
          </a:bodyPr>
          <a:lstStyle/>
          <a:p>
            <a:r>
              <a:rPr lang="en-US" dirty="0"/>
              <a:t>Tenure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10A1AC-C430-EF7F-4783-A19E832B4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4" y="4925579"/>
            <a:ext cx="10810875" cy="1659948"/>
          </a:xfrm>
        </p:spPr>
        <p:txBody>
          <a:bodyPr>
            <a:normAutofit/>
          </a:bodyPr>
          <a:lstStyle/>
          <a:p>
            <a:r>
              <a:rPr lang="en-IN" dirty="0"/>
              <a:t>Business Insights on Tenure Feature</a:t>
            </a:r>
          </a:p>
          <a:p>
            <a:pPr lvl="1"/>
            <a:r>
              <a:rPr lang="en-IN" dirty="0"/>
              <a:t>If the Tenure is less than 1, the probability of churn is increased by 70%.</a:t>
            </a:r>
          </a:p>
          <a:p>
            <a:pPr lvl="1"/>
            <a:r>
              <a:rPr lang="en-IN" dirty="0"/>
              <a:t>If the Tenure is greater than 21, there is very less risk of churn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2B290AF-D4F1-8B2C-9825-F283CFE420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838673"/>
              </p:ext>
            </p:extLst>
          </p:nvPr>
        </p:nvGraphicFramePr>
        <p:xfrm>
          <a:off x="312824" y="695468"/>
          <a:ext cx="11566352" cy="4230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832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D059-0661-9EDA-E77D-329E1414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46" y="223983"/>
            <a:ext cx="10515600" cy="711200"/>
          </a:xfrm>
        </p:spPr>
        <p:txBody>
          <a:bodyPr/>
          <a:lstStyle/>
          <a:p>
            <a:r>
              <a:rPr lang="en-IN" dirty="0" err="1"/>
              <a:t>CC_Contacted_LY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9A7EA-1588-B81A-8BC8-DD91E636E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4562"/>
            <a:ext cx="10296525" cy="1692276"/>
          </a:xfrm>
        </p:spPr>
        <p:txBody>
          <a:bodyPr/>
          <a:lstStyle/>
          <a:p>
            <a:r>
              <a:rPr lang="en-IN" dirty="0"/>
              <a:t>Business Insights on </a:t>
            </a:r>
            <a:r>
              <a:rPr lang="en-IN" dirty="0" err="1"/>
              <a:t>CC_Contacted_LY</a:t>
            </a:r>
            <a:r>
              <a:rPr lang="en-IN" dirty="0"/>
              <a:t> Feature</a:t>
            </a:r>
          </a:p>
          <a:p>
            <a:pPr lvl="1"/>
            <a:r>
              <a:rPr lang="en-IN" dirty="0"/>
              <a:t>If the number of times customer contacted last year is greater than 17, then the risk of churn increases.</a:t>
            </a:r>
          </a:p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F36CB5C-A228-A462-D8FB-40DEB9246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919010"/>
              </p:ext>
            </p:extLst>
          </p:nvPr>
        </p:nvGraphicFramePr>
        <p:xfrm>
          <a:off x="152746" y="1032163"/>
          <a:ext cx="11891472" cy="3604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443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BE07-2B77-E8F5-B341-FEA70D49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</p:spPr>
        <p:txBody>
          <a:bodyPr>
            <a:normAutofit fontScale="90000"/>
          </a:bodyPr>
          <a:lstStyle/>
          <a:p>
            <a:r>
              <a:rPr lang="en-US" dirty="0"/>
              <a:t>Account Segment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85DFE-D497-4634-E10C-B3DC863C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90" y="4889904"/>
            <a:ext cx="10284691" cy="1542184"/>
          </a:xfrm>
        </p:spPr>
        <p:txBody>
          <a:bodyPr/>
          <a:lstStyle/>
          <a:p>
            <a:r>
              <a:rPr lang="en-IN" dirty="0"/>
              <a:t>Business Insights on Tenure Feature</a:t>
            </a:r>
          </a:p>
          <a:p>
            <a:pPr lvl="1"/>
            <a:r>
              <a:rPr lang="en-US" dirty="0"/>
              <a:t>If the customer belongs to Regular Plus plan, then the Churn probability is very high at above 60%. Only 40% of customers churned belongs to other 4 segments.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0B911D-DB29-D68A-74B6-C03F8E6BC416}"/>
              </a:ext>
            </a:extLst>
          </p:cNvPr>
          <p:cNvGraphicFramePr>
            <a:graphicFrameLocks/>
          </p:cNvGraphicFramePr>
          <p:nvPr/>
        </p:nvGraphicFramePr>
        <p:xfrm>
          <a:off x="1108248" y="988292"/>
          <a:ext cx="8054340" cy="362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26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360A-79CE-BBB3-77CE-C2A97C2A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332508"/>
            <a:ext cx="10515600" cy="697057"/>
          </a:xfrm>
        </p:spPr>
        <p:txBody>
          <a:bodyPr/>
          <a:lstStyle/>
          <a:p>
            <a:r>
              <a:rPr lang="en-US" dirty="0" err="1"/>
              <a:t>CC_Agent_Score</a:t>
            </a:r>
            <a:r>
              <a:rPr lang="en-US" dirty="0"/>
              <a:t> (doubtful need to discuss)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7D72-3985-A269-0B74-597A7051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83" y="5103884"/>
            <a:ext cx="11293071" cy="1421607"/>
          </a:xfrm>
        </p:spPr>
        <p:txBody>
          <a:bodyPr/>
          <a:lstStyle/>
          <a:p>
            <a:r>
              <a:rPr lang="en-IN" dirty="0"/>
              <a:t>Business Insights on </a:t>
            </a:r>
            <a:r>
              <a:rPr lang="en-IN" dirty="0" err="1"/>
              <a:t>CC_Agent_Score</a:t>
            </a:r>
            <a:r>
              <a:rPr lang="en-IN" dirty="0"/>
              <a:t> Feature</a:t>
            </a:r>
          </a:p>
          <a:p>
            <a:pPr lvl="1"/>
            <a:r>
              <a:rPr lang="en-IN" dirty="0"/>
              <a:t>If the </a:t>
            </a:r>
            <a:r>
              <a:rPr lang="en-IN" dirty="0" err="1"/>
              <a:t>CC_Agent_Score</a:t>
            </a:r>
            <a:r>
              <a:rPr lang="en-IN" dirty="0"/>
              <a:t> is 5, there is a high risk of churn. 27.5% of churn is observed at </a:t>
            </a:r>
            <a:r>
              <a:rPr lang="en-IN" dirty="0" err="1"/>
              <a:t>CC_Agent_Score</a:t>
            </a:r>
            <a:r>
              <a:rPr lang="en-IN" dirty="0"/>
              <a:t> as 5 while the no churn is at 17.8%.</a:t>
            </a:r>
          </a:p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24B261-BFC8-5D25-FE3E-67D730ADF03C}"/>
              </a:ext>
            </a:extLst>
          </p:cNvPr>
          <p:cNvGraphicFramePr>
            <a:graphicFrameLocks/>
          </p:cNvGraphicFramePr>
          <p:nvPr/>
        </p:nvGraphicFramePr>
        <p:xfrm>
          <a:off x="353984" y="1029565"/>
          <a:ext cx="10018452" cy="3967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631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6349-4167-8CF7-2E94-27816FC7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24980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/>
              <a:t>Martial 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D50F-C7EC-EEE5-B3BF-DEFDE373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72" y="4721657"/>
            <a:ext cx="11462327" cy="2011363"/>
          </a:xfrm>
        </p:spPr>
        <p:txBody>
          <a:bodyPr/>
          <a:lstStyle/>
          <a:p>
            <a:r>
              <a:rPr lang="en-IN" dirty="0"/>
              <a:t>Business Insights on </a:t>
            </a:r>
            <a:r>
              <a:rPr lang="en-US" dirty="0"/>
              <a:t>Martial Status</a:t>
            </a:r>
            <a:r>
              <a:rPr lang="en-IN" dirty="0"/>
              <a:t> Feature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Martial_Status</a:t>
            </a:r>
            <a:r>
              <a:rPr lang="en-US" dirty="0"/>
              <a:t> of primary customer is Single, then there is a high probability of churn. Nearly 50% of customers churned are Singles, while the remaining 50% of customers churned belongs to Married and Divorced category.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4F46A0-D545-9385-CABB-659117D9881B}"/>
              </a:ext>
            </a:extLst>
          </p:cNvPr>
          <p:cNvGraphicFramePr>
            <a:graphicFrameLocks/>
          </p:cNvGraphicFramePr>
          <p:nvPr/>
        </p:nvGraphicFramePr>
        <p:xfrm>
          <a:off x="200891" y="833148"/>
          <a:ext cx="8237220" cy="3648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940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F753-760C-7D7D-55D5-D6E81120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8" y="242599"/>
            <a:ext cx="10515600" cy="43843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Complain_LY</a:t>
            </a:r>
            <a:r>
              <a:rPr lang="en-US" dirty="0"/>
              <a:t> (doubtful need to discuss)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B786-2082-9BB4-9AA5-C362E0FC1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2" y="4987635"/>
            <a:ext cx="10677236" cy="1736438"/>
          </a:xfrm>
        </p:spPr>
        <p:txBody>
          <a:bodyPr>
            <a:normAutofit/>
          </a:bodyPr>
          <a:lstStyle/>
          <a:p>
            <a:r>
              <a:rPr lang="en-IN" dirty="0"/>
              <a:t>Business Insights on </a:t>
            </a:r>
            <a:r>
              <a:rPr lang="en-IN" dirty="0" err="1"/>
              <a:t>Complain_LY</a:t>
            </a:r>
            <a:r>
              <a:rPr lang="en-IN" dirty="0"/>
              <a:t> Feature</a:t>
            </a:r>
          </a:p>
          <a:p>
            <a:pPr lvl="1"/>
            <a:r>
              <a:rPr lang="en-US" dirty="0"/>
              <a:t>If the customer makes a complaint in last one year, he has a high probability to churn. There are about 52.12% of customers who raised complaints last year and churned, while only 22.67% of  retained customers have raised complaints. 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8F260FD-DB54-E816-FE33-329285676E51}"/>
              </a:ext>
            </a:extLst>
          </p:cNvPr>
          <p:cNvGraphicFramePr>
            <a:graphicFrameLocks/>
          </p:cNvGraphicFramePr>
          <p:nvPr/>
        </p:nvGraphicFramePr>
        <p:xfrm>
          <a:off x="335048" y="834447"/>
          <a:ext cx="8614987" cy="4079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564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87C2-A6EE-4DA9-B66D-48954BC2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Day_Since_CC_connect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14DD-6064-3C65-8414-F286C2448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57" y="5006109"/>
            <a:ext cx="11579283" cy="1678854"/>
          </a:xfrm>
        </p:spPr>
        <p:txBody>
          <a:bodyPr>
            <a:normAutofit/>
          </a:bodyPr>
          <a:lstStyle/>
          <a:p>
            <a:r>
              <a:rPr lang="en-IN" dirty="0"/>
              <a:t>Business Insights on </a:t>
            </a:r>
            <a:r>
              <a:rPr lang="en-IN" dirty="0" err="1"/>
              <a:t>Day_Since_CC_connect</a:t>
            </a:r>
            <a:r>
              <a:rPr lang="en-IN" dirty="0"/>
              <a:t> Feature</a:t>
            </a:r>
          </a:p>
          <a:p>
            <a:pPr lvl="1"/>
            <a:r>
              <a:rPr lang="en-US" dirty="0"/>
              <a:t>If a customer contacted CC in last two days, then there is a high risk of churn. Among all customers contacted CC in last 15 days and churned, 30% of customers contacted CC in last 2 days.  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32E07F2-37F7-556F-3886-1D1A4F7705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199833"/>
              </p:ext>
            </p:extLst>
          </p:nvPr>
        </p:nvGraphicFramePr>
        <p:xfrm>
          <a:off x="306358" y="1027906"/>
          <a:ext cx="11579283" cy="4103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626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486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Tenure</vt:lpstr>
      <vt:lpstr>CC_Contacted_LY</vt:lpstr>
      <vt:lpstr>Account Segment </vt:lpstr>
      <vt:lpstr>CC_Agent_Score (doubtful need to discuss)</vt:lpstr>
      <vt:lpstr>Martial Status</vt:lpstr>
      <vt:lpstr>Complain_LY (doubtful need to discuss)</vt:lpstr>
      <vt:lpstr>Day_Since_CC_connect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Jayachandra Sama</dc:creator>
  <cp:lastModifiedBy>Jayachandra Sama</cp:lastModifiedBy>
  <cp:revision>3</cp:revision>
  <dcterms:created xsi:type="dcterms:W3CDTF">2023-10-15T01:41:09Z</dcterms:created>
  <dcterms:modified xsi:type="dcterms:W3CDTF">2023-10-15T02:43:04Z</dcterms:modified>
</cp:coreProperties>
</file>