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7"/>
  </p:notesMasterIdLst>
  <p:sldIdLst>
    <p:sldId id="337" r:id="rId4"/>
    <p:sldId id="350" r:id="rId5"/>
    <p:sldId id="293" r:id="rId6"/>
    <p:sldId id="366" r:id="rId7"/>
    <p:sldId id="356" r:id="rId8"/>
    <p:sldId id="371" r:id="rId9"/>
    <p:sldId id="367" r:id="rId10"/>
    <p:sldId id="358" r:id="rId11"/>
    <p:sldId id="360" r:id="rId12"/>
    <p:sldId id="369" r:id="rId13"/>
    <p:sldId id="372" r:id="rId14"/>
    <p:sldId id="37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 id="2" name="Vaithiyanathan" initials="Vaithi" lastIdx="1" clrIdx="1">
    <p:extLst>
      <p:ext uri="{19B8F6BF-5375-455C-9EA6-DF929625EA0E}">
        <p15:presenceInfo xmlns:p15="http://schemas.microsoft.com/office/powerpoint/2012/main" userId="Vaithiyanat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5455E"/>
    <a:srgbClr val="33CCFF"/>
    <a:srgbClr val="87ADDB"/>
    <a:srgbClr val="87ADC3"/>
    <a:srgbClr val="07A398"/>
    <a:srgbClr val="4B4B4B"/>
    <a:srgbClr val="5EB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7527" autoAdjust="0"/>
  </p:normalViewPr>
  <p:slideViewPr>
    <p:cSldViewPr snapToGrid="0" showGuides="1">
      <p:cViewPr varScale="1">
        <p:scale>
          <a:sx n="65" d="100"/>
          <a:sy n="65" d="100"/>
        </p:scale>
        <p:origin x="942" y="78"/>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pPr/>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pPr/>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0" y="3670837"/>
            <a:ext cx="12192000" cy="707886"/>
          </a:xfrm>
          <a:prstGeom prst="rect">
            <a:avLst/>
          </a:prstGeom>
          <a:noFill/>
        </p:spPr>
        <p:txBody>
          <a:bodyPr wrap="square" rtlCol="0" anchor="ctr">
            <a:spAutoFit/>
          </a:bodyPr>
          <a:lstStyle/>
          <a:p>
            <a:pPr algn="ctr"/>
            <a:r>
              <a:rPr lang="en-US" sz="4000" b="1" dirty="0">
                <a:solidFill>
                  <a:schemeClr val="accent3">
                    <a:lumMod val="20000"/>
                    <a:lumOff val="80000"/>
                  </a:schemeClr>
                </a:solidFill>
                <a:cs typeface="Times New Roman" panose="02020603050405020304" pitchFamily="18" charset="0"/>
              </a:rPr>
              <a:t>J3 He SCADA System</a:t>
            </a:r>
          </a:p>
        </p:txBody>
      </p:sp>
      <p:sp>
        <p:nvSpPr>
          <p:cNvPr id="6" name="TextBox 5">
            <a:extLst>
              <a:ext uri="{FF2B5EF4-FFF2-40B4-BE49-F238E27FC236}">
                <a16:creationId xmlns:a16="http://schemas.microsoft.com/office/drawing/2014/main" id="{2FA9F188-90E6-40A2-9335-DDFC6839B870}"/>
              </a:ext>
            </a:extLst>
          </p:cNvPr>
          <p:cNvSpPr txBox="1"/>
          <p:nvPr/>
        </p:nvSpPr>
        <p:spPr>
          <a:xfrm>
            <a:off x="147" y="4539039"/>
            <a:ext cx="12191853" cy="523220"/>
          </a:xfrm>
          <a:prstGeom prst="rect">
            <a:avLst/>
          </a:prstGeom>
          <a:noFill/>
        </p:spPr>
        <p:txBody>
          <a:bodyPr wrap="square" rtlCol="0" anchor="ctr">
            <a:spAutoFit/>
          </a:bodyPr>
          <a:lstStyle/>
          <a:p>
            <a:pPr algn="ctr"/>
            <a:r>
              <a:rPr lang="en-US" sz="2800" b="1" dirty="0">
                <a:solidFill>
                  <a:schemeClr val="bg1">
                    <a:lumMod val="95000"/>
                  </a:schemeClr>
                </a:solidFill>
              </a:rPr>
              <a:t>AIR LIQUIDE SINGAPORE PRIVATE LIMITED</a:t>
            </a:r>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E2C559B9-D98C-4A53-B487-921BAB20C290}"/>
              </a:ext>
            </a:extLst>
          </p:cNvPr>
          <p:cNvSpPr txBox="1"/>
          <p:nvPr/>
        </p:nvSpPr>
        <p:spPr>
          <a:xfrm>
            <a:off x="0" y="870660"/>
            <a:ext cx="12192000" cy="707886"/>
          </a:xfrm>
          <a:prstGeom prst="rect">
            <a:avLst/>
          </a:prstGeom>
          <a:noFill/>
        </p:spPr>
        <p:txBody>
          <a:bodyPr wrap="square" rtlCol="0" anchor="ctr">
            <a:spAutoFit/>
          </a:bodyPr>
          <a:lstStyle/>
          <a:p>
            <a:pPr algn="ctr"/>
            <a:r>
              <a:rPr lang="en-US" altLang="ko-KR" sz="4000" b="1" dirty="0">
                <a:solidFill>
                  <a:schemeClr val="bg1">
                    <a:lumMod val="85000"/>
                  </a:schemeClr>
                </a:solidFill>
                <a:latin typeface="Arial" pitchFamily="34" charset="0"/>
                <a:cs typeface="Arial" pitchFamily="34" charset="0"/>
              </a:rPr>
              <a:t>IC</a:t>
            </a:r>
            <a:r>
              <a:rPr lang="en-US" altLang="ko-KR" sz="4000" b="1" dirty="0">
                <a:solidFill>
                  <a:schemeClr val="bg1">
                    <a:lumMod val="85000"/>
                  </a:schemeClr>
                </a:solidFill>
                <a:cs typeface="Arial" pitchFamily="34" charset="0"/>
              </a:rPr>
              <a:t>P</a:t>
            </a:r>
            <a:r>
              <a:rPr lang="en-US" altLang="ko-KR" sz="4000" dirty="0">
                <a:solidFill>
                  <a:schemeClr val="bg1">
                    <a:lumMod val="85000"/>
                  </a:schemeClr>
                </a:solidFill>
                <a:cs typeface="Arial" pitchFamily="34" charset="0"/>
              </a:rPr>
              <a:t>ro OG TECHNOLOGIES PTE. LTD</a:t>
            </a:r>
            <a:endParaRPr lang="ko-KR" altLang="en-US" sz="4000" dirty="0">
              <a:solidFill>
                <a:schemeClr val="bg1">
                  <a:lumMod val="85000"/>
                </a:schemeClr>
              </a:solidFill>
              <a:cs typeface="Arial" pitchFamily="34" charset="0"/>
            </a:endParaRPr>
          </a:p>
        </p:txBody>
      </p:sp>
      <p:sp>
        <p:nvSpPr>
          <p:cNvPr id="64" name="TextBox 63">
            <a:extLst>
              <a:ext uri="{FF2B5EF4-FFF2-40B4-BE49-F238E27FC236}">
                <a16:creationId xmlns:a16="http://schemas.microsoft.com/office/drawing/2014/main" id="{E2C559B9-D98C-4A53-B487-921BAB20C290}"/>
              </a:ext>
            </a:extLst>
          </p:cNvPr>
          <p:cNvSpPr txBox="1"/>
          <p:nvPr/>
        </p:nvSpPr>
        <p:spPr>
          <a:xfrm>
            <a:off x="2510801" y="1451141"/>
            <a:ext cx="7039599" cy="707886"/>
          </a:xfrm>
          <a:prstGeom prst="rect">
            <a:avLst/>
          </a:prstGeom>
          <a:noFill/>
        </p:spPr>
        <p:txBody>
          <a:bodyPr wrap="square" rtlCol="0" anchor="ctr">
            <a:spAutoFit/>
          </a:bodyPr>
          <a:lstStyle/>
          <a:p>
            <a:pPr algn="r"/>
            <a:r>
              <a:rPr lang="it-IT" sz="2000" b="1" dirty="0">
                <a:solidFill>
                  <a:schemeClr val="accent2">
                    <a:lumMod val="60000"/>
                    <a:lumOff val="40000"/>
                  </a:schemeClr>
                </a:solidFill>
                <a:cs typeface="Times New Roman" panose="02020603050405020304" pitchFamily="18" charset="0"/>
              </a:rPr>
              <a:t>Create</a:t>
            </a:r>
            <a:r>
              <a:rPr lang="it-IT" sz="2000" b="1" dirty="0">
                <a:solidFill>
                  <a:schemeClr val="accent2">
                    <a:lumMod val="60000"/>
                    <a:lumOff val="40000"/>
                  </a:schemeClr>
                </a:solidFill>
              </a:rPr>
              <a:t> better value for life </a:t>
            </a:r>
          </a:p>
          <a:p>
            <a:pPr algn="r"/>
            <a:r>
              <a:rPr lang="it-IT" sz="2000" b="1" dirty="0">
                <a:solidFill>
                  <a:schemeClr val="accent2">
                    <a:lumMod val="60000"/>
                    <a:lumOff val="40000"/>
                  </a:schemeClr>
                </a:solidFill>
                <a:cs typeface="Times New Roman" panose="02020603050405020304" pitchFamily="18" charset="0"/>
              </a:rPr>
              <a:t>through</a:t>
            </a:r>
            <a:r>
              <a:rPr lang="it-IT" sz="2000" b="1" dirty="0">
                <a:solidFill>
                  <a:schemeClr val="accent2">
                    <a:lumMod val="60000"/>
                    <a:lumOff val="40000"/>
                  </a:schemeClr>
                </a:solidFill>
              </a:rPr>
              <a:t> </a:t>
            </a:r>
            <a:r>
              <a:rPr lang="it-IT" sz="2000" b="1" dirty="0">
                <a:solidFill>
                  <a:schemeClr val="accent2">
                    <a:lumMod val="60000"/>
                    <a:lumOff val="40000"/>
                  </a:schemeClr>
                </a:solidFill>
                <a:cs typeface="Times New Roman" panose="02020603050405020304" pitchFamily="18" charset="0"/>
              </a:rPr>
              <a:t>innovation</a:t>
            </a:r>
            <a:r>
              <a:rPr lang="it-IT" sz="2000" b="1" dirty="0">
                <a:solidFill>
                  <a:schemeClr val="accent2">
                    <a:lumMod val="60000"/>
                    <a:lumOff val="40000"/>
                  </a:schemeClr>
                </a:solidFill>
              </a:rPr>
              <a:t>, quality &amp; PROBLEM SOLVING</a:t>
            </a:r>
          </a:p>
        </p:txBody>
      </p:sp>
      <p:grpSp>
        <p:nvGrpSpPr>
          <p:cNvPr id="66" name="Group 65">
            <a:extLst>
              <a:ext uri="{FF2B5EF4-FFF2-40B4-BE49-F238E27FC236}">
                <a16:creationId xmlns:a16="http://schemas.microsoft.com/office/drawing/2014/main" id="{E8ADFDEE-9EAC-466F-AF6B-857D4A4D3FF0}"/>
              </a:ext>
            </a:extLst>
          </p:cNvPr>
          <p:cNvGrpSpPr/>
          <p:nvPr/>
        </p:nvGrpSpPr>
        <p:grpSpPr>
          <a:xfrm>
            <a:off x="0" y="2026370"/>
            <a:ext cx="4425067" cy="1355914"/>
            <a:chOff x="3983392" y="1386078"/>
            <a:chExt cx="4425067" cy="1355914"/>
          </a:xfrm>
        </p:grpSpPr>
        <p:sp>
          <p:nvSpPr>
            <p:cNvPr id="67"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68"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grpSp>
        <p:nvGrpSpPr>
          <p:cNvPr id="70" name="Group 69">
            <a:extLst>
              <a:ext uri="{FF2B5EF4-FFF2-40B4-BE49-F238E27FC236}">
                <a16:creationId xmlns:a16="http://schemas.microsoft.com/office/drawing/2014/main" id="{16E19D0E-9B4A-4456-A49F-EF8E2ACEAD93}"/>
              </a:ext>
            </a:extLst>
          </p:cNvPr>
          <p:cNvGrpSpPr/>
          <p:nvPr/>
        </p:nvGrpSpPr>
        <p:grpSpPr>
          <a:xfrm>
            <a:off x="3804756" y="2792616"/>
            <a:ext cx="556482" cy="555410"/>
            <a:chOff x="7167947" y="1624190"/>
            <a:chExt cx="2677920" cy="2672764"/>
          </a:xfrm>
          <a:solidFill>
            <a:schemeClr val="accent6"/>
          </a:solidFill>
        </p:grpSpPr>
        <p:sp>
          <p:nvSpPr>
            <p:cNvPr id="7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7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pic>
        <p:nvPicPr>
          <p:cNvPr id="17410" name="Picture 2" descr="Icpro"/>
          <p:cNvPicPr>
            <a:picLocks noChangeAspect="1" noChangeArrowheads="1"/>
          </p:cNvPicPr>
          <p:nvPr/>
        </p:nvPicPr>
        <p:blipFill>
          <a:blip r:embed="rId2" cstate="print"/>
          <a:srcRect/>
          <a:stretch>
            <a:fillRect/>
          </a:stretch>
        </p:blipFill>
        <p:spPr bwMode="auto">
          <a:xfrm>
            <a:off x="87090" y="6065244"/>
            <a:ext cx="2038350" cy="714375"/>
          </a:xfrm>
          <a:prstGeom prst="rect">
            <a:avLst/>
          </a:prstGeom>
          <a:noFill/>
        </p:spPr>
      </p:pic>
      <p:sp>
        <p:nvSpPr>
          <p:cNvPr id="22" name="TextBox 21"/>
          <p:cNvSpPr txBox="1"/>
          <p:nvPr/>
        </p:nvSpPr>
        <p:spPr>
          <a:xfrm>
            <a:off x="10208520" y="5977724"/>
            <a:ext cx="1298753" cy="369332"/>
          </a:xfrm>
          <a:prstGeom prst="rect">
            <a:avLst/>
          </a:prstGeom>
          <a:noFill/>
        </p:spPr>
        <p:txBody>
          <a:bodyPr wrap="none" rtlCol="0">
            <a:spAutoFit/>
          </a:bodyPr>
          <a:lstStyle/>
          <a:p>
            <a:r>
              <a:rPr lang="en-IN" dirty="0">
                <a:solidFill>
                  <a:schemeClr val="bg1">
                    <a:lumMod val="85000"/>
                  </a:schemeClr>
                </a:solidFill>
              </a:rPr>
              <a:t>05 Jan 2022</a:t>
            </a:r>
            <a:endParaRPr lang="en-US" dirty="0">
              <a:solidFill>
                <a:schemeClr val="bg1">
                  <a:lumMod val="85000"/>
                </a:schemeClr>
              </a:solidFill>
            </a:endParaRPr>
          </a:p>
        </p:txBody>
      </p:sp>
    </p:spTree>
    <p:extLst>
      <p:ext uri="{BB962C8B-B14F-4D97-AF65-F5344CB8AC3E}">
        <p14:creationId xmlns:p14="http://schemas.microsoft.com/office/powerpoint/2010/main" val="351607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Rectangle 248"/>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Project Organisational Chart</a:t>
            </a:r>
            <a:endParaRPr lang="en-US" sz="3600" b="1" dirty="0">
              <a:solidFill>
                <a:schemeClr val="tx2"/>
              </a:solidFill>
              <a:latin typeface="Calibri" pitchFamily="34" charset="0"/>
              <a:cs typeface="Calibri" pitchFamily="34" charset="0"/>
            </a:endParaRPr>
          </a:p>
        </p:txBody>
      </p:sp>
      <p:pic>
        <p:nvPicPr>
          <p:cNvPr id="248" name="Picture 2" descr="Icpro"/>
          <p:cNvPicPr>
            <a:picLocks noChangeAspect="1" noChangeArrowheads="1"/>
          </p:cNvPicPr>
          <p:nvPr/>
        </p:nvPicPr>
        <p:blipFill>
          <a:blip r:embed="rId3" cstate="print"/>
          <a:srcRect/>
          <a:stretch>
            <a:fillRect/>
          </a:stretch>
        </p:blipFill>
        <p:spPr bwMode="auto">
          <a:xfrm>
            <a:off x="10877645" y="6347817"/>
            <a:ext cx="1235981" cy="433171"/>
          </a:xfrm>
          <a:prstGeom prst="rect">
            <a:avLst/>
          </a:prstGeom>
          <a:noFill/>
        </p:spPr>
      </p:pic>
      <p:grpSp>
        <p:nvGrpSpPr>
          <p:cNvPr id="275" name="Group 274"/>
          <p:cNvGrpSpPr/>
          <p:nvPr/>
        </p:nvGrpSpPr>
        <p:grpSpPr>
          <a:xfrm>
            <a:off x="4816023" y="3632523"/>
            <a:ext cx="3017791" cy="715963"/>
            <a:chOff x="1164931" y="2581631"/>
            <a:chExt cx="3017791" cy="715963"/>
          </a:xfrm>
        </p:grpSpPr>
        <p:sp>
          <p:nvSpPr>
            <p:cNvPr id="131" name="Rectangle 21">
              <a:extLst>
                <a:ext uri="{FF2B5EF4-FFF2-40B4-BE49-F238E27FC236}">
                  <a16:creationId xmlns:a16="http://schemas.microsoft.com/office/drawing/2014/main" id="{466E6E81-728E-4C49-BC0D-E40AAE022B47}"/>
                </a:ext>
              </a:extLst>
            </p:cNvPr>
            <p:cNvSpPr>
              <a:spLocks noChangeArrowheads="1"/>
            </p:cNvSpPr>
            <p:nvPr/>
          </p:nvSpPr>
          <p:spPr bwMode="auto">
            <a:xfrm>
              <a:off x="1164931" y="2581631"/>
              <a:ext cx="3017791" cy="715963"/>
            </a:xfrm>
            <a:prstGeom prst="roundRect">
              <a:avLst/>
            </a:prstGeom>
            <a:solidFill>
              <a:schemeClr val="tx2"/>
            </a:solidFill>
            <a:ln>
              <a:noFill/>
            </a:ln>
          </p:spPr>
          <p:txBody>
            <a:bodyPr vert="horz" wrap="square" lIns="182880" tIns="45720" rIns="182880" bIns="45720" numCol="1" anchor="ctr" anchorCtr="0" compatLnSpc="1">
              <a:prstTxWarp prst="textNoShape">
                <a:avLst/>
              </a:prstTxWarp>
            </a:bodyPr>
            <a:lstStyle/>
            <a:p>
              <a:pPr algn="r">
                <a:lnSpc>
                  <a:spcPts val="1400"/>
                </a:lnSpc>
              </a:pPr>
              <a:r>
                <a:rPr lang="en-IN" sz="1600" dirty="0">
                  <a:ln w="0"/>
                  <a:solidFill>
                    <a:schemeClr val="bg1"/>
                  </a:solidFill>
                  <a:latin typeface="Calibri" pitchFamily="34" charset="0"/>
                  <a:cs typeface="Calibri" pitchFamily="34" charset="0"/>
                </a:rPr>
                <a:t>Arun Kumar</a:t>
              </a:r>
              <a:endParaRPr lang="en-US" sz="1600" dirty="0">
                <a:ln w="0"/>
                <a:solidFill>
                  <a:schemeClr val="bg1"/>
                </a:solidFill>
                <a:latin typeface="Calibri" pitchFamily="34" charset="0"/>
                <a:cs typeface="Calibri" pitchFamily="34" charset="0"/>
              </a:endParaRPr>
            </a:p>
            <a:p>
              <a:pPr algn="r">
                <a:lnSpc>
                  <a:spcPts val="1400"/>
                </a:lnSpc>
              </a:pPr>
              <a:r>
                <a:rPr lang="en-US" sz="1400" dirty="0">
                  <a:ln w="0"/>
                  <a:solidFill>
                    <a:schemeClr val="bg1"/>
                  </a:solidFill>
                  <a:latin typeface="Calibri" pitchFamily="34" charset="0"/>
                  <a:cs typeface="Calibri" pitchFamily="34" charset="0"/>
                </a:rPr>
                <a:t> </a:t>
              </a:r>
              <a:r>
                <a:rPr lang="en-US" sz="1200" dirty="0">
                  <a:ln w="0"/>
                  <a:solidFill>
                    <a:schemeClr val="bg1"/>
                  </a:solidFill>
                  <a:latin typeface="Calibri" pitchFamily="34" charset="0"/>
                  <a:cs typeface="Calibri" pitchFamily="34" charset="0"/>
                </a:rPr>
                <a:t>Project Lead/</a:t>
              </a:r>
            </a:p>
            <a:p>
              <a:pPr algn="r">
                <a:lnSpc>
                  <a:spcPts val="1400"/>
                </a:lnSpc>
              </a:pPr>
              <a:r>
                <a:rPr lang="en-US" sz="1200" dirty="0">
                  <a:ln w="0"/>
                  <a:solidFill>
                    <a:schemeClr val="bg1"/>
                  </a:solidFill>
                  <a:latin typeface="Calibri" pitchFamily="34" charset="0"/>
                  <a:cs typeface="Calibri" pitchFamily="34" charset="0"/>
                </a:rPr>
                <a:t>Commissioning Support</a:t>
              </a:r>
              <a:endParaRPr lang="en-US" sz="1400" dirty="0">
                <a:ln w="0"/>
                <a:solidFill>
                  <a:schemeClr val="bg1"/>
                </a:solidFill>
                <a:latin typeface="Calibri" pitchFamily="34" charset="0"/>
                <a:cs typeface="Calibri" pitchFamily="34" charset="0"/>
              </a:endParaRPr>
            </a:p>
          </p:txBody>
        </p:sp>
        <p:sp>
          <p:nvSpPr>
            <p:cNvPr id="138" name="Rectangle 32">
              <a:extLst>
                <a:ext uri="{FF2B5EF4-FFF2-40B4-BE49-F238E27FC236}">
                  <a16:creationId xmlns:a16="http://schemas.microsoft.com/office/drawing/2014/main" id="{B8BCA08D-ABB4-4AB0-94B3-BD1B92ADD3B0}"/>
                </a:ext>
              </a:extLst>
            </p:cNvPr>
            <p:cNvSpPr>
              <a:spLocks noChangeArrowheads="1"/>
            </p:cNvSpPr>
            <p:nvPr/>
          </p:nvSpPr>
          <p:spPr bwMode="auto">
            <a:xfrm>
              <a:off x="1231790" y="2647460"/>
              <a:ext cx="585216" cy="580552"/>
            </a:xfrm>
            <a:prstGeom prst="roundRect">
              <a:avLst>
                <a:gd name="adj" fmla="val 11745"/>
              </a:avLst>
            </a:prstGeom>
            <a:solidFill>
              <a:schemeClr val="bg1">
                <a:lumMod val="95000"/>
              </a:schemeClr>
            </a:solidFill>
            <a:ln>
              <a:noFill/>
            </a:ln>
          </p:spPr>
          <p:txBody>
            <a:bodyPr vert="horz" wrap="square" lIns="182880" tIns="45720" rIns="182880" bIns="45720" numCol="1" anchor="ctr" anchorCtr="0" compatLnSpc="1">
              <a:prstTxWarp prst="textNoShape">
                <a:avLst/>
              </a:prstTxWarp>
            </a:bodyPr>
            <a:lstStyle/>
            <a:p>
              <a:pPr algn="ctr">
                <a:lnSpc>
                  <a:spcPts val="1400"/>
                </a:lnSpc>
              </a:pPr>
              <a:endParaRPr lang="en-US" sz="1200">
                <a:ln w="0"/>
                <a:solidFill>
                  <a:schemeClr val="accent1"/>
                </a:solidFill>
              </a:endParaRPr>
            </a:p>
          </p:txBody>
        </p:sp>
        <p:grpSp>
          <p:nvGrpSpPr>
            <p:cNvPr id="196" name="Group 195"/>
            <p:cNvGrpSpPr/>
            <p:nvPr/>
          </p:nvGrpSpPr>
          <p:grpSpPr>
            <a:xfrm>
              <a:off x="1347837" y="2722007"/>
              <a:ext cx="334728" cy="439482"/>
              <a:chOff x="3349166" y="1643704"/>
              <a:chExt cx="334728" cy="439482"/>
            </a:xfrm>
          </p:grpSpPr>
          <p:sp>
            <p:nvSpPr>
              <p:cNvPr id="166" name="Freeform 7"/>
              <p:cNvSpPr>
                <a:spLocks/>
              </p:cNvSpPr>
              <p:nvPr/>
            </p:nvSpPr>
            <p:spPr bwMode="auto">
              <a:xfrm>
                <a:off x="3349166" y="1864047"/>
                <a:ext cx="334728" cy="219139"/>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8"/>
              <p:cNvSpPr>
                <a:spLocks/>
              </p:cNvSpPr>
              <p:nvPr/>
            </p:nvSpPr>
            <p:spPr bwMode="auto">
              <a:xfrm>
                <a:off x="3409369" y="1643704"/>
                <a:ext cx="221547" cy="22034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9"/>
              <p:cNvSpPr>
                <a:spLocks/>
              </p:cNvSpPr>
              <p:nvPr/>
            </p:nvSpPr>
            <p:spPr bwMode="auto">
              <a:xfrm>
                <a:off x="3492450" y="1913413"/>
                <a:ext cx="45754" cy="86692"/>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
              <p:cNvSpPr>
                <a:spLocks/>
              </p:cNvSpPr>
              <p:nvPr/>
            </p:nvSpPr>
            <p:spPr bwMode="auto">
              <a:xfrm>
                <a:off x="3499674" y="1873680"/>
                <a:ext cx="33714" cy="27694"/>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74" name="Group 273"/>
          <p:cNvGrpSpPr/>
          <p:nvPr/>
        </p:nvGrpSpPr>
        <p:grpSpPr>
          <a:xfrm>
            <a:off x="4816024" y="1140970"/>
            <a:ext cx="2559953" cy="715963"/>
            <a:chOff x="3407389" y="1154613"/>
            <a:chExt cx="2559953" cy="715963"/>
          </a:xfrm>
        </p:grpSpPr>
        <p:sp>
          <p:nvSpPr>
            <p:cNvPr id="199" name="Rectangle 21">
              <a:extLst>
                <a:ext uri="{FF2B5EF4-FFF2-40B4-BE49-F238E27FC236}">
                  <a16:creationId xmlns:a16="http://schemas.microsoft.com/office/drawing/2014/main" id="{466E6E81-728E-4C49-BC0D-E40AAE022B47}"/>
                </a:ext>
              </a:extLst>
            </p:cNvPr>
            <p:cNvSpPr>
              <a:spLocks noChangeArrowheads="1"/>
            </p:cNvSpPr>
            <p:nvPr/>
          </p:nvSpPr>
          <p:spPr bwMode="auto">
            <a:xfrm>
              <a:off x="3407389" y="1154613"/>
              <a:ext cx="2559953" cy="715963"/>
            </a:xfrm>
            <a:prstGeom prst="roundRect">
              <a:avLst/>
            </a:prstGeom>
            <a:solidFill>
              <a:schemeClr val="accent2"/>
            </a:solidFill>
            <a:ln>
              <a:noFill/>
            </a:ln>
          </p:spPr>
          <p:txBody>
            <a:bodyPr vert="horz" wrap="square" lIns="182880" tIns="45720" rIns="182880" bIns="45720" numCol="1" anchor="ctr" anchorCtr="0" compatLnSpc="1">
              <a:prstTxWarp prst="textNoShape">
                <a:avLst/>
              </a:prstTxWarp>
            </a:bodyPr>
            <a:lstStyle/>
            <a:p>
              <a:pPr algn="r">
                <a:lnSpc>
                  <a:spcPts val="1400"/>
                </a:lnSpc>
              </a:pPr>
              <a:r>
                <a:rPr lang="en-SG" sz="1600" dirty="0">
                  <a:ln w="0"/>
                  <a:solidFill>
                    <a:schemeClr val="bg1"/>
                  </a:solidFill>
                  <a:latin typeface="Calibri" pitchFamily="34" charset="0"/>
                  <a:cs typeface="Calibri" pitchFamily="34" charset="0"/>
                </a:rPr>
                <a:t>Thanikachalam</a:t>
              </a:r>
              <a:endParaRPr lang="en-US" sz="1600" dirty="0">
                <a:ln w="0"/>
                <a:solidFill>
                  <a:schemeClr val="bg1"/>
                </a:solidFill>
                <a:latin typeface="Calibri" pitchFamily="34" charset="0"/>
                <a:cs typeface="Calibri" pitchFamily="34" charset="0"/>
              </a:endParaRPr>
            </a:p>
            <a:p>
              <a:pPr algn="r">
                <a:lnSpc>
                  <a:spcPts val="1400"/>
                </a:lnSpc>
              </a:pPr>
              <a:r>
                <a:rPr lang="en-US" sz="1400" dirty="0">
                  <a:ln w="0"/>
                  <a:solidFill>
                    <a:schemeClr val="bg1"/>
                  </a:solidFill>
                  <a:latin typeface="Calibri" pitchFamily="34" charset="0"/>
                  <a:cs typeface="Calibri" pitchFamily="34" charset="0"/>
                </a:rPr>
                <a:t> </a:t>
              </a:r>
              <a:r>
                <a:rPr lang="en-US" sz="1200" dirty="0">
                  <a:ln w="0"/>
                  <a:solidFill>
                    <a:schemeClr val="bg1"/>
                  </a:solidFill>
                  <a:latin typeface="Calibri" pitchFamily="34" charset="0"/>
                  <a:cs typeface="Calibri" pitchFamily="34" charset="0"/>
                </a:rPr>
                <a:t>Project Manager</a:t>
              </a:r>
              <a:endParaRPr lang="en-US" sz="1400" dirty="0">
                <a:ln w="0"/>
                <a:solidFill>
                  <a:schemeClr val="bg1"/>
                </a:solidFill>
                <a:latin typeface="Calibri" pitchFamily="34" charset="0"/>
                <a:cs typeface="Calibri" pitchFamily="34" charset="0"/>
              </a:endParaRPr>
            </a:p>
          </p:txBody>
        </p:sp>
        <p:sp>
          <p:nvSpPr>
            <p:cNvPr id="201" name="Rectangle 32">
              <a:extLst>
                <a:ext uri="{FF2B5EF4-FFF2-40B4-BE49-F238E27FC236}">
                  <a16:creationId xmlns:a16="http://schemas.microsoft.com/office/drawing/2014/main" id="{B8BCA08D-ABB4-4AB0-94B3-BD1B92ADD3B0}"/>
                </a:ext>
              </a:extLst>
            </p:cNvPr>
            <p:cNvSpPr>
              <a:spLocks noChangeArrowheads="1"/>
            </p:cNvSpPr>
            <p:nvPr/>
          </p:nvSpPr>
          <p:spPr bwMode="auto">
            <a:xfrm>
              <a:off x="3474247" y="1220442"/>
              <a:ext cx="585216" cy="580552"/>
            </a:xfrm>
            <a:prstGeom prst="roundRect">
              <a:avLst>
                <a:gd name="adj" fmla="val 11745"/>
              </a:avLst>
            </a:prstGeom>
            <a:solidFill>
              <a:schemeClr val="bg1">
                <a:lumMod val="95000"/>
              </a:schemeClr>
            </a:solidFill>
            <a:ln>
              <a:noFill/>
            </a:ln>
          </p:spPr>
          <p:txBody>
            <a:bodyPr vert="horz" wrap="square" lIns="182880" tIns="45720" rIns="182880" bIns="45720" numCol="1" anchor="ctr" anchorCtr="0" compatLnSpc="1">
              <a:prstTxWarp prst="textNoShape">
                <a:avLst/>
              </a:prstTxWarp>
            </a:bodyPr>
            <a:lstStyle/>
            <a:p>
              <a:pPr algn="ctr">
                <a:lnSpc>
                  <a:spcPts val="1400"/>
                </a:lnSpc>
              </a:pPr>
              <a:endParaRPr lang="en-US" sz="1200">
                <a:ln w="0"/>
                <a:solidFill>
                  <a:schemeClr val="accent1"/>
                </a:solidFill>
              </a:endParaRPr>
            </a:p>
          </p:txBody>
        </p:sp>
        <p:grpSp>
          <p:nvGrpSpPr>
            <p:cNvPr id="202" name="Group 201"/>
            <p:cNvGrpSpPr/>
            <p:nvPr/>
          </p:nvGrpSpPr>
          <p:grpSpPr>
            <a:xfrm>
              <a:off x="3590294" y="1294989"/>
              <a:ext cx="334728" cy="439482"/>
              <a:chOff x="3349166" y="1643704"/>
              <a:chExt cx="334728" cy="439482"/>
            </a:xfrm>
          </p:grpSpPr>
          <p:sp>
            <p:nvSpPr>
              <p:cNvPr id="203" name="Freeform 7"/>
              <p:cNvSpPr>
                <a:spLocks/>
              </p:cNvSpPr>
              <p:nvPr/>
            </p:nvSpPr>
            <p:spPr bwMode="auto">
              <a:xfrm>
                <a:off x="3349166" y="1864047"/>
                <a:ext cx="334728" cy="219139"/>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
              <p:cNvSpPr>
                <a:spLocks/>
              </p:cNvSpPr>
              <p:nvPr/>
            </p:nvSpPr>
            <p:spPr bwMode="auto">
              <a:xfrm>
                <a:off x="3409369" y="1643704"/>
                <a:ext cx="221547" cy="22034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
              <p:cNvSpPr>
                <a:spLocks/>
              </p:cNvSpPr>
              <p:nvPr/>
            </p:nvSpPr>
            <p:spPr bwMode="auto">
              <a:xfrm>
                <a:off x="3492450" y="1913413"/>
                <a:ext cx="45754" cy="86692"/>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0"/>
              <p:cNvSpPr>
                <a:spLocks/>
              </p:cNvSpPr>
              <p:nvPr/>
            </p:nvSpPr>
            <p:spPr bwMode="auto">
              <a:xfrm>
                <a:off x="3499674" y="1873680"/>
                <a:ext cx="33714" cy="27694"/>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76" name="Group 275"/>
          <p:cNvGrpSpPr/>
          <p:nvPr/>
        </p:nvGrpSpPr>
        <p:grpSpPr>
          <a:xfrm>
            <a:off x="2306331" y="1971488"/>
            <a:ext cx="2559953" cy="715963"/>
            <a:chOff x="4094178" y="2387668"/>
            <a:chExt cx="2559953" cy="715963"/>
          </a:xfrm>
        </p:grpSpPr>
        <p:sp>
          <p:nvSpPr>
            <p:cNvPr id="215" name="Rectangle 21">
              <a:extLst>
                <a:ext uri="{FF2B5EF4-FFF2-40B4-BE49-F238E27FC236}">
                  <a16:creationId xmlns:a16="http://schemas.microsoft.com/office/drawing/2014/main" id="{466E6E81-728E-4C49-BC0D-E40AAE022B47}"/>
                </a:ext>
              </a:extLst>
            </p:cNvPr>
            <p:cNvSpPr>
              <a:spLocks noChangeArrowheads="1"/>
            </p:cNvSpPr>
            <p:nvPr/>
          </p:nvSpPr>
          <p:spPr bwMode="auto">
            <a:xfrm>
              <a:off x="4094178" y="2387668"/>
              <a:ext cx="2559953" cy="715963"/>
            </a:xfrm>
            <a:prstGeom prst="roundRect">
              <a:avLst/>
            </a:prstGeom>
            <a:solidFill>
              <a:schemeClr val="accent2"/>
            </a:solidFill>
            <a:ln>
              <a:noFill/>
            </a:ln>
          </p:spPr>
          <p:txBody>
            <a:bodyPr vert="horz" wrap="square" lIns="182880" tIns="45720" rIns="182880" bIns="45720" numCol="1" anchor="ctr" anchorCtr="0" compatLnSpc="1">
              <a:prstTxWarp prst="textNoShape">
                <a:avLst/>
              </a:prstTxWarp>
            </a:bodyPr>
            <a:lstStyle/>
            <a:p>
              <a:pPr algn="r">
                <a:lnSpc>
                  <a:spcPts val="1400"/>
                </a:lnSpc>
              </a:pPr>
              <a:r>
                <a:rPr lang="en-IN" sz="1600" dirty="0">
                  <a:ln w="0"/>
                  <a:solidFill>
                    <a:schemeClr val="bg1"/>
                  </a:solidFill>
                  <a:latin typeface="Calibri" pitchFamily="34" charset="0"/>
                  <a:cs typeface="Calibri" pitchFamily="34" charset="0"/>
                </a:rPr>
                <a:t>Vaithiyanathan</a:t>
              </a:r>
            </a:p>
            <a:p>
              <a:pPr algn="r">
                <a:lnSpc>
                  <a:spcPts val="1400"/>
                </a:lnSpc>
              </a:pPr>
              <a:r>
                <a:rPr lang="en-IN" sz="1600" dirty="0">
                  <a:ln w="0"/>
                  <a:solidFill>
                    <a:schemeClr val="bg1"/>
                  </a:solidFill>
                  <a:latin typeface="Calibri" pitchFamily="34" charset="0"/>
                  <a:cs typeface="Calibri" pitchFamily="34" charset="0"/>
                </a:rPr>
                <a:t>/Srinath</a:t>
              </a:r>
            </a:p>
            <a:p>
              <a:pPr algn="r">
                <a:lnSpc>
                  <a:spcPts val="1400"/>
                </a:lnSpc>
              </a:pPr>
              <a:r>
                <a:rPr lang="en-US" sz="1200" dirty="0">
                  <a:ln w="0"/>
                  <a:solidFill>
                    <a:schemeClr val="bg1"/>
                  </a:solidFill>
                  <a:latin typeface="Calibri" pitchFamily="34" charset="0"/>
                  <a:cs typeface="Calibri" pitchFamily="34" charset="0"/>
                </a:rPr>
                <a:t>Sales &amp; Solution Support</a:t>
              </a:r>
              <a:endParaRPr lang="en-US" sz="1400" dirty="0">
                <a:ln w="0"/>
                <a:solidFill>
                  <a:schemeClr val="bg1"/>
                </a:solidFill>
                <a:latin typeface="Calibri" pitchFamily="34" charset="0"/>
                <a:cs typeface="Calibri" pitchFamily="34" charset="0"/>
              </a:endParaRPr>
            </a:p>
          </p:txBody>
        </p:sp>
        <p:sp>
          <p:nvSpPr>
            <p:cNvPr id="216" name="Rectangle 32">
              <a:extLst>
                <a:ext uri="{FF2B5EF4-FFF2-40B4-BE49-F238E27FC236}">
                  <a16:creationId xmlns:a16="http://schemas.microsoft.com/office/drawing/2014/main" id="{B8BCA08D-ABB4-4AB0-94B3-BD1B92ADD3B0}"/>
                </a:ext>
              </a:extLst>
            </p:cNvPr>
            <p:cNvSpPr>
              <a:spLocks noChangeArrowheads="1"/>
            </p:cNvSpPr>
            <p:nvPr/>
          </p:nvSpPr>
          <p:spPr bwMode="auto">
            <a:xfrm>
              <a:off x="4161036" y="2453497"/>
              <a:ext cx="585216" cy="580552"/>
            </a:xfrm>
            <a:prstGeom prst="roundRect">
              <a:avLst>
                <a:gd name="adj" fmla="val 11745"/>
              </a:avLst>
            </a:prstGeom>
            <a:solidFill>
              <a:schemeClr val="bg1">
                <a:lumMod val="95000"/>
              </a:schemeClr>
            </a:solidFill>
            <a:ln>
              <a:noFill/>
            </a:ln>
          </p:spPr>
          <p:txBody>
            <a:bodyPr vert="horz" wrap="square" lIns="182880" tIns="45720" rIns="182880" bIns="45720" numCol="1" anchor="ctr" anchorCtr="0" compatLnSpc="1">
              <a:prstTxWarp prst="textNoShape">
                <a:avLst/>
              </a:prstTxWarp>
            </a:bodyPr>
            <a:lstStyle/>
            <a:p>
              <a:pPr algn="ctr">
                <a:lnSpc>
                  <a:spcPts val="1400"/>
                </a:lnSpc>
              </a:pPr>
              <a:endParaRPr lang="en-US" sz="1200">
                <a:ln w="0"/>
                <a:solidFill>
                  <a:schemeClr val="accent1"/>
                </a:solidFill>
              </a:endParaRPr>
            </a:p>
          </p:txBody>
        </p:sp>
        <p:grpSp>
          <p:nvGrpSpPr>
            <p:cNvPr id="217" name="Group 216"/>
            <p:cNvGrpSpPr/>
            <p:nvPr/>
          </p:nvGrpSpPr>
          <p:grpSpPr>
            <a:xfrm>
              <a:off x="4277083" y="2528044"/>
              <a:ext cx="334728" cy="439482"/>
              <a:chOff x="3349166" y="1643704"/>
              <a:chExt cx="334728" cy="439482"/>
            </a:xfrm>
          </p:grpSpPr>
          <p:sp>
            <p:nvSpPr>
              <p:cNvPr id="218" name="Freeform 7"/>
              <p:cNvSpPr>
                <a:spLocks/>
              </p:cNvSpPr>
              <p:nvPr/>
            </p:nvSpPr>
            <p:spPr bwMode="auto">
              <a:xfrm>
                <a:off x="3349166" y="1864047"/>
                <a:ext cx="334728" cy="219139"/>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
              <p:cNvSpPr>
                <a:spLocks/>
              </p:cNvSpPr>
              <p:nvPr/>
            </p:nvSpPr>
            <p:spPr bwMode="auto">
              <a:xfrm>
                <a:off x="3409369" y="1643704"/>
                <a:ext cx="221547" cy="22034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
              <p:cNvSpPr>
                <a:spLocks/>
              </p:cNvSpPr>
              <p:nvPr/>
            </p:nvSpPr>
            <p:spPr bwMode="auto">
              <a:xfrm>
                <a:off x="3492450" y="1913413"/>
                <a:ext cx="45754" cy="86692"/>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
              <p:cNvSpPr>
                <a:spLocks/>
              </p:cNvSpPr>
              <p:nvPr/>
            </p:nvSpPr>
            <p:spPr bwMode="auto">
              <a:xfrm>
                <a:off x="3499674" y="1873680"/>
                <a:ext cx="33714" cy="27694"/>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77" name="Group 276"/>
          <p:cNvGrpSpPr/>
          <p:nvPr/>
        </p:nvGrpSpPr>
        <p:grpSpPr>
          <a:xfrm>
            <a:off x="2306331" y="2802006"/>
            <a:ext cx="2559953" cy="715963"/>
            <a:chOff x="6894776" y="1435663"/>
            <a:chExt cx="2559953" cy="715963"/>
          </a:xfrm>
        </p:grpSpPr>
        <p:sp>
          <p:nvSpPr>
            <p:cNvPr id="234" name="Rectangle 21">
              <a:extLst>
                <a:ext uri="{FF2B5EF4-FFF2-40B4-BE49-F238E27FC236}">
                  <a16:creationId xmlns:a16="http://schemas.microsoft.com/office/drawing/2014/main" id="{466E6E81-728E-4C49-BC0D-E40AAE022B47}"/>
                </a:ext>
              </a:extLst>
            </p:cNvPr>
            <p:cNvSpPr>
              <a:spLocks noChangeArrowheads="1"/>
            </p:cNvSpPr>
            <p:nvPr/>
          </p:nvSpPr>
          <p:spPr bwMode="auto">
            <a:xfrm>
              <a:off x="6894776" y="1435663"/>
              <a:ext cx="2559953" cy="715963"/>
            </a:xfrm>
            <a:prstGeom prst="roundRect">
              <a:avLst/>
            </a:prstGeom>
            <a:solidFill>
              <a:schemeClr val="tx2"/>
            </a:solidFill>
            <a:ln>
              <a:noFill/>
            </a:ln>
          </p:spPr>
          <p:txBody>
            <a:bodyPr vert="horz" wrap="square" lIns="182880" tIns="45720" rIns="182880" bIns="45720" numCol="1" anchor="ctr" anchorCtr="0" compatLnSpc="1">
              <a:prstTxWarp prst="textNoShape">
                <a:avLst/>
              </a:prstTxWarp>
            </a:bodyPr>
            <a:lstStyle/>
            <a:p>
              <a:pPr algn="r">
                <a:lnSpc>
                  <a:spcPts val="1400"/>
                </a:lnSpc>
              </a:pPr>
              <a:r>
                <a:rPr lang="en-IN" sz="1600" dirty="0">
                  <a:ln w="0"/>
                  <a:solidFill>
                    <a:schemeClr val="bg1"/>
                  </a:solidFill>
                  <a:latin typeface="Calibri" pitchFamily="34" charset="0"/>
                  <a:cs typeface="Calibri" pitchFamily="34" charset="0"/>
                </a:rPr>
                <a:t>Vidyavathi</a:t>
              </a:r>
              <a:endParaRPr lang="en-US" sz="1600" dirty="0">
                <a:ln w="0"/>
                <a:solidFill>
                  <a:schemeClr val="bg1"/>
                </a:solidFill>
                <a:latin typeface="Calibri" pitchFamily="34" charset="0"/>
                <a:cs typeface="Calibri" pitchFamily="34" charset="0"/>
              </a:endParaRPr>
            </a:p>
            <a:p>
              <a:pPr algn="r">
                <a:lnSpc>
                  <a:spcPts val="1400"/>
                </a:lnSpc>
              </a:pPr>
              <a:r>
                <a:rPr lang="en-US" sz="1400" dirty="0">
                  <a:ln w="0"/>
                  <a:solidFill>
                    <a:schemeClr val="bg1"/>
                  </a:solidFill>
                  <a:latin typeface="Calibri" pitchFamily="34" charset="0"/>
                  <a:cs typeface="Calibri" pitchFamily="34" charset="0"/>
                </a:rPr>
                <a:t> </a:t>
              </a:r>
              <a:r>
                <a:rPr lang="en-US" sz="1200" dirty="0">
                  <a:ln w="0"/>
                  <a:solidFill>
                    <a:schemeClr val="bg1"/>
                  </a:solidFill>
                  <a:latin typeface="Calibri" pitchFamily="34" charset="0"/>
                  <a:cs typeface="Calibri" pitchFamily="34" charset="0"/>
                </a:rPr>
                <a:t>Admin Support</a:t>
              </a:r>
              <a:endParaRPr lang="en-US" sz="1400" dirty="0">
                <a:ln w="0"/>
                <a:solidFill>
                  <a:schemeClr val="bg1"/>
                </a:solidFill>
                <a:latin typeface="Calibri" pitchFamily="34" charset="0"/>
                <a:cs typeface="Calibri" pitchFamily="34" charset="0"/>
              </a:endParaRPr>
            </a:p>
          </p:txBody>
        </p:sp>
        <p:sp>
          <p:nvSpPr>
            <p:cNvPr id="241" name="Rectangle 32">
              <a:extLst>
                <a:ext uri="{FF2B5EF4-FFF2-40B4-BE49-F238E27FC236}">
                  <a16:creationId xmlns:a16="http://schemas.microsoft.com/office/drawing/2014/main" id="{B8BCA08D-ABB4-4AB0-94B3-BD1B92ADD3B0}"/>
                </a:ext>
              </a:extLst>
            </p:cNvPr>
            <p:cNvSpPr>
              <a:spLocks noChangeArrowheads="1"/>
            </p:cNvSpPr>
            <p:nvPr/>
          </p:nvSpPr>
          <p:spPr bwMode="auto">
            <a:xfrm>
              <a:off x="6961634" y="1501492"/>
              <a:ext cx="585216" cy="580552"/>
            </a:xfrm>
            <a:prstGeom prst="roundRect">
              <a:avLst>
                <a:gd name="adj" fmla="val 11745"/>
              </a:avLst>
            </a:prstGeom>
            <a:solidFill>
              <a:schemeClr val="bg1">
                <a:lumMod val="95000"/>
              </a:schemeClr>
            </a:solidFill>
            <a:ln>
              <a:noFill/>
            </a:ln>
          </p:spPr>
          <p:txBody>
            <a:bodyPr vert="horz" wrap="square" lIns="182880" tIns="45720" rIns="182880" bIns="45720" numCol="1" anchor="ctr" anchorCtr="0" compatLnSpc="1">
              <a:prstTxWarp prst="textNoShape">
                <a:avLst/>
              </a:prstTxWarp>
            </a:bodyPr>
            <a:lstStyle/>
            <a:p>
              <a:pPr algn="ctr">
                <a:lnSpc>
                  <a:spcPts val="1400"/>
                </a:lnSpc>
              </a:pPr>
              <a:endParaRPr lang="en-US" sz="1200">
                <a:ln w="0"/>
                <a:solidFill>
                  <a:schemeClr val="accent1"/>
                </a:solidFill>
              </a:endParaRPr>
            </a:p>
          </p:txBody>
        </p:sp>
        <p:grpSp>
          <p:nvGrpSpPr>
            <p:cNvPr id="242" name="Group 241"/>
            <p:cNvGrpSpPr/>
            <p:nvPr/>
          </p:nvGrpSpPr>
          <p:grpSpPr>
            <a:xfrm>
              <a:off x="7077681" y="1576039"/>
              <a:ext cx="334728" cy="439482"/>
              <a:chOff x="3349166" y="1643704"/>
              <a:chExt cx="334728" cy="439482"/>
            </a:xfrm>
          </p:grpSpPr>
          <p:sp>
            <p:nvSpPr>
              <p:cNvPr id="243" name="Freeform 7"/>
              <p:cNvSpPr>
                <a:spLocks/>
              </p:cNvSpPr>
              <p:nvPr/>
            </p:nvSpPr>
            <p:spPr bwMode="auto">
              <a:xfrm>
                <a:off x="3349166" y="1864047"/>
                <a:ext cx="334728" cy="219139"/>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
              <p:cNvSpPr>
                <a:spLocks/>
              </p:cNvSpPr>
              <p:nvPr/>
            </p:nvSpPr>
            <p:spPr bwMode="auto">
              <a:xfrm>
                <a:off x="3409369" y="1643704"/>
                <a:ext cx="221547" cy="22034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9"/>
              <p:cNvSpPr>
                <a:spLocks/>
              </p:cNvSpPr>
              <p:nvPr/>
            </p:nvSpPr>
            <p:spPr bwMode="auto">
              <a:xfrm>
                <a:off x="3492450" y="1913413"/>
                <a:ext cx="45754" cy="86692"/>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0"/>
              <p:cNvSpPr>
                <a:spLocks/>
              </p:cNvSpPr>
              <p:nvPr/>
            </p:nvSpPr>
            <p:spPr bwMode="auto">
              <a:xfrm>
                <a:off x="3499674" y="1873680"/>
                <a:ext cx="33714" cy="27694"/>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78" name="Group 277"/>
          <p:cNvGrpSpPr/>
          <p:nvPr/>
        </p:nvGrpSpPr>
        <p:grpSpPr>
          <a:xfrm>
            <a:off x="2958405" y="5069163"/>
            <a:ext cx="2559953" cy="715963"/>
            <a:chOff x="6869046" y="2407460"/>
            <a:chExt cx="2559953" cy="715963"/>
          </a:xfrm>
        </p:grpSpPr>
        <p:sp>
          <p:nvSpPr>
            <p:cNvPr id="253" name="Rectangle 21">
              <a:extLst>
                <a:ext uri="{FF2B5EF4-FFF2-40B4-BE49-F238E27FC236}">
                  <a16:creationId xmlns:a16="http://schemas.microsoft.com/office/drawing/2014/main" id="{466E6E81-728E-4C49-BC0D-E40AAE022B47}"/>
                </a:ext>
              </a:extLst>
            </p:cNvPr>
            <p:cNvSpPr>
              <a:spLocks noChangeArrowheads="1"/>
            </p:cNvSpPr>
            <p:nvPr/>
          </p:nvSpPr>
          <p:spPr bwMode="auto">
            <a:xfrm>
              <a:off x="6869046" y="2407460"/>
              <a:ext cx="2559953" cy="715963"/>
            </a:xfrm>
            <a:prstGeom prst="roundRect">
              <a:avLst/>
            </a:prstGeom>
            <a:solidFill>
              <a:schemeClr val="tx2"/>
            </a:solidFill>
            <a:ln>
              <a:noFill/>
            </a:ln>
          </p:spPr>
          <p:txBody>
            <a:bodyPr vert="horz" wrap="square" lIns="182880" tIns="45720" rIns="182880" bIns="45720" numCol="1" anchor="ctr" anchorCtr="0" compatLnSpc="1">
              <a:prstTxWarp prst="textNoShape">
                <a:avLst/>
              </a:prstTxWarp>
            </a:bodyPr>
            <a:lstStyle/>
            <a:p>
              <a:pPr algn="r">
                <a:lnSpc>
                  <a:spcPts val="1400"/>
                </a:lnSpc>
              </a:pPr>
              <a:r>
                <a:rPr lang="en-IN" sz="1600" dirty="0">
                  <a:ln w="0"/>
                  <a:solidFill>
                    <a:schemeClr val="bg1"/>
                  </a:solidFill>
                  <a:latin typeface="Calibri" pitchFamily="34" charset="0"/>
                  <a:cs typeface="Calibri" pitchFamily="34" charset="0"/>
                </a:rPr>
                <a:t>Monisha</a:t>
              </a:r>
              <a:endParaRPr lang="en-US" sz="1600" dirty="0">
                <a:ln w="0"/>
                <a:solidFill>
                  <a:schemeClr val="bg1"/>
                </a:solidFill>
                <a:latin typeface="Calibri" pitchFamily="34" charset="0"/>
                <a:cs typeface="Calibri" pitchFamily="34" charset="0"/>
              </a:endParaRPr>
            </a:p>
            <a:p>
              <a:pPr algn="r">
                <a:lnSpc>
                  <a:spcPts val="1400"/>
                </a:lnSpc>
              </a:pPr>
              <a:r>
                <a:rPr lang="en-IN" sz="1200" dirty="0">
                  <a:ln w="0"/>
                  <a:solidFill>
                    <a:schemeClr val="bg1"/>
                  </a:solidFill>
                  <a:latin typeface="Calibri" pitchFamily="34" charset="0"/>
                  <a:cs typeface="Calibri" pitchFamily="34" charset="0"/>
                </a:rPr>
                <a:t>SCADA Developer</a:t>
              </a:r>
              <a:endParaRPr lang="en-US" sz="1400" dirty="0">
                <a:ln w="0"/>
                <a:solidFill>
                  <a:schemeClr val="bg1"/>
                </a:solidFill>
                <a:latin typeface="Calibri" pitchFamily="34" charset="0"/>
                <a:cs typeface="Calibri" pitchFamily="34" charset="0"/>
              </a:endParaRPr>
            </a:p>
          </p:txBody>
        </p:sp>
        <p:sp>
          <p:nvSpPr>
            <p:cNvPr id="254" name="Rectangle 32">
              <a:extLst>
                <a:ext uri="{FF2B5EF4-FFF2-40B4-BE49-F238E27FC236}">
                  <a16:creationId xmlns:a16="http://schemas.microsoft.com/office/drawing/2014/main" id="{B8BCA08D-ABB4-4AB0-94B3-BD1B92ADD3B0}"/>
                </a:ext>
              </a:extLst>
            </p:cNvPr>
            <p:cNvSpPr>
              <a:spLocks noChangeArrowheads="1"/>
            </p:cNvSpPr>
            <p:nvPr/>
          </p:nvSpPr>
          <p:spPr bwMode="auto">
            <a:xfrm>
              <a:off x="6935904" y="2473289"/>
              <a:ext cx="585216" cy="580552"/>
            </a:xfrm>
            <a:prstGeom prst="roundRect">
              <a:avLst>
                <a:gd name="adj" fmla="val 11745"/>
              </a:avLst>
            </a:prstGeom>
            <a:solidFill>
              <a:schemeClr val="bg1">
                <a:lumMod val="95000"/>
              </a:schemeClr>
            </a:solidFill>
            <a:ln>
              <a:noFill/>
            </a:ln>
          </p:spPr>
          <p:txBody>
            <a:bodyPr vert="horz" wrap="square" lIns="182880" tIns="45720" rIns="182880" bIns="45720" numCol="1" anchor="ctr" anchorCtr="0" compatLnSpc="1">
              <a:prstTxWarp prst="textNoShape">
                <a:avLst/>
              </a:prstTxWarp>
            </a:bodyPr>
            <a:lstStyle/>
            <a:p>
              <a:pPr algn="ctr">
                <a:lnSpc>
                  <a:spcPts val="1400"/>
                </a:lnSpc>
              </a:pPr>
              <a:endParaRPr lang="en-US" sz="1200">
                <a:ln w="0"/>
                <a:solidFill>
                  <a:schemeClr val="bg1"/>
                </a:solidFill>
              </a:endParaRPr>
            </a:p>
          </p:txBody>
        </p:sp>
        <p:grpSp>
          <p:nvGrpSpPr>
            <p:cNvPr id="255" name="Group 254"/>
            <p:cNvGrpSpPr/>
            <p:nvPr/>
          </p:nvGrpSpPr>
          <p:grpSpPr>
            <a:xfrm>
              <a:off x="7051951" y="2547836"/>
              <a:ext cx="334728" cy="439482"/>
              <a:chOff x="3349166" y="1643704"/>
              <a:chExt cx="334728" cy="439482"/>
            </a:xfrm>
          </p:grpSpPr>
          <p:sp>
            <p:nvSpPr>
              <p:cNvPr id="256" name="Freeform 7"/>
              <p:cNvSpPr>
                <a:spLocks/>
              </p:cNvSpPr>
              <p:nvPr/>
            </p:nvSpPr>
            <p:spPr bwMode="auto">
              <a:xfrm>
                <a:off x="3349166" y="1864047"/>
                <a:ext cx="334728" cy="219139"/>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7" name="Freeform 8"/>
              <p:cNvSpPr>
                <a:spLocks/>
              </p:cNvSpPr>
              <p:nvPr/>
            </p:nvSpPr>
            <p:spPr bwMode="auto">
              <a:xfrm>
                <a:off x="3409369" y="1643704"/>
                <a:ext cx="221547" cy="22034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8" name="Freeform 9"/>
              <p:cNvSpPr>
                <a:spLocks/>
              </p:cNvSpPr>
              <p:nvPr/>
            </p:nvSpPr>
            <p:spPr bwMode="auto">
              <a:xfrm>
                <a:off x="3492450" y="1913413"/>
                <a:ext cx="45754" cy="86692"/>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9" name="Freeform 10"/>
              <p:cNvSpPr>
                <a:spLocks/>
              </p:cNvSpPr>
              <p:nvPr/>
            </p:nvSpPr>
            <p:spPr bwMode="auto">
              <a:xfrm>
                <a:off x="3499674" y="1873680"/>
                <a:ext cx="33714" cy="27694"/>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grpSp>
        <p:nvGrpSpPr>
          <p:cNvPr id="279" name="Group 278"/>
          <p:cNvGrpSpPr/>
          <p:nvPr/>
        </p:nvGrpSpPr>
        <p:grpSpPr>
          <a:xfrm>
            <a:off x="7732349" y="5071040"/>
            <a:ext cx="2559953" cy="715963"/>
            <a:chOff x="5535052" y="3733538"/>
            <a:chExt cx="2559953" cy="715963"/>
          </a:xfrm>
        </p:grpSpPr>
        <p:sp>
          <p:nvSpPr>
            <p:cNvPr id="267" name="Rectangle 21">
              <a:extLst>
                <a:ext uri="{FF2B5EF4-FFF2-40B4-BE49-F238E27FC236}">
                  <a16:creationId xmlns:a16="http://schemas.microsoft.com/office/drawing/2014/main" id="{466E6E81-728E-4C49-BC0D-E40AAE022B47}"/>
                </a:ext>
              </a:extLst>
            </p:cNvPr>
            <p:cNvSpPr>
              <a:spLocks noChangeArrowheads="1"/>
            </p:cNvSpPr>
            <p:nvPr/>
          </p:nvSpPr>
          <p:spPr bwMode="auto">
            <a:xfrm>
              <a:off x="5535052" y="3733538"/>
              <a:ext cx="2559953" cy="715963"/>
            </a:xfrm>
            <a:prstGeom prst="roundRect">
              <a:avLst/>
            </a:prstGeom>
            <a:solidFill>
              <a:schemeClr val="tx2"/>
            </a:solidFill>
            <a:ln>
              <a:noFill/>
            </a:ln>
          </p:spPr>
          <p:txBody>
            <a:bodyPr vert="horz" wrap="square" lIns="182880" tIns="45720" rIns="182880" bIns="45720" numCol="1" anchor="ctr" anchorCtr="0" compatLnSpc="1">
              <a:prstTxWarp prst="textNoShape">
                <a:avLst/>
              </a:prstTxWarp>
            </a:bodyPr>
            <a:lstStyle/>
            <a:p>
              <a:pPr algn="r">
                <a:lnSpc>
                  <a:spcPts val="1400"/>
                </a:lnSpc>
              </a:pPr>
              <a:r>
                <a:rPr lang="en-IN" sz="1600" dirty="0" err="1">
                  <a:ln w="0"/>
                  <a:solidFill>
                    <a:schemeClr val="bg1"/>
                  </a:solidFill>
                  <a:latin typeface="Calibri" pitchFamily="34" charset="0"/>
                  <a:cs typeface="Calibri" pitchFamily="34" charset="0"/>
                </a:rPr>
                <a:t>Praisudan</a:t>
              </a:r>
              <a:endParaRPr lang="en-IN" sz="1600" dirty="0">
                <a:ln w="0"/>
                <a:solidFill>
                  <a:schemeClr val="bg1"/>
                </a:solidFill>
                <a:latin typeface="Calibri" pitchFamily="34" charset="0"/>
                <a:cs typeface="Calibri" pitchFamily="34" charset="0"/>
              </a:endParaRPr>
            </a:p>
            <a:p>
              <a:pPr algn="r">
                <a:lnSpc>
                  <a:spcPts val="1400"/>
                </a:lnSpc>
              </a:pPr>
              <a:r>
                <a:rPr lang="en-IN" sz="1200" dirty="0">
                  <a:ln w="0"/>
                  <a:solidFill>
                    <a:schemeClr val="bg1"/>
                  </a:solidFill>
                  <a:latin typeface="Calibri" pitchFamily="34" charset="0"/>
                  <a:cs typeface="Calibri" pitchFamily="34" charset="0"/>
                </a:rPr>
                <a:t>SCADA Developer</a:t>
              </a:r>
              <a:endParaRPr lang="en-US" sz="1400" dirty="0">
                <a:ln w="0"/>
                <a:solidFill>
                  <a:schemeClr val="bg1"/>
                </a:solidFill>
                <a:latin typeface="Calibri" pitchFamily="34" charset="0"/>
                <a:cs typeface="Calibri" pitchFamily="34" charset="0"/>
              </a:endParaRPr>
            </a:p>
          </p:txBody>
        </p:sp>
        <p:sp>
          <p:nvSpPr>
            <p:cNvPr id="268" name="Rectangle 32">
              <a:extLst>
                <a:ext uri="{FF2B5EF4-FFF2-40B4-BE49-F238E27FC236}">
                  <a16:creationId xmlns:a16="http://schemas.microsoft.com/office/drawing/2014/main" id="{B8BCA08D-ABB4-4AB0-94B3-BD1B92ADD3B0}"/>
                </a:ext>
              </a:extLst>
            </p:cNvPr>
            <p:cNvSpPr>
              <a:spLocks noChangeArrowheads="1"/>
            </p:cNvSpPr>
            <p:nvPr/>
          </p:nvSpPr>
          <p:spPr bwMode="auto">
            <a:xfrm>
              <a:off x="5601910" y="3799367"/>
              <a:ext cx="585216" cy="580552"/>
            </a:xfrm>
            <a:prstGeom prst="roundRect">
              <a:avLst>
                <a:gd name="adj" fmla="val 11745"/>
              </a:avLst>
            </a:prstGeom>
            <a:solidFill>
              <a:schemeClr val="bg1">
                <a:lumMod val="95000"/>
              </a:schemeClr>
            </a:solidFill>
            <a:ln>
              <a:noFill/>
            </a:ln>
          </p:spPr>
          <p:txBody>
            <a:bodyPr vert="horz" wrap="square" lIns="182880" tIns="45720" rIns="182880" bIns="45720" numCol="1" anchor="ctr" anchorCtr="0" compatLnSpc="1">
              <a:prstTxWarp prst="textNoShape">
                <a:avLst/>
              </a:prstTxWarp>
            </a:bodyPr>
            <a:lstStyle/>
            <a:p>
              <a:pPr algn="ctr">
                <a:lnSpc>
                  <a:spcPts val="1400"/>
                </a:lnSpc>
              </a:pPr>
              <a:endParaRPr lang="en-US" sz="1200">
                <a:ln w="0"/>
                <a:solidFill>
                  <a:schemeClr val="bg1"/>
                </a:solidFill>
              </a:endParaRPr>
            </a:p>
          </p:txBody>
        </p:sp>
        <p:grpSp>
          <p:nvGrpSpPr>
            <p:cNvPr id="269" name="Group 268"/>
            <p:cNvGrpSpPr/>
            <p:nvPr/>
          </p:nvGrpSpPr>
          <p:grpSpPr>
            <a:xfrm>
              <a:off x="5717957" y="3873914"/>
              <a:ext cx="334728" cy="439482"/>
              <a:chOff x="3349166" y="1643704"/>
              <a:chExt cx="334728" cy="439482"/>
            </a:xfrm>
          </p:grpSpPr>
          <p:sp>
            <p:nvSpPr>
              <p:cNvPr id="270" name="Freeform 7"/>
              <p:cNvSpPr>
                <a:spLocks/>
              </p:cNvSpPr>
              <p:nvPr/>
            </p:nvSpPr>
            <p:spPr bwMode="auto">
              <a:xfrm>
                <a:off x="3349166" y="1864047"/>
                <a:ext cx="334728" cy="219139"/>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1" name="Freeform 8"/>
              <p:cNvSpPr>
                <a:spLocks/>
              </p:cNvSpPr>
              <p:nvPr/>
            </p:nvSpPr>
            <p:spPr bwMode="auto">
              <a:xfrm>
                <a:off x="3409369" y="1643704"/>
                <a:ext cx="221547" cy="22034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2" name="Freeform 9"/>
              <p:cNvSpPr>
                <a:spLocks/>
              </p:cNvSpPr>
              <p:nvPr/>
            </p:nvSpPr>
            <p:spPr bwMode="auto">
              <a:xfrm>
                <a:off x="3492450" y="1913413"/>
                <a:ext cx="45754" cy="86692"/>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3" name="Freeform 10"/>
              <p:cNvSpPr>
                <a:spLocks/>
              </p:cNvSpPr>
              <p:nvPr/>
            </p:nvSpPr>
            <p:spPr bwMode="auto">
              <a:xfrm>
                <a:off x="3499674" y="1873680"/>
                <a:ext cx="33714" cy="27694"/>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cxnSp>
        <p:nvCxnSpPr>
          <p:cNvPr id="282" name="Straight Connector 281"/>
          <p:cNvCxnSpPr/>
          <p:nvPr/>
        </p:nvCxnSpPr>
        <p:spPr>
          <a:xfrm>
            <a:off x="6096000" y="1856097"/>
            <a:ext cx="0" cy="1764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4872254" y="2333771"/>
            <a:ext cx="1224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4874529" y="3154911"/>
            <a:ext cx="1224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a:cxnSpLocks/>
          </p:cNvCxnSpPr>
          <p:nvPr/>
        </p:nvCxnSpPr>
        <p:spPr>
          <a:xfrm>
            <a:off x="6092328" y="4335594"/>
            <a:ext cx="3672" cy="38441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cxnSpLocks/>
          </p:cNvCxnSpPr>
          <p:nvPr/>
        </p:nvCxnSpPr>
        <p:spPr>
          <a:xfrm>
            <a:off x="3881120" y="4715914"/>
            <a:ext cx="51353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9012325" y="4720011"/>
            <a:ext cx="0" cy="360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69BBC0F-0B1C-4728-BBE1-03348E8066D6}"/>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cxnSp>
        <p:nvCxnSpPr>
          <p:cNvPr id="71" name="Straight Connector 70">
            <a:extLst>
              <a:ext uri="{FF2B5EF4-FFF2-40B4-BE49-F238E27FC236}">
                <a16:creationId xmlns:a16="http://schemas.microsoft.com/office/drawing/2014/main" id="{6270E73F-0E12-44A9-9957-EA1A6AA8E19A}"/>
              </a:ext>
            </a:extLst>
          </p:cNvPr>
          <p:cNvCxnSpPr>
            <a:cxnSpLocks/>
          </p:cNvCxnSpPr>
          <p:nvPr/>
        </p:nvCxnSpPr>
        <p:spPr>
          <a:xfrm>
            <a:off x="3881120" y="4717962"/>
            <a:ext cx="3672" cy="38441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4480" y="822279"/>
            <a:ext cx="11907520" cy="6183744"/>
          </a:xfrm>
          <a:prstGeom prst="rect">
            <a:avLst/>
          </a:prstGeom>
          <a:noFill/>
        </p:spPr>
        <p:txBody>
          <a:bodyPr wrap="square" rtlCol="0">
            <a:spAutoFit/>
          </a:bodyPr>
          <a:lstStyle/>
          <a:p>
            <a:pPr marL="342900" indent="-342900">
              <a:lnSpc>
                <a:spcPct val="150000"/>
              </a:lnSpc>
              <a:buFont typeface="Wingdings" pitchFamily="2" charset="2"/>
              <a:buChar char="q"/>
            </a:pPr>
            <a:endParaRPr lang="en-US" sz="1700" dirty="0">
              <a:solidFill>
                <a:schemeClr val="bg1">
                  <a:lumMod val="85000"/>
                </a:schemeClr>
              </a:solidFill>
              <a:latin typeface="Calibri" pitchFamily="34" charset="0"/>
              <a:ea typeface="Cambria" panose="02040503050406030204" pitchFamily="18" charset="0"/>
              <a:cs typeface="Calibri" pitchFamily="34" charset="0"/>
            </a:endParaRPr>
          </a:p>
          <a:p>
            <a:pPr marL="342900" indent="-342900">
              <a:lnSpc>
                <a:spcPct val="150000"/>
              </a:lnSpc>
              <a:spcAft>
                <a:spcPts val="1000"/>
              </a:spcAft>
              <a:buFont typeface="Wingdings" pitchFamily="2" charset="2"/>
              <a:buChar char="q"/>
            </a:pPr>
            <a:r>
              <a:rPr lang="en-IN" dirty="0">
                <a:solidFill>
                  <a:schemeClr val="bg1">
                    <a:lumMod val="85000"/>
                  </a:schemeClr>
                </a:solidFill>
                <a:latin typeface="Calibri" pitchFamily="34" charset="0"/>
                <a:ea typeface="Cambria" panose="02040503050406030204" pitchFamily="18" charset="0"/>
                <a:cs typeface="Calibri" pitchFamily="34" charset="0"/>
              </a:rPr>
              <a:t>I/O List and Alarm List</a:t>
            </a: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All PLC and HMI Program Backup.</a:t>
            </a: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Existing PLCs Architecture Drawing.</a:t>
            </a: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P&amp;IDs for the following</a:t>
            </a:r>
          </a:p>
          <a:p>
            <a:pPr marL="800100" lvl="1"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Compressor C1, C2, C3 and C4</a:t>
            </a:r>
          </a:p>
          <a:p>
            <a:pPr marL="800100" lvl="1"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Analyzer</a:t>
            </a:r>
          </a:p>
          <a:p>
            <a:pPr marL="800100" lvl="1"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DTA</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Report Template</a:t>
            </a:r>
          </a:p>
          <a:p>
            <a:pPr lvl="0">
              <a:lnSpc>
                <a:spcPct val="150000"/>
              </a:lnSpc>
              <a:spcAft>
                <a:spcPts val="1000"/>
              </a:spcAft>
            </a:pPr>
            <a:endParaRPr lang="en-US"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indent="-342900">
              <a:buFont typeface="Wingdings" pitchFamily="2" charset="2"/>
              <a:buChar char="q"/>
            </a:pPr>
            <a:endParaRPr lang="en-US" sz="1700" dirty="0">
              <a:solidFill>
                <a:schemeClr val="bg1">
                  <a:lumMod val="85000"/>
                </a:schemeClr>
              </a:solidFill>
              <a:latin typeface="Calibri" pitchFamily="34" charset="0"/>
              <a:cs typeface="Calibri" pitchFamily="34" charset="0"/>
            </a:endParaRPr>
          </a:p>
        </p:txBody>
      </p:sp>
      <p:pic>
        <p:nvPicPr>
          <p:cNvPr id="6" name="Picture 2"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sp>
        <p:nvSpPr>
          <p:cNvPr id="16" name="Rectangle 15"/>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Data Required from ALSG</a:t>
            </a:r>
            <a:endParaRPr lang="en-US" sz="3600" b="1" dirty="0">
              <a:solidFill>
                <a:schemeClr val="tx2"/>
              </a:solidFill>
              <a:latin typeface="Calibri" pitchFamily="34" charset="0"/>
              <a:cs typeface="Calibri" pitchFamily="34" charset="0"/>
            </a:endParaRPr>
          </a:p>
        </p:txBody>
      </p:sp>
      <p:sp>
        <p:nvSpPr>
          <p:cNvPr id="7" name="TextBox 6">
            <a:extLst>
              <a:ext uri="{FF2B5EF4-FFF2-40B4-BE49-F238E27FC236}">
                <a16:creationId xmlns:a16="http://schemas.microsoft.com/office/drawing/2014/main" id="{2258E436-BC65-47B8-9CE9-69045D3DC1CE}"/>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Tree>
    <p:extLst>
      <p:ext uri="{BB962C8B-B14F-4D97-AF65-F5344CB8AC3E}">
        <p14:creationId xmlns:p14="http://schemas.microsoft.com/office/powerpoint/2010/main" val="181391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Discussion Points</a:t>
            </a:r>
            <a:endParaRPr lang="en-US" sz="3600" b="1" dirty="0">
              <a:solidFill>
                <a:schemeClr val="tx2"/>
              </a:solidFill>
              <a:latin typeface="Calibri" pitchFamily="34" charset="0"/>
              <a:cs typeface="Calibri" pitchFamily="34" charset="0"/>
            </a:endParaRPr>
          </a:p>
        </p:txBody>
      </p:sp>
      <p:pic>
        <p:nvPicPr>
          <p:cNvPr id="2" name="Picture 2" descr="Image result for q and answer"/>
          <p:cNvPicPr>
            <a:picLocks noChangeAspect="1" noChangeArrowheads="1"/>
          </p:cNvPicPr>
          <p:nvPr/>
        </p:nvPicPr>
        <p:blipFill>
          <a:blip r:embed="rId2" cstate="print"/>
          <a:srcRect/>
          <a:stretch>
            <a:fillRect/>
          </a:stretch>
        </p:blipFill>
        <p:spPr bwMode="auto">
          <a:xfrm>
            <a:off x="10394935" y="450384"/>
            <a:ext cx="1395903" cy="1255988"/>
          </a:xfrm>
          <a:prstGeom prst="rect">
            <a:avLst/>
          </a:prstGeom>
          <a:noFill/>
        </p:spPr>
      </p:pic>
      <p:pic>
        <p:nvPicPr>
          <p:cNvPr id="5" name="Picture 4" descr="Icpro"/>
          <p:cNvPicPr>
            <a:picLocks noChangeAspect="1" noChangeArrowheads="1"/>
          </p:cNvPicPr>
          <p:nvPr/>
        </p:nvPicPr>
        <p:blipFill>
          <a:blip r:embed="rId3" cstate="print"/>
          <a:srcRect/>
          <a:stretch>
            <a:fillRect/>
          </a:stretch>
        </p:blipFill>
        <p:spPr bwMode="auto">
          <a:xfrm>
            <a:off x="10877645" y="6347817"/>
            <a:ext cx="1235981" cy="433171"/>
          </a:xfrm>
          <a:prstGeom prst="rect">
            <a:avLst/>
          </a:prstGeom>
          <a:noFill/>
        </p:spPr>
      </p:pic>
      <p:sp>
        <p:nvSpPr>
          <p:cNvPr id="8" name="TextBox 7">
            <a:extLst>
              <a:ext uri="{FF2B5EF4-FFF2-40B4-BE49-F238E27FC236}">
                <a16:creationId xmlns:a16="http://schemas.microsoft.com/office/drawing/2014/main" id="{5AB9DE60-BE31-4B4F-AD56-1A4F33B9D5B2}"/>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
        <p:nvSpPr>
          <p:cNvPr id="9" name="TextBox 8">
            <a:extLst>
              <a:ext uri="{FF2B5EF4-FFF2-40B4-BE49-F238E27FC236}">
                <a16:creationId xmlns:a16="http://schemas.microsoft.com/office/drawing/2014/main" id="{A6BF7AF5-EFB3-4579-AE5D-F7F6227E5CF3}"/>
              </a:ext>
            </a:extLst>
          </p:cNvPr>
          <p:cNvSpPr txBox="1"/>
          <p:nvPr/>
        </p:nvSpPr>
        <p:spPr>
          <a:xfrm>
            <a:off x="934974" y="947141"/>
            <a:ext cx="6094476" cy="1008609"/>
          </a:xfrm>
          <a:prstGeom prst="rect">
            <a:avLst/>
          </a:prstGeom>
          <a:noFill/>
        </p:spPr>
        <p:txBody>
          <a:bodyPr wrap="square">
            <a:spAutoFit/>
          </a:bodyPr>
          <a:lstStyle/>
          <a:p>
            <a:pPr marL="342900" indent="-342900">
              <a:lnSpc>
                <a:spcPct val="150000"/>
              </a:lnSpc>
              <a:spcAft>
                <a:spcPts val="1000"/>
              </a:spcAft>
              <a:buFont typeface="Wingdings" pitchFamily="2" charset="2"/>
              <a:buChar char="q"/>
            </a:pPr>
            <a:r>
              <a:rPr lang="en-IN" dirty="0">
                <a:latin typeface="Calibri" pitchFamily="34" charset="0"/>
                <a:ea typeface="Cambria" panose="02040503050406030204" pitchFamily="18" charset="0"/>
                <a:cs typeface="Calibri" pitchFamily="34" charset="0"/>
              </a:rPr>
              <a:t>Graphics required for 60 Inch screen.</a:t>
            </a:r>
          </a:p>
          <a:p>
            <a:pPr marL="342900" indent="-342900">
              <a:lnSpc>
                <a:spcPct val="150000"/>
              </a:lnSpc>
              <a:spcAft>
                <a:spcPts val="1000"/>
              </a:spcAft>
              <a:buFont typeface="Wingdings" pitchFamily="2" charset="2"/>
              <a:buChar char="q"/>
            </a:pPr>
            <a:endParaRPr lang="en-IN" dirty="0">
              <a:latin typeface="Calibri" pitchFamily="34" charset="0"/>
              <a:ea typeface="Cambria" panose="02040503050406030204" pitchFamily="18"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602693" y="2704535"/>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a16="http://schemas.microsoft.com/office/drawing/2014/main" id="{E8ADFDEE-9EAC-466F-AF6B-857D4A4D3FF0}"/>
              </a:ext>
            </a:extLst>
          </p:cNvPr>
          <p:cNvGrpSpPr/>
          <p:nvPr/>
        </p:nvGrpSpPr>
        <p:grpSpPr>
          <a:xfrm>
            <a:off x="4034650" y="1559008"/>
            <a:ext cx="4248000"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grpSp>
        <p:nvGrpSpPr>
          <p:cNvPr id="10" name="Group 9">
            <a:extLst>
              <a:ext uri="{FF2B5EF4-FFF2-40B4-BE49-F238E27FC236}">
                <a16:creationId xmlns:a16="http://schemas.microsoft.com/office/drawing/2014/main" id="{16E19D0E-9B4A-4456-A49F-EF8E2ACEAD93}"/>
              </a:ext>
            </a:extLst>
          </p:cNvPr>
          <p:cNvGrpSpPr/>
          <p:nvPr/>
        </p:nvGrpSpPr>
        <p:grpSpPr>
          <a:xfrm>
            <a:off x="7675630" y="2325254"/>
            <a:ext cx="556482" cy="555410"/>
            <a:chOff x="7167947" y="1624190"/>
            <a:chExt cx="2677920" cy="2672764"/>
          </a:xfrm>
          <a:solidFill>
            <a:srgbClr val="35455E"/>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4000825" y="3047466"/>
            <a:ext cx="4331369" cy="923330"/>
          </a:xfrm>
          <a:prstGeom prst="rect">
            <a:avLst/>
          </a:prstGeom>
          <a:noFill/>
        </p:spPr>
        <p:txBody>
          <a:bodyPr wrap="square" rtlCol="0" anchor="ctr">
            <a:spAutoFit/>
          </a:bodyPr>
          <a:lstStyle/>
          <a:p>
            <a:pPr algn="ctr"/>
            <a:r>
              <a:rPr lang="en-US" altLang="ko-KR" sz="5400" b="1" dirty="0">
                <a:solidFill>
                  <a:schemeClr val="bg1"/>
                </a:solidFill>
                <a:latin typeface="Calibri" pitchFamily="34" charset="0"/>
                <a:cs typeface="Calibri" pitchFamily="34" charset="0"/>
              </a:rPr>
              <a:t>Thank You</a:t>
            </a:r>
            <a:endParaRPr lang="ko-KR" altLang="en-US" sz="5400" b="1" dirty="0">
              <a:solidFill>
                <a:schemeClr val="bg1"/>
              </a:solidFill>
              <a:latin typeface="Calibri" pitchFamily="34" charset="0"/>
              <a:cs typeface="Calibri" pitchFamily="34" charset="0"/>
            </a:endParaRPr>
          </a:p>
        </p:txBody>
      </p:sp>
      <p:pic>
        <p:nvPicPr>
          <p:cNvPr id="16" name="Picture 15"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sp>
        <p:nvSpPr>
          <p:cNvPr id="14" name="TextBox 13"/>
          <p:cNvSpPr txBox="1"/>
          <p:nvPr/>
        </p:nvSpPr>
        <p:spPr>
          <a:xfrm>
            <a:off x="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itchFamily="34" charset="0"/>
                <a:cs typeface="Calibri" pitchFamily="34" charset="0"/>
              </a:rPr>
              <a:t>AMK-02 TCN6200 COOLING TOWER SYSTEM</a:t>
            </a:r>
            <a:endParaRPr lang="en-US" dirty="0">
              <a:solidFill>
                <a:schemeClr val="bg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7481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4607749" y="448868"/>
            <a:ext cx="6808036" cy="646331"/>
            <a:chOff x="4660065" y="953844"/>
            <a:chExt cx="6808036" cy="646331"/>
          </a:xfrm>
        </p:grpSpPr>
        <p:sp>
          <p:nvSpPr>
            <p:cNvPr id="122" name="TextBox 121">
              <a:extLst>
                <a:ext uri="{FF2B5EF4-FFF2-40B4-BE49-F238E27FC236}">
                  <a16:creationId xmlns:a16="http://schemas.microsoft.com/office/drawing/2014/main" id="{CC8905E8-278A-4BD2-B75B-0CAAFBDB26F1}"/>
                </a:ext>
              </a:extLst>
            </p:cNvPr>
            <p:cNvSpPr txBox="1"/>
            <p:nvPr/>
          </p:nvSpPr>
          <p:spPr>
            <a:xfrm>
              <a:off x="4660065" y="953844"/>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latin typeface="Calibri" pitchFamily="34" charset="0"/>
                  <a:cs typeface="Calibri" pitchFamily="34" charset="0"/>
                </a:rPr>
                <a:t>01</a:t>
              </a:r>
              <a:endParaRPr lang="ko-KR" altLang="en-US" sz="3600" b="1" dirty="0">
                <a:solidFill>
                  <a:schemeClr val="accent1"/>
                </a:solidFill>
                <a:latin typeface="Calibri" pitchFamily="34" charset="0"/>
                <a:cs typeface="Calibri"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730920" y="1043883"/>
              <a:ext cx="5737181" cy="476071"/>
            </a:xfrm>
            <a:prstGeom prst="roundRect">
              <a:avLst>
                <a:gd name="adj" fmla="val 50000"/>
              </a:avLst>
            </a:prstGeom>
            <a:solidFill>
              <a:schemeClr val="accent1"/>
            </a:solidFill>
          </p:spPr>
          <p:txBody>
            <a:bodyPr wrap="square" lIns="274320" rtlCol="0" anchor="ctr">
              <a:spAutoFit/>
            </a:bodyPr>
            <a:lstStyle/>
            <a:p>
              <a:r>
                <a:rPr lang="en-US" altLang="ko-KR" sz="1600" b="1" dirty="0">
                  <a:solidFill>
                    <a:schemeClr val="bg1"/>
                  </a:solidFill>
                  <a:latin typeface="Calibri" pitchFamily="34" charset="0"/>
                  <a:cs typeface="Calibri" pitchFamily="34" charset="0"/>
                </a:rPr>
                <a:t>Safety Introduction</a:t>
              </a:r>
              <a:endParaRPr lang="ko-KR" altLang="en-US" sz="1600" b="1" dirty="0">
                <a:solidFill>
                  <a:schemeClr val="bg1"/>
                </a:solidFill>
                <a:latin typeface="Calibri" pitchFamily="34" charset="0"/>
                <a:cs typeface="Calibri" pitchFamily="34" charset="0"/>
              </a:endParaRPr>
            </a:p>
          </p:txBody>
        </p:sp>
      </p:grpSp>
      <p:grpSp>
        <p:nvGrpSpPr>
          <p:cNvPr id="22" name="Group 21"/>
          <p:cNvGrpSpPr/>
          <p:nvPr/>
        </p:nvGrpSpPr>
        <p:grpSpPr>
          <a:xfrm>
            <a:off x="4607749" y="1208978"/>
            <a:ext cx="6808036" cy="646331"/>
            <a:chOff x="4660065" y="1809534"/>
            <a:chExt cx="6808036" cy="646331"/>
          </a:xfrm>
        </p:grpSpPr>
        <p:sp>
          <p:nvSpPr>
            <p:cNvPr id="29" name="TextBox 28">
              <a:extLst>
                <a:ext uri="{FF2B5EF4-FFF2-40B4-BE49-F238E27FC236}">
                  <a16:creationId xmlns:a16="http://schemas.microsoft.com/office/drawing/2014/main" id="{84E08AEC-260E-4620-A344-02DA4D7253FC}"/>
                </a:ext>
              </a:extLst>
            </p:cNvPr>
            <p:cNvSpPr txBox="1"/>
            <p:nvPr/>
          </p:nvSpPr>
          <p:spPr>
            <a:xfrm>
              <a:off x="4660065" y="1809534"/>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latin typeface="Calibri" pitchFamily="34" charset="0"/>
                  <a:cs typeface="Calibri" pitchFamily="34" charset="0"/>
                </a:rPr>
                <a:t>02</a:t>
              </a:r>
              <a:endParaRPr lang="ko-KR" altLang="en-US" sz="3600" b="1" dirty="0">
                <a:solidFill>
                  <a:schemeClr val="accent2"/>
                </a:solidFill>
                <a:latin typeface="Calibri" pitchFamily="34" charset="0"/>
                <a:cs typeface="Calibri"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730920" y="1899573"/>
              <a:ext cx="5737181" cy="476071"/>
            </a:xfrm>
            <a:prstGeom prst="roundRect">
              <a:avLst>
                <a:gd name="adj" fmla="val 50000"/>
              </a:avLst>
            </a:prstGeom>
            <a:solidFill>
              <a:schemeClr val="accent2"/>
            </a:solidFill>
          </p:spPr>
          <p:txBody>
            <a:bodyPr wrap="square" lIns="274320" rtlCol="0" anchor="ctr">
              <a:spAutoFit/>
            </a:bodyPr>
            <a:lstStyle/>
            <a:p>
              <a:r>
                <a:rPr lang="en-IN" altLang="ko-KR" sz="1600" b="1" dirty="0">
                  <a:solidFill>
                    <a:schemeClr val="bg1"/>
                  </a:solidFill>
                  <a:latin typeface="Calibri" pitchFamily="34" charset="0"/>
                  <a:cs typeface="Calibri" pitchFamily="34" charset="0"/>
                </a:rPr>
                <a:t>Project Architecture</a:t>
              </a:r>
              <a:endParaRPr lang="ko-KR" altLang="en-US" sz="1600" b="1" dirty="0">
                <a:solidFill>
                  <a:schemeClr val="bg1"/>
                </a:solidFill>
                <a:latin typeface="Calibri" pitchFamily="34" charset="0"/>
                <a:cs typeface="Calibri" pitchFamily="34" charset="0"/>
              </a:endParaRPr>
            </a:p>
          </p:txBody>
        </p:sp>
      </p:grpSp>
      <p:grpSp>
        <p:nvGrpSpPr>
          <p:cNvPr id="21" name="Group 20"/>
          <p:cNvGrpSpPr/>
          <p:nvPr/>
        </p:nvGrpSpPr>
        <p:grpSpPr>
          <a:xfrm>
            <a:off x="4607749" y="1969088"/>
            <a:ext cx="6808036" cy="646331"/>
            <a:chOff x="4660065" y="2665224"/>
            <a:chExt cx="6808036" cy="646331"/>
          </a:xfrm>
        </p:grpSpPr>
        <p:sp>
          <p:nvSpPr>
            <p:cNvPr id="34" name="TextBox 33">
              <a:extLst>
                <a:ext uri="{FF2B5EF4-FFF2-40B4-BE49-F238E27FC236}">
                  <a16:creationId xmlns:a16="http://schemas.microsoft.com/office/drawing/2014/main" id="{9DC92E20-0B25-47A5-9ABF-8CBCF8F31CF5}"/>
                </a:ext>
              </a:extLst>
            </p:cNvPr>
            <p:cNvSpPr txBox="1"/>
            <p:nvPr/>
          </p:nvSpPr>
          <p:spPr>
            <a:xfrm>
              <a:off x="4660065" y="2665224"/>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latin typeface="Calibri" pitchFamily="34" charset="0"/>
                  <a:cs typeface="Calibri" pitchFamily="34" charset="0"/>
                </a:rPr>
                <a:t>03</a:t>
              </a:r>
              <a:endParaRPr lang="ko-KR" altLang="en-US" sz="3600" b="1" dirty="0">
                <a:solidFill>
                  <a:schemeClr val="accent3"/>
                </a:solidFill>
                <a:latin typeface="Calibri" pitchFamily="34" charset="0"/>
                <a:cs typeface="Calibri"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5730920" y="2755263"/>
              <a:ext cx="5737181" cy="476071"/>
            </a:xfrm>
            <a:prstGeom prst="roundRect">
              <a:avLst>
                <a:gd name="adj" fmla="val 50000"/>
              </a:avLst>
            </a:prstGeom>
            <a:solidFill>
              <a:schemeClr val="accent3"/>
            </a:solidFill>
          </p:spPr>
          <p:txBody>
            <a:bodyPr wrap="square" lIns="274320" rtlCol="0" anchor="ctr">
              <a:spAutoFit/>
            </a:bodyPr>
            <a:lstStyle/>
            <a:p>
              <a:r>
                <a:rPr lang="en-US" altLang="ko-KR" sz="1600" b="1" dirty="0">
                  <a:solidFill>
                    <a:schemeClr val="bg1"/>
                  </a:solidFill>
                  <a:latin typeface="Calibri" pitchFamily="34" charset="0"/>
                  <a:cs typeface="Calibri" pitchFamily="34" charset="0"/>
                </a:rPr>
                <a:t>Project Scope</a:t>
              </a:r>
              <a:endParaRPr lang="ko-KR" altLang="en-US" sz="1600" b="1" dirty="0">
                <a:solidFill>
                  <a:schemeClr val="bg1"/>
                </a:solidFill>
                <a:latin typeface="Calibri" pitchFamily="34" charset="0"/>
                <a:cs typeface="Calibri" pitchFamily="34" charset="0"/>
              </a:endParaRPr>
            </a:p>
          </p:txBody>
        </p:sp>
      </p:grpSp>
      <p:grpSp>
        <p:nvGrpSpPr>
          <p:cNvPr id="18" name="Group 17"/>
          <p:cNvGrpSpPr/>
          <p:nvPr/>
        </p:nvGrpSpPr>
        <p:grpSpPr>
          <a:xfrm>
            <a:off x="4607749" y="3489308"/>
            <a:ext cx="6808036" cy="646331"/>
            <a:chOff x="4660065" y="3538332"/>
            <a:chExt cx="6808036" cy="646331"/>
          </a:xfrm>
        </p:grpSpPr>
        <p:sp>
          <p:nvSpPr>
            <p:cNvPr id="39" name="TextBox 38">
              <a:extLst>
                <a:ext uri="{FF2B5EF4-FFF2-40B4-BE49-F238E27FC236}">
                  <a16:creationId xmlns:a16="http://schemas.microsoft.com/office/drawing/2014/main" id="{A775E27B-4D35-43D7-8422-85D445BDB7E1}"/>
                </a:ext>
              </a:extLst>
            </p:cNvPr>
            <p:cNvSpPr txBox="1"/>
            <p:nvPr/>
          </p:nvSpPr>
          <p:spPr>
            <a:xfrm>
              <a:off x="4660065" y="3538332"/>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latin typeface="Calibri" pitchFamily="34" charset="0"/>
                  <a:cs typeface="Calibri" pitchFamily="34" charset="0"/>
                </a:rPr>
                <a:t>05</a:t>
              </a:r>
              <a:endParaRPr lang="ko-KR" altLang="en-US" sz="3600" b="1" dirty="0">
                <a:solidFill>
                  <a:schemeClr val="accent2"/>
                </a:solidFill>
                <a:latin typeface="Calibri" pitchFamily="34" charset="0"/>
                <a:cs typeface="Calibri"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5730920" y="3628371"/>
              <a:ext cx="5737181" cy="476071"/>
            </a:xfrm>
            <a:prstGeom prst="roundRect">
              <a:avLst>
                <a:gd name="adj" fmla="val 50000"/>
              </a:avLst>
            </a:prstGeom>
            <a:solidFill>
              <a:schemeClr val="accent2"/>
            </a:solidFill>
          </p:spPr>
          <p:txBody>
            <a:bodyPr wrap="square" lIns="274320" rtlCol="0" anchor="ctr">
              <a:spAutoFit/>
            </a:bodyPr>
            <a:lstStyle/>
            <a:p>
              <a:r>
                <a:rPr lang="en-US" altLang="ko-KR" sz="1600" b="1" dirty="0">
                  <a:solidFill>
                    <a:schemeClr val="bg1"/>
                  </a:solidFill>
                  <a:latin typeface="Calibri" pitchFamily="34" charset="0"/>
                  <a:cs typeface="Calibri" pitchFamily="34" charset="0"/>
                </a:rPr>
                <a:t>Deliverable Documents </a:t>
              </a:r>
              <a:endParaRPr lang="ko-KR" altLang="en-US" sz="1600" b="1" dirty="0">
                <a:solidFill>
                  <a:schemeClr val="bg1"/>
                </a:solidFill>
                <a:latin typeface="Calibri" pitchFamily="34" charset="0"/>
                <a:cs typeface="Calibri" pitchFamily="34" charset="0"/>
              </a:endParaRPr>
            </a:p>
          </p:txBody>
        </p:sp>
      </p:grpSp>
      <p:grpSp>
        <p:nvGrpSpPr>
          <p:cNvPr id="25" name="Group 24"/>
          <p:cNvGrpSpPr/>
          <p:nvPr/>
        </p:nvGrpSpPr>
        <p:grpSpPr>
          <a:xfrm>
            <a:off x="4607749" y="2729198"/>
            <a:ext cx="6829808" cy="646331"/>
            <a:chOff x="4660065" y="4474497"/>
            <a:chExt cx="6829808" cy="646331"/>
          </a:xfrm>
        </p:grpSpPr>
        <p:sp>
          <p:nvSpPr>
            <p:cNvPr id="20" name="TextBox 19">
              <a:extLst>
                <a:ext uri="{FF2B5EF4-FFF2-40B4-BE49-F238E27FC236}">
                  <a16:creationId xmlns:a16="http://schemas.microsoft.com/office/drawing/2014/main" id="{A775E27B-4D35-43D7-8422-85D445BDB7E1}"/>
                </a:ext>
              </a:extLst>
            </p:cNvPr>
            <p:cNvSpPr txBox="1"/>
            <p:nvPr/>
          </p:nvSpPr>
          <p:spPr>
            <a:xfrm>
              <a:off x="4660065" y="447449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latin typeface="Calibri" pitchFamily="34" charset="0"/>
                  <a:cs typeface="Calibri" pitchFamily="34" charset="0"/>
                </a:rPr>
                <a:t>04</a:t>
              </a:r>
              <a:endParaRPr lang="ko-KR" altLang="en-US" sz="3600" b="1" dirty="0">
                <a:solidFill>
                  <a:schemeClr val="accent1"/>
                </a:solidFill>
                <a:latin typeface="Calibri" pitchFamily="34" charset="0"/>
                <a:cs typeface="Calibri" pitchFamily="34" charset="0"/>
              </a:endParaRPr>
            </a:p>
          </p:txBody>
        </p:sp>
        <p:sp>
          <p:nvSpPr>
            <p:cNvPr id="23" name="TextBox 22">
              <a:extLst>
                <a:ext uri="{FF2B5EF4-FFF2-40B4-BE49-F238E27FC236}">
                  <a16:creationId xmlns:a16="http://schemas.microsoft.com/office/drawing/2014/main" id="{04AE23BF-9144-41BB-82CF-6D901195B783}"/>
                </a:ext>
              </a:extLst>
            </p:cNvPr>
            <p:cNvSpPr txBox="1"/>
            <p:nvPr/>
          </p:nvSpPr>
          <p:spPr>
            <a:xfrm>
              <a:off x="5752692" y="4564536"/>
              <a:ext cx="5737181" cy="476071"/>
            </a:xfrm>
            <a:prstGeom prst="roundRect">
              <a:avLst>
                <a:gd name="adj" fmla="val 50000"/>
              </a:avLst>
            </a:prstGeom>
            <a:solidFill>
              <a:schemeClr val="accent1"/>
            </a:solidFill>
          </p:spPr>
          <p:txBody>
            <a:bodyPr wrap="square" lIns="274320" rtlCol="0" anchor="ctr">
              <a:spAutoFit/>
            </a:bodyPr>
            <a:lstStyle/>
            <a:p>
              <a:r>
                <a:rPr lang="en-IN" altLang="ko-KR" sz="1600" b="1" dirty="0">
                  <a:solidFill>
                    <a:schemeClr val="bg1"/>
                  </a:solidFill>
                  <a:latin typeface="Calibri" pitchFamily="34" charset="0"/>
                  <a:cs typeface="Calibri" pitchFamily="34" charset="0"/>
                </a:rPr>
                <a:t>Proposed Control BOM</a:t>
              </a:r>
              <a:endParaRPr lang="ko-KR" altLang="en-US" sz="1600" b="1" dirty="0">
                <a:solidFill>
                  <a:schemeClr val="bg1"/>
                </a:solidFill>
                <a:latin typeface="Calibri" pitchFamily="34" charset="0"/>
                <a:cs typeface="Calibri" pitchFamily="34" charset="0"/>
              </a:endParaRPr>
            </a:p>
          </p:txBody>
        </p:sp>
      </p:grpSp>
      <p:grpSp>
        <p:nvGrpSpPr>
          <p:cNvPr id="27" name="Group 26"/>
          <p:cNvGrpSpPr/>
          <p:nvPr/>
        </p:nvGrpSpPr>
        <p:grpSpPr>
          <a:xfrm>
            <a:off x="4607749" y="5769638"/>
            <a:ext cx="6842871" cy="646331"/>
            <a:chOff x="4660065" y="5384543"/>
            <a:chExt cx="6842871" cy="646331"/>
          </a:xfrm>
        </p:grpSpPr>
        <p:sp>
          <p:nvSpPr>
            <p:cNvPr id="24" name="TextBox 23">
              <a:extLst>
                <a:ext uri="{FF2B5EF4-FFF2-40B4-BE49-F238E27FC236}">
                  <a16:creationId xmlns:a16="http://schemas.microsoft.com/office/drawing/2014/main" id="{A775E27B-4D35-43D7-8422-85D445BDB7E1}"/>
                </a:ext>
              </a:extLst>
            </p:cNvPr>
            <p:cNvSpPr txBox="1"/>
            <p:nvPr/>
          </p:nvSpPr>
          <p:spPr>
            <a:xfrm>
              <a:off x="4660065" y="5384543"/>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latin typeface="Calibri" pitchFamily="34" charset="0"/>
                  <a:cs typeface="Calibri" pitchFamily="34" charset="0"/>
                </a:rPr>
                <a:t>08</a:t>
              </a:r>
              <a:endParaRPr lang="ko-KR" altLang="en-US" sz="3600" b="1" dirty="0">
                <a:solidFill>
                  <a:schemeClr val="accent2"/>
                </a:solidFill>
                <a:latin typeface="Calibri" pitchFamily="34" charset="0"/>
                <a:cs typeface="Calibri" pitchFamily="34" charset="0"/>
              </a:endParaRPr>
            </a:p>
          </p:txBody>
        </p:sp>
        <p:sp>
          <p:nvSpPr>
            <p:cNvPr id="30" name="TextBox 29">
              <a:extLst>
                <a:ext uri="{FF2B5EF4-FFF2-40B4-BE49-F238E27FC236}">
                  <a16:creationId xmlns:a16="http://schemas.microsoft.com/office/drawing/2014/main" id="{04AE23BF-9144-41BB-82CF-6D901195B783}"/>
                </a:ext>
              </a:extLst>
            </p:cNvPr>
            <p:cNvSpPr txBox="1"/>
            <p:nvPr/>
          </p:nvSpPr>
          <p:spPr>
            <a:xfrm>
              <a:off x="5765755" y="5474582"/>
              <a:ext cx="5737181" cy="476071"/>
            </a:xfrm>
            <a:prstGeom prst="roundRect">
              <a:avLst>
                <a:gd name="adj" fmla="val 50000"/>
              </a:avLst>
            </a:prstGeom>
            <a:solidFill>
              <a:schemeClr val="accent2"/>
            </a:solidFill>
          </p:spPr>
          <p:txBody>
            <a:bodyPr wrap="square" lIns="274320" rtlCol="0" anchor="ctr">
              <a:spAutoFit/>
            </a:bodyPr>
            <a:lstStyle/>
            <a:p>
              <a:r>
                <a:rPr lang="en-IN" altLang="ko-KR" sz="1600" b="1" dirty="0">
                  <a:solidFill>
                    <a:schemeClr val="bg1"/>
                  </a:solidFill>
                  <a:latin typeface="Calibri" pitchFamily="34" charset="0"/>
                  <a:cs typeface="Calibri" pitchFamily="34" charset="0"/>
                </a:rPr>
                <a:t>Discussion Points</a:t>
              </a:r>
              <a:endParaRPr lang="ko-KR" altLang="en-US" sz="1600" b="1" dirty="0">
                <a:solidFill>
                  <a:schemeClr val="bg1"/>
                </a:solidFill>
                <a:latin typeface="Calibri" pitchFamily="34" charset="0"/>
                <a:cs typeface="Calibri" pitchFamily="34" charset="0"/>
              </a:endParaRPr>
            </a:p>
          </p:txBody>
        </p:sp>
      </p:grpSp>
      <p:grpSp>
        <p:nvGrpSpPr>
          <p:cNvPr id="38" name="Group 37"/>
          <p:cNvGrpSpPr/>
          <p:nvPr/>
        </p:nvGrpSpPr>
        <p:grpSpPr>
          <a:xfrm>
            <a:off x="4607749" y="4249418"/>
            <a:ext cx="6808036" cy="646331"/>
            <a:chOff x="4660065" y="3538332"/>
            <a:chExt cx="6808036" cy="646331"/>
          </a:xfrm>
        </p:grpSpPr>
        <p:sp>
          <p:nvSpPr>
            <p:cNvPr id="40" name="TextBox 39">
              <a:extLst>
                <a:ext uri="{FF2B5EF4-FFF2-40B4-BE49-F238E27FC236}">
                  <a16:creationId xmlns:a16="http://schemas.microsoft.com/office/drawing/2014/main" id="{A775E27B-4D35-43D7-8422-85D445BDB7E1}"/>
                </a:ext>
              </a:extLst>
            </p:cNvPr>
            <p:cNvSpPr txBox="1"/>
            <p:nvPr/>
          </p:nvSpPr>
          <p:spPr>
            <a:xfrm>
              <a:off x="4660065" y="3538332"/>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latin typeface="Calibri" pitchFamily="34" charset="0"/>
                  <a:cs typeface="Calibri" pitchFamily="34" charset="0"/>
                </a:rPr>
                <a:t>06</a:t>
              </a:r>
              <a:endParaRPr lang="ko-KR" altLang="en-US" sz="3600" b="1" dirty="0">
                <a:solidFill>
                  <a:schemeClr val="accent3"/>
                </a:solidFill>
                <a:latin typeface="Calibri" pitchFamily="34" charset="0"/>
                <a:cs typeface="Calibri" pitchFamily="34" charset="0"/>
              </a:endParaRPr>
            </a:p>
          </p:txBody>
        </p:sp>
        <p:sp>
          <p:nvSpPr>
            <p:cNvPr id="41" name="TextBox 40">
              <a:extLst>
                <a:ext uri="{FF2B5EF4-FFF2-40B4-BE49-F238E27FC236}">
                  <a16:creationId xmlns:a16="http://schemas.microsoft.com/office/drawing/2014/main" id="{04AE23BF-9144-41BB-82CF-6D901195B783}"/>
                </a:ext>
              </a:extLst>
            </p:cNvPr>
            <p:cNvSpPr txBox="1"/>
            <p:nvPr/>
          </p:nvSpPr>
          <p:spPr>
            <a:xfrm>
              <a:off x="5730920" y="3628371"/>
              <a:ext cx="5737181" cy="476071"/>
            </a:xfrm>
            <a:prstGeom prst="roundRect">
              <a:avLst>
                <a:gd name="adj" fmla="val 50000"/>
              </a:avLst>
            </a:prstGeom>
            <a:solidFill>
              <a:schemeClr val="accent3"/>
            </a:solidFill>
          </p:spPr>
          <p:txBody>
            <a:bodyPr wrap="square" lIns="274320" rtlCol="0" anchor="ctr">
              <a:spAutoFit/>
            </a:bodyPr>
            <a:lstStyle/>
            <a:p>
              <a:r>
                <a:rPr lang="en-IN" altLang="ko-KR" sz="1600" b="1" dirty="0">
                  <a:solidFill>
                    <a:schemeClr val="bg1"/>
                  </a:solidFill>
                  <a:latin typeface="Calibri" pitchFamily="34" charset="0"/>
                  <a:cs typeface="Calibri" pitchFamily="34" charset="0"/>
                </a:rPr>
                <a:t>Project Schedule</a:t>
              </a:r>
              <a:endParaRPr lang="ko-KR" altLang="en-US" sz="1600" b="1" dirty="0">
                <a:solidFill>
                  <a:schemeClr val="bg1"/>
                </a:solidFill>
                <a:latin typeface="Calibri" pitchFamily="34" charset="0"/>
                <a:cs typeface="Calibri" pitchFamily="34" charset="0"/>
              </a:endParaRPr>
            </a:p>
          </p:txBody>
        </p:sp>
      </p:grpSp>
      <p:grpSp>
        <p:nvGrpSpPr>
          <p:cNvPr id="43" name="Group 42"/>
          <p:cNvGrpSpPr/>
          <p:nvPr/>
        </p:nvGrpSpPr>
        <p:grpSpPr>
          <a:xfrm>
            <a:off x="4607749" y="5009528"/>
            <a:ext cx="6808036" cy="646331"/>
            <a:chOff x="4660065" y="3538332"/>
            <a:chExt cx="6808036" cy="646331"/>
          </a:xfrm>
        </p:grpSpPr>
        <p:sp>
          <p:nvSpPr>
            <p:cNvPr id="44" name="TextBox 43">
              <a:extLst>
                <a:ext uri="{FF2B5EF4-FFF2-40B4-BE49-F238E27FC236}">
                  <a16:creationId xmlns:a16="http://schemas.microsoft.com/office/drawing/2014/main" id="{A775E27B-4D35-43D7-8422-85D445BDB7E1}"/>
                </a:ext>
              </a:extLst>
            </p:cNvPr>
            <p:cNvSpPr txBox="1"/>
            <p:nvPr/>
          </p:nvSpPr>
          <p:spPr>
            <a:xfrm>
              <a:off x="4660065" y="3538332"/>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latin typeface="Calibri" pitchFamily="34" charset="0"/>
                  <a:cs typeface="Calibri" pitchFamily="34" charset="0"/>
                </a:rPr>
                <a:t>07</a:t>
              </a:r>
              <a:endParaRPr lang="ko-KR" altLang="en-US" sz="3600" b="1" dirty="0">
                <a:solidFill>
                  <a:schemeClr val="accent1"/>
                </a:solidFill>
                <a:latin typeface="Calibri" pitchFamily="34" charset="0"/>
                <a:cs typeface="Calibri" pitchFamily="34" charset="0"/>
              </a:endParaRPr>
            </a:p>
          </p:txBody>
        </p:sp>
        <p:sp>
          <p:nvSpPr>
            <p:cNvPr id="45" name="TextBox 44">
              <a:extLst>
                <a:ext uri="{FF2B5EF4-FFF2-40B4-BE49-F238E27FC236}">
                  <a16:creationId xmlns:a16="http://schemas.microsoft.com/office/drawing/2014/main" id="{04AE23BF-9144-41BB-82CF-6D901195B783}"/>
                </a:ext>
              </a:extLst>
            </p:cNvPr>
            <p:cNvSpPr txBox="1"/>
            <p:nvPr/>
          </p:nvSpPr>
          <p:spPr>
            <a:xfrm>
              <a:off x="5730920" y="3628371"/>
              <a:ext cx="5737181" cy="476071"/>
            </a:xfrm>
            <a:prstGeom prst="roundRect">
              <a:avLst>
                <a:gd name="adj" fmla="val 50000"/>
              </a:avLst>
            </a:prstGeom>
            <a:solidFill>
              <a:schemeClr val="accent1"/>
            </a:solidFill>
          </p:spPr>
          <p:txBody>
            <a:bodyPr wrap="square" lIns="274320" rtlCol="0" anchor="ctr">
              <a:spAutoFit/>
            </a:bodyPr>
            <a:lstStyle/>
            <a:p>
              <a:r>
                <a:rPr lang="en-US" altLang="ko-KR" sz="1600" b="1" dirty="0">
                  <a:solidFill>
                    <a:schemeClr val="bg1"/>
                  </a:solidFill>
                  <a:latin typeface="Calibri" pitchFamily="34" charset="0"/>
                  <a:cs typeface="Calibri" pitchFamily="34" charset="0"/>
                </a:rPr>
                <a:t>Project Organization Chart</a:t>
              </a:r>
              <a:endParaRPr lang="ko-KR" altLang="en-US" sz="1600" b="1" dirty="0">
                <a:solidFill>
                  <a:schemeClr val="bg1"/>
                </a:solidFill>
                <a:latin typeface="Calibri" pitchFamily="34" charset="0"/>
                <a:cs typeface="Calibri" pitchFamily="34" charset="0"/>
              </a:endParaRPr>
            </a:p>
          </p:txBody>
        </p:sp>
      </p:grpSp>
      <p:sp>
        <p:nvSpPr>
          <p:cNvPr id="55" name="Rectangle 54"/>
          <p:cNvSpPr/>
          <p:nvPr/>
        </p:nvSpPr>
        <p:spPr>
          <a:xfrm>
            <a:off x="0" y="0"/>
            <a:ext cx="3985146" cy="6858000"/>
          </a:xfrm>
          <a:prstGeom prst="rect">
            <a:avLst/>
          </a:prstGeom>
          <a:solidFill>
            <a:srgbClr val="354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2573" y="3259724"/>
            <a:ext cx="3960000" cy="338554"/>
          </a:xfrm>
          <a:prstGeom prst="rect">
            <a:avLst/>
          </a:prstGeom>
          <a:noFill/>
        </p:spPr>
        <p:txBody>
          <a:bodyPr wrap="square" rtlCol="0" anchor="ctr">
            <a:spAutoFit/>
          </a:bodyPr>
          <a:lstStyle/>
          <a:p>
            <a:pPr algn="ctr"/>
            <a:r>
              <a:rPr lang="en-US" sz="1600" b="1" dirty="0">
                <a:solidFill>
                  <a:schemeClr val="bg1">
                    <a:lumMod val="75000"/>
                  </a:schemeClr>
                </a:solidFill>
                <a:latin typeface="Calibri" pitchFamily="34" charset="0"/>
                <a:cs typeface="Calibri" pitchFamily="34" charset="0"/>
              </a:rPr>
              <a:t>J3 He SCADA SYSTEM</a:t>
            </a:r>
            <a:endParaRPr lang="en-US" sz="1600" dirty="0">
              <a:solidFill>
                <a:schemeClr val="bg1">
                  <a:lumMod val="75000"/>
                </a:schemeClr>
              </a:solidFill>
              <a:latin typeface="Calibri" pitchFamily="34" charset="0"/>
              <a:cs typeface="Calibri" pitchFamily="34" charset="0"/>
            </a:endParaRPr>
          </a:p>
        </p:txBody>
      </p:sp>
      <p:sp>
        <p:nvSpPr>
          <p:cNvPr id="140" name="TextBox 139">
            <a:extLst>
              <a:ext uri="{FF2B5EF4-FFF2-40B4-BE49-F238E27FC236}">
                <a16:creationId xmlns:a16="http://schemas.microsoft.com/office/drawing/2014/main" id="{13623931-15D2-4834-8280-54ACC1445BD1}"/>
              </a:ext>
            </a:extLst>
          </p:cNvPr>
          <p:cNvSpPr txBox="1"/>
          <p:nvPr/>
        </p:nvSpPr>
        <p:spPr>
          <a:xfrm>
            <a:off x="0" y="518624"/>
            <a:ext cx="3985146" cy="646331"/>
          </a:xfrm>
          <a:prstGeom prst="rect">
            <a:avLst/>
          </a:prstGeom>
          <a:noFill/>
        </p:spPr>
        <p:txBody>
          <a:bodyPr wrap="square" rtlCol="0" anchor="ctr">
            <a:spAutoFit/>
          </a:bodyPr>
          <a:lstStyle/>
          <a:p>
            <a:pPr algn="ctr"/>
            <a:r>
              <a:rPr lang="en-US" altLang="ko-KR" sz="3600" b="1" dirty="0">
                <a:solidFill>
                  <a:schemeClr val="bg1">
                    <a:lumMod val="75000"/>
                  </a:schemeClr>
                </a:solidFill>
                <a:latin typeface="Calibri" pitchFamily="34" charset="0"/>
                <a:cs typeface="Calibri" pitchFamily="34" charset="0"/>
              </a:rPr>
              <a:t>Agenda</a:t>
            </a:r>
            <a:endParaRPr lang="ko-KR" altLang="en-US" sz="3600" b="1" dirty="0">
              <a:solidFill>
                <a:schemeClr val="bg1">
                  <a:lumMod val="75000"/>
                </a:schemeClr>
              </a:solidFill>
              <a:latin typeface="Calibri" pitchFamily="34" charset="0"/>
              <a:cs typeface="Calibri" pitchFamily="34" charset="0"/>
            </a:endParaRPr>
          </a:p>
        </p:txBody>
      </p:sp>
      <p:pic>
        <p:nvPicPr>
          <p:cNvPr id="54" name="Picture 2" descr="Icpro"/>
          <p:cNvPicPr>
            <a:picLocks noChangeAspect="1" noChangeArrowheads="1"/>
          </p:cNvPicPr>
          <p:nvPr/>
        </p:nvPicPr>
        <p:blipFill>
          <a:blip r:embed="rId2" cstate="print"/>
          <a:srcRect/>
          <a:stretch>
            <a:fillRect/>
          </a:stretch>
        </p:blipFill>
        <p:spPr bwMode="auto">
          <a:xfrm>
            <a:off x="973398" y="5614860"/>
            <a:ext cx="2038350" cy="714375"/>
          </a:xfrm>
          <a:prstGeom prst="rect">
            <a:avLst/>
          </a:prstGeom>
          <a:noFill/>
        </p:spPr>
      </p:pic>
    </p:spTree>
    <p:extLst>
      <p:ext uri="{BB962C8B-B14F-4D97-AF65-F5344CB8AC3E}">
        <p14:creationId xmlns:p14="http://schemas.microsoft.com/office/powerpoint/2010/main" val="279610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
        <p:nvSpPr>
          <p:cNvPr id="6" name="Rectangle 5"/>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Safety Moment</a:t>
            </a:r>
            <a:endParaRPr lang="en-US" sz="3600" b="1" dirty="0">
              <a:solidFill>
                <a:schemeClr val="tx2"/>
              </a:solidFill>
              <a:latin typeface="Calibri" pitchFamily="34" charset="0"/>
              <a:cs typeface="Calibri" pitchFamily="34" charset="0"/>
            </a:endParaRPr>
          </a:p>
        </p:txBody>
      </p:sp>
      <p:pic>
        <p:nvPicPr>
          <p:cNvPr id="65" name="Picture 2"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pic>
        <p:nvPicPr>
          <p:cNvPr id="3" name="Picture 2">
            <a:extLst>
              <a:ext uri="{FF2B5EF4-FFF2-40B4-BE49-F238E27FC236}">
                <a16:creationId xmlns:a16="http://schemas.microsoft.com/office/drawing/2014/main" id="{D2B141BF-8AD6-4223-BB20-CCC780FC6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7683" y="691777"/>
            <a:ext cx="3225628" cy="5733892"/>
          </a:xfrm>
          <a:prstGeom prst="rect">
            <a:avLst/>
          </a:prstGeom>
        </p:spPr>
      </p:pic>
      <p:pic>
        <p:nvPicPr>
          <p:cNvPr id="7" name="Picture 6">
            <a:extLst>
              <a:ext uri="{FF2B5EF4-FFF2-40B4-BE49-F238E27FC236}">
                <a16:creationId xmlns:a16="http://schemas.microsoft.com/office/drawing/2014/main" id="{F0449EEC-4234-42AE-A494-ECA2CEE6B3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0686" y="691777"/>
            <a:ext cx="3181125" cy="5656040"/>
          </a:xfrm>
          <a:prstGeom prst="rect">
            <a:avLst/>
          </a:prstGeom>
        </p:spPr>
      </p:pic>
    </p:spTree>
    <p:extLst>
      <p:ext uri="{BB962C8B-B14F-4D97-AF65-F5344CB8AC3E}">
        <p14:creationId xmlns:p14="http://schemas.microsoft.com/office/powerpoint/2010/main" val="423880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Project Architecture</a:t>
            </a:r>
            <a:endParaRPr lang="en-US" sz="3600" b="1" dirty="0">
              <a:solidFill>
                <a:schemeClr val="tx2"/>
              </a:solidFill>
              <a:latin typeface="Calibri" pitchFamily="34" charset="0"/>
              <a:cs typeface="Calibri" pitchFamily="34" charset="0"/>
            </a:endParaRPr>
          </a:p>
        </p:txBody>
      </p:sp>
      <p:pic>
        <p:nvPicPr>
          <p:cNvPr id="5" name="Picture 2"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pic>
        <p:nvPicPr>
          <p:cNvPr id="8" name="Picture 7" descr="Diagram&#10;&#10;Description automatically generated with medium confidence">
            <a:extLst>
              <a:ext uri="{FF2B5EF4-FFF2-40B4-BE49-F238E27FC236}">
                <a16:creationId xmlns:a16="http://schemas.microsoft.com/office/drawing/2014/main" id="{375FDB03-641D-4B1B-B8DB-5C89EA1A95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959" y="808572"/>
            <a:ext cx="9577165" cy="5195988"/>
          </a:xfrm>
          <a:prstGeom prst="rect">
            <a:avLst/>
          </a:prstGeom>
          <a:noFill/>
          <a:ln>
            <a:noFill/>
          </a:ln>
        </p:spPr>
      </p:pic>
      <p:sp>
        <p:nvSpPr>
          <p:cNvPr id="9" name="TextBox 8">
            <a:extLst>
              <a:ext uri="{FF2B5EF4-FFF2-40B4-BE49-F238E27FC236}">
                <a16:creationId xmlns:a16="http://schemas.microsoft.com/office/drawing/2014/main" id="{6ECD9553-4A07-43EE-A9F4-1146E7ECD12D}"/>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4480" y="822279"/>
            <a:ext cx="11907520" cy="4717189"/>
          </a:xfrm>
          <a:prstGeom prst="rect">
            <a:avLst/>
          </a:prstGeom>
          <a:noFill/>
        </p:spPr>
        <p:txBody>
          <a:bodyPr wrap="square" rtlCol="0">
            <a:spAutoFit/>
          </a:bodyPr>
          <a:lstStyle/>
          <a:p>
            <a:pPr marL="342900" indent="-342900">
              <a:lnSpc>
                <a:spcPct val="150000"/>
              </a:lnSpc>
              <a:buFont typeface="Wingdings" pitchFamily="2" charset="2"/>
              <a:buChar char="q"/>
            </a:pPr>
            <a:endParaRPr lang="en-US" sz="1700"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Supply &amp; install the SCADA PC with necessary, power supply cable and LAN Cable.</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Design &amp; Configure SCADA Graphics to monitor data from existing plant PLC’s IO’s.</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Design to communicate with different filling panel PLC, Compressors, DTA Purifiers and Analyzer PLC.</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Required SAT and other testing requirements to confirm the quality of the equipment and components.</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Documentation and handover of document to </a:t>
            </a:r>
            <a:r>
              <a:rPr lang="en-US" dirty="0" err="1">
                <a:solidFill>
                  <a:schemeClr val="bg1">
                    <a:lumMod val="85000"/>
                  </a:schemeClr>
                </a:solidFill>
                <a:latin typeface="Calibri" pitchFamily="34" charset="0"/>
                <a:ea typeface="Cambria" panose="02040503050406030204" pitchFamily="18" charset="0"/>
                <a:cs typeface="Calibri" pitchFamily="34" charset="0"/>
              </a:rPr>
              <a:t>ALSg</a:t>
            </a:r>
            <a:r>
              <a:rPr lang="en-US" dirty="0">
                <a:solidFill>
                  <a:schemeClr val="bg1">
                    <a:lumMod val="85000"/>
                  </a:schemeClr>
                </a:solidFill>
                <a:latin typeface="Calibri" pitchFamily="34" charset="0"/>
                <a:ea typeface="Cambria" panose="02040503050406030204" pitchFamily="18" charset="0"/>
                <a:cs typeface="Calibri" pitchFamily="34" charset="0"/>
              </a:rPr>
              <a:t>.</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marL="342900" lvl="0" indent="-342900">
              <a:lnSpc>
                <a:spcPct val="150000"/>
              </a:lnSpc>
              <a:spcAft>
                <a:spcPts val="1000"/>
              </a:spcAft>
              <a:buFont typeface="Wingdings" pitchFamily="2" charset="2"/>
              <a:buChar char="q"/>
            </a:pPr>
            <a:r>
              <a:rPr lang="en-US" dirty="0">
                <a:solidFill>
                  <a:schemeClr val="bg1">
                    <a:lumMod val="85000"/>
                  </a:schemeClr>
                </a:solidFill>
                <a:latin typeface="Calibri" pitchFamily="34" charset="0"/>
                <a:ea typeface="Cambria" panose="02040503050406030204" pitchFamily="18" charset="0"/>
                <a:cs typeface="Calibri" pitchFamily="34" charset="0"/>
              </a:rPr>
              <a:t>Training for </a:t>
            </a:r>
            <a:r>
              <a:rPr lang="en-US" dirty="0" err="1">
                <a:solidFill>
                  <a:schemeClr val="bg1">
                    <a:lumMod val="85000"/>
                  </a:schemeClr>
                </a:solidFill>
                <a:latin typeface="Calibri" pitchFamily="34" charset="0"/>
                <a:ea typeface="Cambria" panose="02040503050406030204" pitchFamily="18" charset="0"/>
                <a:cs typeface="Calibri" pitchFamily="34" charset="0"/>
              </a:rPr>
              <a:t>ALSg</a:t>
            </a:r>
            <a:r>
              <a:rPr lang="en-US" dirty="0">
                <a:solidFill>
                  <a:schemeClr val="bg1">
                    <a:lumMod val="85000"/>
                  </a:schemeClr>
                </a:solidFill>
                <a:latin typeface="Calibri" pitchFamily="34" charset="0"/>
                <a:ea typeface="Cambria" panose="02040503050406030204" pitchFamily="18" charset="0"/>
                <a:cs typeface="Calibri" pitchFamily="34" charset="0"/>
              </a:rPr>
              <a:t> Operations and Maintenance Team.</a:t>
            </a:r>
            <a:endParaRPr lang="en-IN" dirty="0">
              <a:solidFill>
                <a:schemeClr val="bg1">
                  <a:lumMod val="85000"/>
                </a:schemeClr>
              </a:solidFill>
              <a:latin typeface="Calibri" pitchFamily="34" charset="0"/>
              <a:ea typeface="Cambria" panose="02040503050406030204" pitchFamily="18" charset="0"/>
              <a:cs typeface="Calibri" pitchFamily="34" charset="0"/>
            </a:endParaRPr>
          </a:p>
          <a:p>
            <a:pPr indent="228600">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itchFamily="2" charset="2"/>
              <a:buChar char="q"/>
            </a:pPr>
            <a:endParaRPr lang="en-US" sz="1700" dirty="0">
              <a:solidFill>
                <a:schemeClr val="bg1">
                  <a:lumMod val="85000"/>
                </a:schemeClr>
              </a:solidFill>
              <a:latin typeface="Calibri" pitchFamily="34" charset="0"/>
              <a:ea typeface="Cambria" panose="02040503050406030204" pitchFamily="18" charset="0"/>
              <a:cs typeface="Calibri" pitchFamily="34" charset="0"/>
            </a:endParaRPr>
          </a:p>
          <a:p>
            <a:pPr marL="342900" indent="-342900">
              <a:buFont typeface="Wingdings" pitchFamily="2" charset="2"/>
              <a:buChar char="q"/>
            </a:pPr>
            <a:endParaRPr lang="en-US" sz="1700" dirty="0">
              <a:solidFill>
                <a:schemeClr val="bg1">
                  <a:lumMod val="85000"/>
                </a:schemeClr>
              </a:solidFill>
              <a:latin typeface="Calibri" pitchFamily="34" charset="0"/>
              <a:cs typeface="Calibri" pitchFamily="34" charset="0"/>
            </a:endParaRPr>
          </a:p>
        </p:txBody>
      </p:sp>
      <p:pic>
        <p:nvPicPr>
          <p:cNvPr id="6" name="Picture 2"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sp>
        <p:nvSpPr>
          <p:cNvPr id="16" name="Rectangle 15"/>
          <p:cNvSpPr/>
          <p:nvPr/>
        </p:nvSpPr>
        <p:spPr>
          <a:xfrm>
            <a:off x="0" y="1"/>
            <a:ext cx="12192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Project Scope</a:t>
            </a:r>
            <a:endParaRPr lang="en-US" sz="3600" b="1" dirty="0">
              <a:solidFill>
                <a:schemeClr val="tx2"/>
              </a:solidFill>
              <a:latin typeface="Calibri" pitchFamily="34" charset="0"/>
              <a:cs typeface="Calibri" pitchFamily="34" charset="0"/>
            </a:endParaRPr>
          </a:p>
        </p:txBody>
      </p:sp>
      <p:sp>
        <p:nvSpPr>
          <p:cNvPr id="7" name="TextBox 6">
            <a:extLst>
              <a:ext uri="{FF2B5EF4-FFF2-40B4-BE49-F238E27FC236}">
                <a16:creationId xmlns:a16="http://schemas.microsoft.com/office/drawing/2014/main" id="{2258E436-BC65-47B8-9CE9-69045D3DC1CE}"/>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Tree>
    <p:extLst>
      <p:ext uri="{BB962C8B-B14F-4D97-AF65-F5344CB8AC3E}">
        <p14:creationId xmlns:p14="http://schemas.microsoft.com/office/powerpoint/2010/main" val="423880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D80878-9CBE-4ECD-9798-6090B1FDDA5A}"/>
              </a:ext>
            </a:extLst>
          </p:cNvPr>
          <p:cNvGraphicFramePr>
            <a:graphicFrameLocks noGrp="1"/>
          </p:cNvGraphicFramePr>
          <p:nvPr>
            <p:extLst>
              <p:ext uri="{D42A27DB-BD31-4B8C-83A1-F6EECF244321}">
                <p14:modId xmlns:p14="http://schemas.microsoft.com/office/powerpoint/2010/main" val="3312837751"/>
              </p:ext>
            </p:extLst>
          </p:nvPr>
        </p:nvGraphicFramePr>
        <p:xfrm>
          <a:off x="644480" y="699247"/>
          <a:ext cx="10149026" cy="5938989"/>
        </p:xfrm>
        <a:graphic>
          <a:graphicData uri="http://schemas.openxmlformats.org/drawingml/2006/table">
            <a:tbl>
              <a:tblPr firstRow="1" firstCol="1" bandRow="1">
                <a:tableStyleId>{5C22544A-7EE6-4342-B048-85BDC9FD1C3A}</a:tableStyleId>
              </a:tblPr>
              <a:tblGrid>
                <a:gridCol w="535096">
                  <a:extLst>
                    <a:ext uri="{9D8B030D-6E8A-4147-A177-3AD203B41FA5}">
                      <a16:colId xmlns:a16="http://schemas.microsoft.com/office/drawing/2014/main" val="3122281229"/>
                    </a:ext>
                  </a:extLst>
                </a:gridCol>
                <a:gridCol w="9613930">
                  <a:extLst>
                    <a:ext uri="{9D8B030D-6E8A-4147-A177-3AD203B41FA5}">
                      <a16:colId xmlns:a16="http://schemas.microsoft.com/office/drawing/2014/main" val="340498457"/>
                    </a:ext>
                  </a:extLst>
                </a:gridCol>
              </a:tblGrid>
              <a:tr h="222420">
                <a:tc>
                  <a:txBody>
                    <a:bodyPr/>
                    <a:lstStyle/>
                    <a:p>
                      <a:pPr algn="ctr">
                        <a:lnSpc>
                          <a:spcPct val="115000"/>
                        </a:lnSpc>
                        <a:spcAft>
                          <a:spcPts val="1000"/>
                        </a:spcAft>
                      </a:pPr>
                      <a:r>
                        <a:rPr lang="en-US" sz="1100" dirty="0">
                          <a:effectLst/>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1000"/>
                        </a:spcAft>
                      </a:pPr>
                      <a:r>
                        <a:rPr lang="en-US"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78132452"/>
                  </a:ext>
                </a:extLst>
              </a:tr>
              <a:tr h="413357">
                <a:tc>
                  <a:txBody>
                    <a:bodyPr/>
                    <a:lstStyle/>
                    <a:p>
                      <a:pPr algn="ctr">
                        <a:lnSpc>
                          <a:spcPct val="115000"/>
                        </a:lnSpc>
                        <a:spcAft>
                          <a:spcPts val="1000"/>
                        </a:spcAft>
                      </a:pPr>
                      <a:r>
                        <a:rPr lang="en-US" sz="1100" b="0" dirty="0">
                          <a:effectLst/>
                        </a:rPr>
                        <a:t>1.</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FAT / SAT as per IC Pro OG Technologies Standard procedure approved by client. IC Pro OG Technologies shall send their Standard procedure to customer during detailed engineering.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89783623"/>
                  </a:ext>
                </a:extLst>
              </a:tr>
              <a:tr h="307274">
                <a:tc>
                  <a:txBody>
                    <a:bodyPr/>
                    <a:lstStyle/>
                    <a:p>
                      <a:pPr algn="ctr">
                        <a:lnSpc>
                          <a:spcPct val="115000"/>
                        </a:lnSpc>
                        <a:spcAft>
                          <a:spcPts val="1000"/>
                        </a:spcAft>
                      </a:pPr>
                      <a:r>
                        <a:rPr lang="en-US" sz="1100" b="0" dirty="0">
                          <a:effectLst/>
                        </a:rPr>
                        <a:t>2.</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Storage at site, including watch &amp; ward has not been considered.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50487290"/>
                  </a:ext>
                </a:extLst>
              </a:tr>
              <a:tr h="285417">
                <a:tc>
                  <a:txBody>
                    <a:bodyPr/>
                    <a:lstStyle/>
                    <a:p>
                      <a:pPr algn="ctr">
                        <a:lnSpc>
                          <a:spcPct val="115000"/>
                        </a:lnSpc>
                        <a:spcAft>
                          <a:spcPts val="1000"/>
                        </a:spcAft>
                      </a:pPr>
                      <a:r>
                        <a:rPr lang="en-US" sz="1100" b="0" dirty="0">
                          <a:effectLst/>
                        </a:rPr>
                        <a:t>3.</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No Mechanical Installation is considered as part of this Scope.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90423149"/>
                  </a:ext>
                </a:extLst>
              </a:tr>
              <a:tr h="279887">
                <a:tc>
                  <a:txBody>
                    <a:bodyPr/>
                    <a:lstStyle/>
                    <a:p>
                      <a:pPr algn="ctr">
                        <a:lnSpc>
                          <a:spcPct val="115000"/>
                        </a:lnSpc>
                        <a:spcAft>
                          <a:spcPts val="1000"/>
                        </a:spcAft>
                      </a:pPr>
                      <a:r>
                        <a:rPr lang="en-US" sz="1100" b="0" dirty="0">
                          <a:effectLst/>
                        </a:rPr>
                        <a:t>4.</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SCADA PC Spec suitable for the application is selected. </a:t>
                      </a:r>
                      <a:r>
                        <a:rPr lang="en-US" sz="1100" dirty="0" err="1">
                          <a:effectLst/>
                        </a:rPr>
                        <a:t>ALSg</a:t>
                      </a:r>
                      <a:r>
                        <a:rPr lang="en-US" sz="1100" dirty="0">
                          <a:effectLst/>
                        </a:rPr>
                        <a:t> to review and revert if any changes required in the Spec.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012205"/>
                  </a:ext>
                </a:extLst>
              </a:tr>
              <a:tr h="237381">
                <a:tc>
                  <a:txBody>
                    <a:bodyPr/>
                    <a:lstStyle/>
                    <a:p>
                      <a:pPr algn="ctr">
                        <a:lnSpc>
                          <a:spcPct val="115000"/>
                        </a:lnSpc>
                        <a:spcAft>
                          <a:spcPts val="1000"/>
                        </a:spcAft>
                      </a:pPr>
                      <a:r>
                        <a:rPr lang="en-US" sz="1100" b="0" dirty="0">
                          <a:effectLst/>
                        </a:rPr>
                        <a:t>5.</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Existing As-built PLC, HMI program back-ups shall be provided by </a:t>
                      </a:r>
                      <a:r>
                        <a:rPr lang="en-US" sz="1100" dirty="0" err="1">
                          <a:effectLst/>
                        </a:rPr>
                        <a:t>Alsg</a:t>
                      </a:r>
                      <a:r>
                        <a:rPr lang="en-US" sz="1100" dirty="0">
                          <a:effectLst/>
                        </a:rPr>
                        <a:t> which will be used for configuring new SCADA PC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39549642"/>
                  </a:ext>
                </a:extLst>
              </a:tr>
              <a:tr h="444842">
                <a:tc>
                  <a:txBody>
                    <a:bodyPr/>
                    <a:lstStyle/>
                    <a:p>
                      <a:pPr algn="ctr">
                        <a:lnSpc>
                          <a:spcPct val="115000"/>
                        </a:lnSpc>
                        <a:spcAft>
                          <a:spcPts val="1000"/>
                        </a:spcAft>
                      </a:pPr>
                      <a:r>
                        <a:rPr lang="en-US" sz="1100" b="0" dirty="0">
                          <a:effectLst/>
                        </a:rPr>
                        <a:t>6.</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Power Outlet/Socket for the connection of the new SCADA PC within the same room is provided by </a:t>
                      </a:r>
                      <a:r>
                        <a:rPr lang="en-US" sz="1100" dirty="0" err="1">
                          <a:effectLst/>
                        </a:rPr>
                        <a:t>Alsg</a:t>
                      </a:r>
                      <a:r>
                        <a:rPr lang="en-US" sz="1100" dirty="0">
                          <a:effectLst/>
                        </a:rPr>
                        <a:t>. We will install the PC and connect the power cable from SCADA PC.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7444759"/>
                  </a:ext>
                </a:extLst>
              </a:tr>
              <a:tr h="417545">
                <a:tc>
                  <a:txBody>
                    <a:bodyPr/>
                    <a:lstStyle/>
                    <a:p>
                      <a:pPr algn="ctr">
                        <a:lnSpc>
                          <a:spcPct val="115000"/>
                        </a:lnSpc>
                        <a:spcAft>
                          <a:spcPts val="1000"/>
                        </a:spcAft>
                      </a:pPr>
                      <a:r>
                        <a:rPr lang="en-US" sz="1100" b="0" dirty="0">
                          <a:effectLst/>
                        </a:rPr>
                        <a:t>7.</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Clone PC with same configuration as the operating SCADA PC is provided as per </a:t>
                      </a:r>
                      <a:r>
                        <a:rPr lang="en-US" sz="1100" dirty="0" err="1">
                          <a:effectLst/>
                        </a:rPr>
                        <a:t>Alsg</a:t>
                      </a:r>
                      <a:r>
                        <a:rPr lang="en-US" sz="1100" dirty="0">
                          <a:effectLst/>
                        </a:rPr>
                        <a:t> RFQ. This PC is not connected to the network during normal operation; licenses from existing SCADA PC shall be transferred to this Clone PC before use as replacement.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57226190"/>
                  </a:ext>
                </a:extLst>
              </a:tr>
              <a:tr h="219456">
                <a:tc>
                  <a:txBody>
                    <a:bodyPr/>
                    <a:lstStyle/>
                    <a:p>
                      <a:pPr algn="ctr">
                        <a:lnSpc>
                          <a:spcPct val="115000"/>
                        </a:lnSpc>
                        <a:spcAft>
                          <a:spcPts val="1000"/>
                        </a:spcAft>
                      </a:pPr>
                      <a:r>
                        <a:rPr lang="en-US" sz="1100" b="0" dirty="0">
                          <a:effectLst/>
                        </a:rPr>
                        <a:t>8.</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Only Runtime License considered under this scope. No Development license for SCADA is considered under this scope of proposal.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61929995"/>
                  </a:ext>
                </a:extLst>
              </a:tr>
              <a:tr h="676656">
                <a:tc>
                  <a:txBody>
                    <a:bodyPr/>
                    <a:lstStyle/>
                    <a:p>
                      <a:pPr algn="ctr">
                        <a:lnSpc>
                          <a:spcPct val="115000"/>
                        </a:lnSpc>
                        <a:spcAft>
                          <a:spcPts val="1000"/>
                        </a:spcAft>
                      </a:pPr>
                      <a:r>
                        <a:rPr lang="en-US" sz="1100" b="0" dirty="0">
                          <a:effectLst/>
                        </a:rPr>
                        <a:t>9.</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As per clarification meeting on 25-Oct-21, </a:t>
                      </a:r>
                      <a:r>
                        <a:rPr lang="en-US" sz="1100" dirty="0" err="1">
                          <a:effectLst/>
                        </a:rPr>
                        <a:t>Alsg</a:t>
                      </a:r>
                      <a:r>
                        <a:rPr lang="en-US" sz="1100" dirty="0">
                          <a:effectLst/>
                        </a:rPr>
                        <a:t> confirmed that the existing PLC has sufficient capacity, performance capability to meet the additional communication to the new SCADA. There is no additional programming or hardware, or software modification required connect to the new SCADA; any such changes shall be performed by existing PLC/HMI supplier or performed at additional cost.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45063796"/>
                  </a:ext>
                </a:extLst>
              </a:tr>
              <a:tr h="461555">
                <a:tc>
                  <a:txBody>
                    <a:bodyPr/>
                    <a:lstStyle/>
                    <a:p>
                      <a:pPr algn="ctr">
                        <a:lnSpc>
                          <a:spcPct val="115000"/>
                        </a:lnSpc>
                        <a:spcAft>
                          <a:spcPts val="1000"/>
                        </a:spcAft>
                      </a:pPr>
                      <a:r>
                        <a:rPr lang="en-US" sz="1100" b="0" dirty="0">
                          <a:effectLst/>
                        </a:rPr>
                        <a:t>10.</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As per clarification meeting on 25-Oct-21, </a:t>
                      </a:r>
                      <a:r>
                        <a:rPr lang="en-US" sz="1100" dirty="0" err="1">
                          <a:effectLst/>
                        </a:rPr>
                        <a:t>Alsg</a:t>
                      </a:r>
                      <a:r>
                        <a:rPr lang="en-US" sz="1100" dirty="0">
                          <a:effectLst/>
                        </a:rPr>
                        <a:t> confirmed that there is no requirement for Historian as the SCADA will be used for more of real-time monitoring and reporting.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88019742"/>
                  </a:ext>
                </a:extLst>
              </a:tr>
              <a:tr h="461555">
                <a:tc>
                  <a:txBody>
                    <a:bodyPr/>
                    <a:lstStyle/>
                    <a:p>
                      <a:pPr algn="ctr">
                        <a:lnSpc>
                          <a:spcPct val="115000"/>
                        </a:lnSpc>
                        <a:spcAft>
                          <a:spcPts val="1000"/>
                        </a:spcAft>
                      </a:pPr>
                      <a:r>
                        <a:rPr lang="en-US" sz="1100" b="0" dirty="0">
                          <a:effectLst/>
                        </a:rPr>
                        <a:t>11.</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15000"/>
                        </a:lnSpc>
                        <a:spcAft>
                          <a:spcPts val="1000"/>
                        </a:spcAft>
                      </a:pPr>
                      <a:r>
                        <a:rPr lang="en-US" sz="1100" dirty="0">
                          <a:effectLst/>
                        </a:rPr>
                        <a:t> Assumes that Cable tray is available from all PLC and only Unarmored CAT6 Ethernet cables needs to lay between the PLCs and SCADA. Following cables considered for Installation.</a:t>
                      </a:r>
                    </a:p>
                    <a:p>
                      <a:pPr marL="171450" indent="-171450" algn="l">
                        <a:lnSpc>
                          <a:spcPct val="115000"/>
                        </a:lnSpc>
                        <a:spcAft>
                          <a:spcPts val="1000"/>
                        </a:spcAft>
                        <a:buFont typeface="Arial" panose="020B0604020202020204" pitchFamily="34" charset="0"/>
                        <a:buChar char="•"/>
                      </a:pPr>
                      <a:r>
                        <a:rPr lang="en-US" sz="1100" dirty="0"/>
                        <a:t>Installation of 70m CAT6 unarmored cable from C3 and C4.</a:t>
                      </a:r>
                    </a:p>
                    <a:p>
                      <a:pPr marL="171450" indent="-171450" algn="l">
                        <a:lnSpc>
                          <a:spcPct val="115000"/>
                        </a:lnSpc>
                        <a:spcAft>
                          <a:spcPts val="1000"/>
                        </a:spcAft>
                        <a:buFont typeface="Arial" panose="020B0604020202020204" pitchFamily="34" charset="0"/>
                        <a:buChar char="•"/>
                      </a:pPr>
                      <a:r>
                        <a:rPr lang="en-US" sz="1100" dirty="0"/>
                        <a:t>Installation of 30m CAT6 unarmored cable from Compressor DTA Purifier, C1 and C2.</a:t>
                      </a:r>
                    </a:p>
                    <a:p>
                      <a:pPr marL="171450" indent="-171450" algn="l">
                        <a:lnSpc>
                          <a:spcPct val="115000"/>
                        </a:lnSpc>
                        <a:spcAft>
                          <a:spcPts val="1000"/>
                        </a:spcAft>
                        <a:buFont typeface="Arial" panose="020B0604020202020204" pitchFamily="34" charset="0"/>
                        <a:buChar char="•"/>
                      </a:pPr>
                      <a:r>
                        <a:rPr lang="en-US" sz="1100" dirty="0"/>
                        <a:t>Installation of SCADA PC and Ethernet Cable Laying from CP Main PLC approximately 30Mtrs</a:t>
                      </a:r>
                    </a:p>
                    <a:p>
                      <a:pPr marL="171450" indent="-171450" algn="l">
                        <a:lnSpc>
                          <a:spcPct val="115000"/>
                        </a:lnSpc>
                        <a:spcAft>
                          <a:spcPts val="1000"/>
                        </a:spcAft>
                        <a:buFont typeface="Arial" panose="020B0604020202020204" pitchFamily="34" charset="0"/>
                        <a:buChar char="•"/>
                      </a:pPr>
                      <a:endParaRPr lang="en-US" sz="1100" dirty="0">
                        <a:effectLst/>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31972936"/>
                  </a:ext>
                </a:extLst>
              </a:tr>
            </a:tbl>
          </a:graphicData>
        </a:graphic>
      </p:graphicFrame>
      <p:sp>
        <p:nvSpPr>
          <p:cNvPr id="3" name="Rectangle 2">
            <a:extLst>
              <a:ext uri="{FF2B5EF4-FFF2-40B4-BE49-F238E27FC236}">
                <a16:creationId xmlns:a16="http://schemas.microsoft.com/office/drawing/2014/main" id="{B2AEE40D-8775-41A3-AC98-4D44FCC0584A}"/>
              </a:ext>
            </a:extLst>
          </p:cNvPr>
          <p:cNvSpPr/>
          <p:nvPr/>
        </p:nvSpPr>
        <p:spPr>
          <a:xfrm>
            <a:off x="0" y="0"/>
            <a:ext cx="12192000" cy="493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Project Scope</a:t>
            </a:r>
            <a:endParaRPr lang="en-US" sz="3600" b="1" dirty="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251748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Proposed Control BOM</a:t>
            </a:r>
            <a:endParaRPr lang="en-US" sz="3600" b="1" dirty="0">
              <a:solidFill>
                <a:schemeClr val="tx2"/>
              </a:solidFill>
              <a:latin typeface="Calibri" pitchFamily="34" charset="0"/>
              <a:cs typeface="Calibri" pitchFamily="34" charset="0"/>
            </a:endParaRPr>
          </a:p>
        </p:txBody>
      </p:sp>
      <p:pic>
        <p:nvPicPr>
          <p:cNvPr id="3" name="Picture 2"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sp>
        <p:nvSpPr>
          <p:cNvPr id="11" name="TextBox 10">
            <a:extLst>
              <a:ext uri="{FF2B5EF4-FFF2-40B4-BE49-F238E27FC236}">
                <a16:creationId xmlns:a16="http://schemas.microsoft.com/office/drawing/2014/main" id="{549EC7C5-3E74-44B3-A034-34EEEEC3BA63}"/>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graphicFrame>
        <p:nvGraphicFramePr>
          <p:cNvPr id="4" name="Table 4">
            <a:extLst>
              <a:ext uri="{FF2B5EF4-FFF2-40B4-BE49-F238E27FC236}">
                <a16:creationId xmlns:a16="http://schemas.microsoft.com/office/drawing/2014/main" id="{27E452CD-2FED-49CD-9636-AAA22F040CE4}"/>
              </a:ext>
            </a:extLst>
          </p:cNvPr>
          <p:cNvGraphicFramePr>
            <a:graphicFrameLocks noGrp="1"/>
          </p:cNvGraphicFramePr>
          <p:nvPr>
            <p:extLst>
              <p:ext uri="{D42A27DB-BD31-4B8C-83A1-F6EECF244321}">
                <p14:modId xmlns:p14="http://schemas.microsoft.com/office/powerpoint/2010/main" val="677791554"/>
              </p:ext>
            </p:extLst>
          </p:nvPr>
        </p:nvGraphicFramePr>
        <p:xfrm>
          <a:off x="1287098" y="720818"/>
          <a:ext cx="9617804" cy="5963160"/>
        </p:xfrm>
        <a:graphic>
          <a:graphicData uri="http://schemas.openxmlformats.org/drawingml/2006/table">
            <a:tbl>
              <a:tblPr firstRow="1" bandRow="1">
                <a:tableStyleId>{5C22544A-7EE6-4342-B048-85BDC9FD1C3A}</a:tableStyleId>
              </a:tblPr>
              <a:tblGrid>
                <a:gridCol w="1009870">
                  <a:extLst>
                    <a:ext uri="{9D8B030D-6E8A-4147-A177-3AD203B41FA5}">
                      <a16:colId xmlns:a16="http://schemas.microsoft.com/office/drawing/2014/main" val="3959800759"/>
                    </a:ext>
                  </a:extLst>
                </a:gridCol>
                <a:gridCol w="7270529">
                  <a:extLst>
                    <a:ext uri="{9D8B030D-6E8A-4147-A177-3AD203B41FA5}">
                      <a16:colId xmlns:a16="http://schemas.microsoft.com/office/drawing/2014/main" val="4225557919"/>
                    </a:ext>
                  </a:extLst>
                </a:gridCol>
                <a:gridCol w="592026">
                  <a:extLst>
                    <a:ext uri="{9D8B030D-6E8A-4147-A177-3AD203B41FA5}">
                      <a16:colId xmlns:a16="http://schemas.microsoft.com/office/drawing/2014/main" val="2470321396"/>
                    </a:ext>
                  </a:extLst>
                </a:gridCol>
                <a:gridCol w="745379">
                  <a:extLst>
                    <a:ext uri="{9D8B030D-6E8A-4147-A177-3AD203B41FA5}">
                      <a16:colId xmlns:a16="http://schemas.microsoft.com/office/drawing/2014/main" val="2002421440"/>
                    </a:ext>
                  </a:extLst>
                </a:gridCol>
              </a:tblGrid>
              <a:tr h="0">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400" b="1" i="1" dirty="0" err="1">
                          <a:solidFill>
                            <a:srgbClr val="FFFFFF"/>
                          </a:solidFill>
                          <a:latin typeface="Calibri" pitchFamily="34" charset="0"/>
                          <a:ea typeface="Times New Roman"/>
                          <a:cs typeface="Calibri" pitchFamily="34" charset="0"/>
                        </a:rPr>
                        <a:t>S.No</a:t>
                      </a:r>
                      <a:endParaRPr lang="en-US" sz="1400" dirty="0">
                        <a:latin typeface="Calibri" pitchFamily="34" charset="0"/>
                        <a:ea typeface="Calibri"/>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400" b="1" i="1" dirty="0">
                          <a:solidFill>
                            <a:srgbClr val="FFFFFF"/>
                          </a:solidFill>
                          <a:latin typeface="Calibri" pitchFamily="34" charset="0"/>
                          <a:ea typeface="Times New Roman"/>
                          <a:cs typeface="Calibri" pitchFamily="34" charset="0"/>
                        </a:rPr>
                        <a:t>Particulars</a:t>
                      </a:r>
                      <a:endParaRPr lang="en-US" sz="1400" dirty="0">
                        <a:latin typeface="Calibri" pitchFamily="34" charset="0"/>
                        <a:ea typeface="Calibri"/>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Calibri" pitchFamily="34" charset="0"/>
                          <a:ea typeface="Calibri"/>
                          <a:cs typeface="Calibri" pitchFamily="34" charset="0"/>
                        </a:rPr>
                        <a:t>Qty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0" algn="ctr" defTabSz="914400" rtl="0" eaLnBrk="1" latinLnBrk="0" hangingPunct="1">
                        <a:lnSpc>
                          <a:spcPct val="115000"/>
                        </a:lnSpc>
                        <a:spcAft>
                          <a:spcPts val="0"/>
                        </a:spcAft>
                      </a:pPr>
                      <a:endParaRPr lang="en-IN" sz="1200" b="1" i="1" kern="1200" dirty="0">
                        <a:solidFill>
                          <a:srgbClr val="002060"/>
                        </a:solidFill>
                        <a:latin typeface="Calibri" pitchFamily="34" charset="0"/>
                        <a:cs typeface="Calibri"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814566689"/>
                  </a:ext>
                </a:extLst>
              </a:tr>
              <a:tr h="269579">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1</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200" kern="1200" dirty="0">
                          <a:solidFill>
                            <a:schemeClr val="tx1"/>
                          </a:solidFill>
                          <a:latin typeface="Calibri" pitchFamily="34" charset="0"/>
                          <a:ea typeface="+mn-ea"/>
                          <a:cs typeface="Calibri" pitchFamily="34" charset="0"/>
                        </a:rPr>
                        <a:t>Intouch SCADA Runtime License 60K with IO</a:t>
                      </a:r>
                      <a:endParaRPr lang="en-IN" sz="1200" kern="12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1</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No</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2577524"/>
                  </a:ext>
                </a:extLst>
              </a:tr>
              <a:tr h="370840">
                <a:tc>
                  <a:txBody>
                    <a:bodyPr/>
                    <a:lstStyle/>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endParaRPr lang="en-US" sz="1400" kern="1200" dirty="0">
                        <a:solidFill>
                          <a:srgbClr val="000000"/>
                        </a:solidFill>
                        <a:latin typeface="Calibri" pitchFamily="34" charset="0"/>
                        <a:cs typeface="Calibri" pitchFamily="34" charset="0"/>
                      </a:endParaRPr>
                    </a:p>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2</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kern="1200" dirty="0">
                          <a:solidFill>
                            <a:schemeClr val="dk1"/>
                          </a:solidFill>
                          <a:effectLst/>
                          <a:latin typeface="Calibri" panose="020F0502020204030204" pitchFamily="34" charset="0"/>
                          <a:ea typeface="+mn-ea"/>
                          <a:cs typeface="Calibri" panose="020F0502020204030204" pitchFamily="34" charset="0"/>
                        </a:rPr>
                        <a:t>SCADA PC with Below Configurations: </a:t>
                      </a:r>
                    </a:p>
                    <a:p>
                      <a:r>
                        <a:rPr lang="en-IN" sz="1200" kern="1200" dirty="0">
                          <a:solidFill>
                            <a:schemeClr val="dk1"/>
                          </a:solidFill>
                          <a:effectLst/>
                          <a:latin typeface="Calibri" panose="020F0502020204030204" pitchFamily="34" charset="0"/>
                          <a:ea typeface="+mn-ea"/>
                          <a:cs typeface="Calibri" panose="020F0502020204030204" pitchFamily="34" charset="0"/>
                        </a:rPr>
                        <a:t>Advantech PC-510MB Industrial PC.</a:t>
                      </a:r>
                    </a:p>
                    <a:p>
                      <a:r>
                        <a:rPr lang="en-IN" sz="1200" kern="1200" dirty="0">
                          <a:solidFill>
                            <a:schemeClr val="dk1"/>
                          </a:solidFill>
                          <a:effectLst/>
                          <a:latin typeface="Calibri" panose="020F0502020204030204" pitchFamily="34" charset="0"/>
                          <a:ea typeface="+mn-ea"/>
                          <a:cs typeface="Calibri" panose="020F0502020204030204" pitchFamily="34" charset="0"/>
                        </a:rPr>
                        <a:t>FSP-400W – Industrial SMPS</a:t>
                      </a:r>
                    </a:p>
                    <a:p>
                      <a:r>
                        <a:rPr lang="en-IN" sz="1200" kern="1200" dirty="0">
                          <a:solidFill>
                            <a:schemeClr val="dk1"/>
                          </a:solidFill>
                          <a:effectLst/>
                          <a:latin typeface="Calibri" panose="020F0502020204030204" pitchFamily="34" charset="0"/>
                          <a:ea typeface="+mn-ea"/>
                          <a:cs typeface="Calibri" panose="020F0502020204030204" pitchFamily="34" charset="0"/>
                        </a:rPr>
                        <a:t>ASMB-786G4 Server Class 9th Gen. Mother Board.</a:t>
                      </a:r>
                    </a:p>
                    <a:p>
                      <a:r>
                        <a:rPr lang="en-IN" sz="1200" kern="1200" dirty="0">
                          <a:solidFill>
                            <a:schemeClr val="dk1"/>
                          </a:solidFill>
                          <a:effectLst/>
                          <a:latin typeface="Calibri" panose="020F0502020204030204" pitchFamily="34" charset="0"/>
                          <a:ea typeface="+mn-ea"/>
                          <a:cs typeface="Calibri" panose="020F0502020204030204" pitchFamily="34" charset="0"/>
                        </a:rPr>
                        <a:t>Intel® Core™ i7-8700 8th Gen. @ 3.0 GHz</a:t>
                      </a:r>
                    </a:p>
                    <a:p>
                      <a:r>
                        <a:rPr lang="en-IN" sz="1200" kern="1200" dirty="0">
                          <a:solidFill>
                            <a:schemeClr val="dk1"/>
                          </a:solidFill>
                          <a:effectLst/>
                          <a:latin typeface="Calibri" panose="020F0502020204030204" pitchFamily="34" charset="0"/>
                          <a:ea typeface="+mn-ea"/>
                          <a:cs typeface="Calibri" panose="020F0502020204030204" pitchFamily="34" charset="0"/>
                        </a:rPr>
                        <a:t>OEM CPU Cooler</a:t>
                      </a:r>
                    </a:p>
                    <a:p>
                      <a:r>
                        <a:rPr lang="en-IN" sz="1200" kern="1200" dirty="0">
                          <a:solidFill>
                            <a:schemeClr val="dk1"/>
                          </a:solidFill>
                          <a:effectLst/>
                          <a:latin typeface="Calibri" panose="020F0502020204030204" pitchFamily="34" charset="0"/>
                          <a:ea typeface="+mn-ea"/>
                          <a:cs typeface="Calibri" panose="020F0502020204030204" pitchFamily="34" charset="0"/>
                        </a:rPr>
                        <a:t>32GB DDR4 RAM</a:t>
                      </a:r>
                    </a:p>
                    <a:p>
                      <a:r>
                        <a:rPr lang="en-IN" sz="1200" kern="1200" dirty="0">
                          <a:solidFill>
                            <a:schemeClr val="dk1"/>
                          </a:solidFill>
                          <a:effectLst/>
                          <a:latin typeface="Calibri" panose="020F0502020204030204" pitchFamily="34" charset="0"/>
                          <a:ea typeface="+mn-ea"/>
                          <a:cs typeface="Calibri" panose="020F0502020204030204" pitchFamily="34" charset="0"/>
                        </a:rPr>
                        <a:t>2TB 3.5 Hard Disk</a:t>
                      </a:r>
                    </a:p>
                    <a:p>
                      <a:r>
                        <a:rPr lang="en-IN" sz="1200" kern="1200" dirty="0">
                          <a:solidFill>
                            <a:schemeClr val="dk1"/>
                          </a:solidFill>
                          <a:effectLst/>
                          <a:latin typeface="Calibri" panose="020F0502020204030204" pitchFamily="34" charset="0"/>
                          <a:ea typeface="+mn-ea"/>
                          <a:cs typeface="Calibri" panose="020F0502020204030204" pitchFamily="34" charset="0"/>
                        </a:rPr>
                        <a:t>2 x Ethernet Port</a:t>
                      </a:r>
                    </a:p>
                    <a:p>
                      <a:r>
                        <a:rPr lang="en-IN" sz="1200" kern="1200" dirty="0">
                          <a:solidFill>
                            <a:schemeClr val="dk1"/>
                          </a:solidFill>
                          <a:effectLst/>
                          <a:latin typeface="Calibri" panose="020F0502020204030204" pitchFamily="34" charset="0"/>
                          <a:ea typeface="+mn-ea"/>
                          <a:cs typeface="Calibri" panose="020F0502020204030204" pitchFamily="34" charset="0"/>
                        </a:rPr>
                        <a:t>2 X PCIe x4,</a:t>
                      </a:r>
                    </a:p>
                    <a:p>
                      <a:r>
                        <a:rPr lang="en-IN" sz="1200" kern="1200" dirty="0">
                          <a:solidFill>
                            <a:schemeClr val="dk1"/>
                          </a:solidFill>
                          <a:effectLst/>
                          <a:latin typeface="Calibri" panose="020F0502020204030204" pitchFamily="34" charset="0"/>
                          <a:ea typeface="+mn-ea"/>
                          <a:cs typeface="Calibri" panose="020F0502020204030204" pitchFamily="34" charset="0"/>
                        </a:rPr>
                        <a:t>2 X PCIe x16</a:t>
                      </a:r>
                    </a:p>
                    <a:p>
                      <a:r>
                        <a:rPr lang="en-IN" sz="1200" kern="1200" dirty="0">
                          <a:solidFill>
                            <a:schemeClr val="dk1"/>
                          </a:solidFill>
                          <a:effectLst/>
                          <a:latin typeface="Calibri" panose="020F0502020204030204" pitchFamily="34" charset="0"/>
                          <a:ea typeface="+mn-ea"/>
                          <a:cs typeface="Calibri" panose="020F0502020204030204" pitchFamily="34" charset="0"/>
                        </a:rPr>
                        <a:t>3 X PCIe x1</a:t>
                      </a:r>
                    </a:p>
                    <a:p>
                      <a:r>
                        <a:rPr lang="en-IN" sz="1200" kern="1200" dirty="0">
                          <a:solidFill>
                            <a:schemeClr val="dk1"/>
                          </a:solidFill>
                          <a:effectLst/>
                          <a:latin typeface="Calibri" panose="020F0502020204030204" pitchFamily="34" charset="0"/>
                          <a:ea typeface="+mn-ea"/>
                          <a:cs typeface="Calibri" panose="020F0502020204030204" pitchFamily="34" charset="0"/>
                        </a:rPr>
                        <a:t>2 x RS232 Card</a:t>
                      </a:r>
                    </a:p>
                    <a:p>
                      <a:r>
                        <a:rPr lang="en-IN" sz="1200" kern="1200" dirty="0">
                          <a:solidFill>
                            <a:schemeClr val="dk1"/>
                          </a:solidFill>
                          <a:effectLst/>
                          <a:latin typeface="Calibri" panose="020F0502020204030204" pitchFamily="34" charset="0"/>
                          <a:ea typeface="+mn-ea"/>
                          <a:cs typeface="Calibri" panose="020F0502020204030204" pitchFamily="34" charset="0"/>
                        </a:rPr>
                        <a:t>4 X USB 3.0</a:t>
                      </a:r>
                    </a:p>
                    <a:p>
                      <a:r>
                        <a:rPr lang="en-IN" sz="1200" kern="1200" dirty="0">
                          <a:solidFill>
                            <a:schemeClr val="dk1"/>
                          </a:solidFill>
                          <a:effectLst/>
                          <a:latin typeface="Calibri" panose="020F0502020204030204" pitchFamily="34" charset="0"/>
                          <a:ea typeface="+mn-ea"/>
                          <a:cs typeface="Calibri" panose="020F0502020204030204" pitchFamily="34" charset="0"/>
                        </a:rPr>
                        <a:t>2 X USB 2.0</a:t>
                      </a:r>
                    </a:p>
                    <a:p>
                      <a:r>
                        <a:rPr lang="en-IN" sz="1200" kern="1200" dirty="0">
                          <a:solidFill>
                            <a:schemeClr val="dk1"/>
                          </a:solidFill>
                          <a:effectLst/>
                          <a:latin typeface="Calibri" panose="020F0502020204030204" pitchFamily="34" charset="0"/>
                          <a:ea typeface="+mn-ea"/>
                          <a:cs typeface="Calibri" panose="020F0502020204030204" pitchFamily="34" charset="0"/>
                        </a:rPr>
                        <a:t>1 x VGA</a:t>
                      </a:r>
                    </a:p>
                    <a:p>
                      <a:r>
                        <a:rPr lang="en-IN" sz="1200" kern="1200" dirty="0">
                          <a:solidFill>
                            <a:schemeClr val="dk1"/>
                          </a:solidFill>
                          <a:effectLst/>
                          <a:latin typeface="Calibri" panose="020F0502020204030204" pitchFamily="34" charset="0"/>
                          <a:ea typeface="+mn-ea"/>
                          <a:cs typeface="Calibri" panose="020F0502020204030204" pitchFamily="34" charset="0"/>
                        </a:rPr>
                        <a:t>1 x DVI-D</a:t>
                      </a:r>
                    </a:p>
                    <a:p>
                      <a:r>
                        <a:rPr lang="en-IN" sz="1200" kern="1200" dirty="0">
                          <a:solidFill>
                            <a:schemeClr val="dk1"/>
                          </a:solidFill>
                          <a:effectLst/>
                          <a:latin typeface="Calibri" panose="020F0502020204030204" pitchFamily="34" charset="0"/>
                          <a:ea typeface="+mn-ea"/>
                          <a:cs typeface="Calibri" panose="020F0502020204030204" pitchFamily="34" charset="0"/>
                        </a:rPr>
                        <a:t>1 x HDMI</a:t>
                      </a:r>
                    </a:p>
                    <a:p>
                      <a:r>
                        <a:rPr lang="en-IN" sz="1200" kern="1200" dirty="0">
                          <a:solidFill>
                            <a:schemeClr val="dk1"/>
                          </a:solidFill>
                          <a:effectLst/>
                          <a:latin typeface="Calibri" panose="020F0502020204030204" pitchFamily="34" charset="0"/>
                          <a:ea typeface="+mn-ea"/>
                          <a:cs typeface="Calibri" panose="020F0502020204030204" pitchFamily="34" charset="0"/>
                        </a:rPr>
                        <a:t>DVD ROM Drive</a:t>
                      </a:r>
                    </a:p>
                    <a:p>
                      <a:r>
                        <a:rPr lang="en-IN" sz="1200" kern="1200" dirty="0">
                          <a:solidFill>
                            <a:schemeClr val="dk1"/>
                          </a:solidFill>
                          <a:effectLst/>
                          <a:latin typeface="Calibri" panose="020F0502020204030204" pitchFamily="34" charset="0"/>
                          <a:ea typeface="+mn-ea"/>
                          <a:cs typeface="Calibri" panose="020F0502020204030204" pitchFamily="34" charset="0"/>
                        </a:rPr>
                        <a:t>Logitech KB/MS</a:t>
                      </a:r>
                    </a:p>
                    <a:p>
                      <a:r>
                        <a:rPr lang="en-IN" sz="1200" kern="1200" dirty="0">
                          <a:solidFill>
                            <a:schemeClr val="dk1"/>
                          </a:solidFill>
                          <a:effectLst/>
                          <a:latin typeface="Calibri" panose="020F0502020204030204" pitchFamily="34" charset="0"/>
                          <a:ea typeface="+mn-ea"/>
                          <a:cs typeface="Calibri" panose="020F0502020204030204" pitchFamily="34" charset="0"/>
                        </a:rPr>
                        <a:t>Windows 10 Pro. 64bit Original OEM.</a:t>
                      </a:r>
                      <a:endParaRPr lang="en-IN" sz="12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2</a:t>
                      </a:r>
                      <a:endParaRPr lang="en-IN" sz="1400" kern="1200" dirty="0">
                        <a:solidFill>
                          <a:srgbClr val="000000"/>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Nos</a:t>
                      </a:r>
                      <a:endParaRPr lang="en-IN" sz="1400" kern="1200" dirty="0">
                        <a:solidFill>
                          <a:srgbClr val="000000"/>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70433"/>
                  </a:ext>
                </a:extLst>
              </a:tr>
              <a:tr h="272309">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3</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spcAft>
                          <a:spcPts val="1000"/>
                        </a:spcAft>
                      </a:pPr>
                      <a:r>
                        <a:rPr lang="en-IN" sz="1200" dirty="0">
                          <a:effectLst/>
                          <a:latin typeface="Calibri" panose="020F0502020204030204" pitchFamily="34" charset="0"/>
                          <a:ea typeface="Times New Roman" panose="02020603050405020304" pitchFamily="18" charset="0"/>
                          <a:cs typeface="Calibri" panose="020F0502020204030204" pitchFamily="34" charset="0"/>
                        </a:rPr>
                        <a:t>Antivirus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2</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No</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2138764"/>
                  </a:ext>
                </a:extLst>
              </a:tr>
              <a:tr h="264879">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4</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200" kern="1200" dirty="0">
                          <a:solidFill>
                            <a:schemeClr val="dk1"/>
                          </a:solidFill>
                          <a:effectLst/>
                          <a:latin typeface="Calibri" panose="020F0502020204030204" pitchFamily="34" charset="0"/>
                          <a:ea typeface="+mn-ea"/>
                          <a:cs typeface="Calibri" panose="020F0502020204030204" pitchFamily="34" charset="0"/>
                        </a:rPr>
                        <a:t>MS Office</a:t>
                      </a:r>
                      <a:endParaRPr lang="en-IN" sz="12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2</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latin typeface="Calibri" pitchFamily="34" charset="0"/>
                          <a:cs typeface="Calibri" pitchFamily="34" charset="0"/>
                        </a:rPr>
                        <a:t>No</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962551"/>
                  </a:ext>
                </a:extLst>
              </a:tr>
              <a:tr h="370840">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5</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200" kern="1200" dirty="0">
                          <a:solidFill>
                            <a:schemeClr val="dk1"/>
                          </a:solidFill>
                          <a:effectLst/>
                          <a:latin typeface="Calibri" panose="020F0502020204030204" pitchFamily="34" charset="0"/>
                          <a:ea typeface="+mn-ea"/>
                          <a:cs typeface="Calibri" panose="020F0502020204030204" pitchFamily="34" charset="0"/>
                        </a:rPr>
                        <a:t>Dell Monitor 27"</a:t>
                      </a:r>
                      <a:endParaRPr lang="en-IN" sz="12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1</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latin typeface="Calibri" pitchFamily="34" charset="0"/>
                          <a:cs typeface="Calibri" pitchFamily="34" charset="0"/>
                        </a:rPr>
                        <a:t>No</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6236253"/>
                  </a:ext>
                </a:extLst>
              </a:tr>
              <a:tr h="370840">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6</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200" dirty="0"/>
                        <a:t>CAT6 unarmored cable</a:t>
                      </a:r>
                      <a:endParaRPr lang="en-IN" sz="12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15000"/>
                        </a:lnSpc>
                        <a:spcAft>
                          <a:spcPts val="0"/>
                        </a:spcAft>
                      </a:pPr>
                      <a:r>
                        <a:rPr lang="en-US" sz="1400" kern="1200" dirty="0">
                          <a:solidFill>
                            <a:srgbClr val="000000"/>
                          </a:solidFill>
                          <a:latin typeface="Calibri" pitchFamily="34" charset="0"/>
                          <a:cs typeface="Calibri" pitchFamily="34" charset="0"/>
                        </a:rPr>
                        <a:t>130</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200" dirty="0" err="1">
                          <a:solidFill>
                            <a:srgbClr val="000000"/>
                          </a:solidFill>
                          <a:latin typeface="Calibri" pitchFamily="34" charset="0"/>
                          <a:cs typeface="Calibri" pitchFamily="34" charset="0"/>
                        </a:rPr>
                        <a:t>mtr</a:t>
                      </a:r>
                      <a:endParaRPr lang="en-IN" sz="1400" kern="1200" dirty="0">
                        <a:solidFill>
                          <a:srgbClr val="00000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335354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ingle Corner Rectangle 1">
            <a:extLst>
              <a:ext uri="{FF2B5EF4-FFF2-40B4-BE49-F238E27FC236}">
                <a16:creationId xmlns:a16="http://schemas.microsoft.com/office/drawing/2014/main" id="{81137DEF-22DF-4E4F-94D8-F6E61DC597D4}"/>
              </a:ext>
            </a:extLst>
          </p:cNvPr>
          <p:cNvSpPr/>
          <p:nvPr/>
        </p:nvSpPr>
        <p:spPr>
          <a:xfrm>
            <a:off x="1051158" y="1321721"/>
            <a:ext cx="4752000" cy="1908000"/>
          </a:xfrm>
          <a:prstGeom prst="snip1Rect">
            <a:avLst>
              <a:gd name="adj" fmla="val 50000"/>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3" name="Snip Single Corner Rectangle 2">
            <a:extLst>
              <a:ext uri="{FF2B5EF4-FFF2-40B4-BE49-F238E27FC236}">
                <a16:creationId xmlns:a16="http://schemas.microsoft.com/office/drawing/2014/main" id="{6E1E9BF7-603F-4889-85C9-C9DE8BA3A5B2}"/>
              </a:ext>
            </a:extLst>
          </p:cNvPr>
          <p:cNvSpPr/>
          <p:nvPr/>
        </p:nvSpPr>
        <p:spPr>
          <a:xfrm flipH="1">
            <a:off x="6364366" y="1321721"/>
            <a:ext cx="4752000" cy="1908000"/>
          </a:xfrm>
          <a:prstGeom prst="snip1Rect">
            <a:avLst>
              <a:gd name="adj" fmla="val 5000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 name="Snip Single Corner Rectangle 3">
            <a:extLst>
              <a:ext uri="{FF2B5EF4-FFF2-40B4-BE49-F238E27FC236}">
                <a16:creationId xmlns:a16="http://schemas.microsoft.com/office/drawing/2014/main" id="{07C06604-9826-43DA-BDAB-3C6D1D9A4F66}"/>
              </a:ext>
            </a:extLst>
          </p:cNvPr>
          <p:cNvSpPr/>
          <p:nvPr/>
        </p:nvSpPr>
        <p:spPr>
          <a:xfrm flipV="1">
            <a:off x="1051158" y="3754849"/>
            <a:ext cx="4752000" cy="1908000"/>
          </a:xfrm>
          <a:prstGeom prst="snip1Rect">
            <a:avLst>
              <a:gd name="adj" fmla="val 5000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Snip Single Corner Rectangle 4">
            <a:extLst>
              <a:ext uri="{FF2B5EF4-FFF2-40B4-BE49-F238E27FC236}">
                <a16:creationId xmlns:a16="http://schemas.microsoft.com/office/drawing/2014/main" id="{F7C13A5F-C26B-451E-A141-61BB4B9653BE}"/>
              </a:ext>
            </a:extLst>
          </p:cNvPr>
          <p:cNvSpPr/>
          <p:nvPr/>
        </p:nvSpPr>
        <p:spPr>
          <a:xfrm flipH="1" flipV="1">
            <a:off x="6364366" y="3754849"/>
            <a:ext cx="4752000" cy="1908000"/>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Rounded Rectangle 5">
            <a:extLst>
              <a:ext uri="{FF2B5EF4-FFF2-40B4-BE49-F238E27FC236}">
                <a16:creationId xmlns:a16="http://schemas.microsoft.com/office/drawing/2014/main" id="{E3E9C9AF-1D0F-4272-BB6E-38941271D3A8}"/>
              </a:ext>
            </a:extLst>
          </p:cNvPr>
          <p:cNvSpPr/>
          <p:nvPr/>
        </p:nvSpPr>
        <p:spPr>
          <a:xfrm>
            <a:off x="4929268" y="2782093"/>
            <a:ext cx="2326658" cy="1406816"/>
          </a:xfrm>
          <a:prstGeom prst="roundRect">
            <a:avLst/>
          </a:prstGeom>
          <a:solidFill>
            <a:schemeClr val="bg1"/>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4" name="Group 51">
            <a:extLst>
              <a:ext uri="{FF2B5EF4-FFF2-40B4-BE49-F238E27FC236}">
                <a16:creationId xmlns:a16="http://schemas.microsoft.com/office/drawing/2014/main" id="{3925DF22-7BCB-415E-8C5F-FC249E561F2B}"/>
              </a:ext>
            </a:extLst>
          </p:cNvPr>
          <p:cNvGrpSpPr/>
          <p:nvPr/>
        </p:nvGrpSpPr>
        <p:grpSpPr>
          <a:xfrm>
            <a:off x="1507274" y="1594973"/>
            <a:ext cx="4030498" cy="1088097"/>
            <a:chOff x="-223056" y="1577005"/>
            <a:chExt cx="3518856" cy="1098976"/>
          </a:xfrm>
        </p:grpSpPr>
        <p:sp>
          <p:nvSpPr>
            <p:cNvPr id="15" name="TextBox 14">
              <a:extLst>
                <a:ext uri="{FF2B5EF4-FFF2-40B4-BE49-F238E27FC236}">
                  <a16:creationId xmlns:a16="http://schemas.microsoft.com/office/drawing/2014/main" id="{4A43D61E-61BA-463A-A292-D539EA245A5C}"/>
                </a:ext>
              </a:extLst>
            </p:cNvPr>
            <p:cNvSpPr txBox="1"/>
            <p:nvPr/>
          </p:nvSpPr>
          <p:spPr>
            <a:xfrm>
              <a:off x="-161507" y="1875274"/>
              <a:ext cx="3457307" cy="800707"/>
            </a:xfrm>
            <a:prstGeom prst="rect">
              <a:avLst/>
            </a:prstGeom>
            <a:noFill/>
          </p:spPr>
          <p:txBody>
            <a:bodyPr wrap="square" rtlCol="0" anchor="ctr">
              <a:spAutoFit/>
            </a:bodyPr>
            <a:lstStyle/>
            <a:p>
              <a:pPr>
                <a:lnSpc>
                  <a:spcPct val="150000"/>
                </a:lnSpc>
                <a:buFont typeface="Arial" pitchFamily="34" charset="0"/>
                <a:buChar char="•"/>
              </a:pPr>
              <a:r>
                <a:rPr lang="en-US" sz="1600" dirty="0">
                  <a:solidFill>
                    <a:schemeClr val="tx1">
                      <a:lumMod val="75000"/>
                      <a:lumOff val="25000"/>
                    </a:schemeClr>
                  </a:solidFill>
                  <a:latin typeface="Calibri" pitchFamily="34" charset="0"/>
                  <a:cs typeface="Calibri" pitchFamily="34" charset="0"/>
                </a:rPr>
                <a:t>  Bill of Materials</a:t>
              </a:r>
            </a:p>
            <a:p>
              <a:pPr>
                <a:lnSpc>
                  <a:spcPct val="150000"/>
                </a:lnSpc>
                <a:buFont typeface="Arial" pitchFamily="34" charset="0"/>
                <a:buChar char="•"/>
              </a:pPr>
              <a:r>
                <a:rPr lang="en-IN" sz="1600" dirty="0">
                  <a:solidFill>
                    <a:schemeClr val="tx1">
                      <a:lumMod val="75000"/>
                      <a:lumOff val="25000"/>
                    </a:schemeClr>
                  </a:solidFill>
                  <a:latin typeface="Calibri" pitchFamily="34" charset="0"/>
                  <a:cs typeface="Calibri" pitchFamily="34" charset="0"/>
                </a:rPr>
                <a:t>  System Architecture</a:t>
              </a:r>
            </a:p>
          </p:txBody>
        </p:sp>
        <p:sp>
          <p:nvSpPr>
            <p:cNvPr id="16" name="TextBox 15">
              <a:extLst>
                <a:ext uri="{FF2B5EF4-FFF2-40B4-BE49-F238E27FC236}">
                  <a16:creationId xmlns:a16="http://schemas.microsoft.com/office/drawing/2014/main" id="{45D02C78-B123-4621-9CB5-B3DEA00D7754}"/>
                </a:ext>
              </a:extLst>
            </p:cNvPr>
            <p:cNvSpPr txBox="1"/>
            <p:nvPr/>
          </p:nvSpPr>
          <p:spPr>
            <a:xfrm>
              <a:off x="-223056" y="1577005"/>
              <a:ext cx="2605241" cy="341939"/>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Pre-Engineering Documents</a:t>
              </a:r>
              <a:endParaRPr lang="ko-KR" altLang="en-US" sz="1600" b="1" dirty="0">
                <a:solidFill>
                  <a:schemeClr val="tx1">
                    <a:lumMod val="75000"/>
                    <a:lumOff val="25000"/>
                  </a:schemeClr>
                </a:solidFill>
                <a:cs typeface="Arial" pitchFamily="34" charset="0"/>
              </a:endParaRPr>
            </a:p>
          </p:txBody>
        </p:sp>
      </p:grpSp>
      <p:sp>
        <p:nvSpPr>
          <p:cNvPr id="30" name="Rectangle 9">
            <a:extLst>
              <a:ext uri="{FF2B5EF4-FFF2-40B4-BE49-F238E27FC236}">
                <a16:creationId xmlns:a16="http://schemas.microsoft.com/office/drawing/2014/main" id="{438AFCCA-4CBE-468E-B03A-38DC9C25DF0B}"/>
              </a:ext>
            </a:extLst>
          </p:cNvPr>
          <p:cNvSpPr/>
          <p:nvPr/>
        </p:nvSpPr>
        <p:spPr>
          <a:xfrm>
            <a:off x="5462597" y="3035501"/>
            <a:ext cx="1260000" cy="90000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5" name="Group 51">
            <a:extLst>
              <a:ext uri="{FF2B5EF4-FFF2-40B4-BE49-F238E27FC236}">
                <a16:creationId xmlns:a16="http://schemas.microsoft.com/office/drawing/2014/main" id="{3925DF22-7BCB-415E-8C5F-FC249E561F2B}"/>
              </a:ext>
            </a:extLst>
          </p:cNvPr>
          <p:cNvGrpSpPr/>
          <p:nvPr/>
        </p:nvGrpSpPr>
        <p:grpSpPr>
          <a:xfrm>
            <a:off x="7123665" y="1548102"/>
            <a:ext cx="3960000" cy="1010086"/>
            <a:chOff x="-223057" y="1529666"/>
            <a:chExt cx="3457307" cy="1020185"/>
          </a:xfrm>
        </p:grpSpPr>
        <p:sp>
          <p:nvSpPr>
            <p:cNvPr id="36" name="TextBox 35">
              <a:extLst>
                <a:ext uri="{FF2B5EF4-FFF2-40B4-BE49-F238E27FC236}">
                  <a16:creationId xmlns:a16="http://schemas.microsoft.com/office/drawing/2014/main" id="{4A43D61E-61BA-463A-A292-D539EA245A5C}"/>
                </a:ext>
              </a:extLst>
            </p:cNvPr>
            <p:cNvSpPr txBox="1"/>
            <p:nvPr/>
          </p:nvSpPr>
          <p:spPr>
            <a:xfrm>
              <a:off x="-223057" y="1959229"/>
              <a:ext cx="3457307" cy="590622"/>
            </a:xfrm>
            <a:prstGeom prst="rect">
              <a:avLst/>
            </a:prstGeom>
            <a:noFill/>
          </p:spPr>
          <p:txBody>
            <a:bodyPr wrap="square" rtlCol="0" anchor="ctr">
              <a:spAutoFit/>
            </a:bodyPr>
            <a:lstStyle/>
            <a:p>
              <a:pPr>
                <a:buFont typeface="Arial" pitchFamily="34" charset="0"/>
                <a:buChar char="•"/>
              </a:pPr>
              <a:r>
                <a:rPr lang="en-IN" sz="1600" dirty="0">
                  <a:solidFill>
                    <a:schemeClr val="tx1">
                      <a:lumMod val="75000"/>
                      <a:lumOff val="25000"/>
                    </a:schemeClr>
                  </a:solidFill>
                  <a:latin typeface="Calibri" pitchFamily="34" charset="0"/>
                  <a:cs typeface="Calibri" pitchFamily="34" charset="0"/>
                </a:rPr>
                <a:t>  Software Functional Design Specification</a:t>
              </a:r>
            </a:p>
            <a:p>
              <a:r>
                <a:rPr lang="en-IN" sz="1600" dirty="0">
                  <a:solidFill>
                    <a:schemeClr val="tx1">
                      <a:lumMod val="75000"/>
                      <a:lumOff val="25000"/>
                    </a:schemeClr>
                  </a:solidFill>
                  <a:latin typeface="Calibri" pitchFamily="34" charset="0"/>
                  <a:cs typeface="Calibri" pitchFamily="34" charset="0"/>
                </a:rPr>
                <a:t>    Document (FDS)</a:t>
              </a:r>
              <a:endParaRPr lang="en-US" sz="1600" dirty="0">
                <a:solidFill>
                  <a:schemeClr val="tx1">
                    <a:lumMod val="75000"/>
                    <a:lumOff val="25000"/>
                  </a:schemeClr>
                </a:solidFill>
                <a:latin typeface="Calibri" pitchFamily="34" charset="0"/>
                <a:cs typeface="Calibri" pitchFamily="34" charset="0"/>
              </a:endParaRPr>
            </a:p>
          </p:txBody>
        </p:sp>
        <p:sp>
          <p:nvSpPr>
            <p:cNvPr id="37" name="TextBox 36">
              <a:extLst>
                <a:ext uri="{FF2B5EF4-FFF2-40B4-BE49-F238E27FC236}">
                  <a16:creationId xmlns:a16="http://schemas.microsoft.com/office/drawing/2014/main" id="{45D02C78-B123-4621-9CB5-B3DEA00D7754}"/>
                </a:ext>
              </a:extLst>
            </p:cNvPr>
            <p:cNvSpPr txBox="1"/>
            <p:nvPr/>
          </p:nvSpPr>
          <p:spPr>
            <a:xfrm>
              <a:off x="-223057" y="1529666"/>
              <a:ext cx="2605241" cy="341939"/>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Key Engineering Documents</a:t>
              </a:r>
              <a:endParaRPr lang="ko-KR" altLang="en-US" sz="1600" b="1" dirty="0">
                <a:solidFill>
                  <a:schemeClr val="tx1">
                    <a:lumMod val="75000"/>
                    <a:lumOff val="25000"/>
                  </a:schemeClr>
                </a:solidFill>
                <a:cs typeface="Arial" pitchFamily="34" charset="0"/>
              </a:endParaRPr>
            </a:p>
          </p:txBody>
        </p:sp>
      </p:grpSp>
      <p:grpSp>
        <p:nvGrpSpPr>
          <p:cNvPr id="38" name="Group 51">
            <a:extLst>
              <a:ext uri="{FF2B5EF4-FFF2-40B4-BE49-F238E27FC236}">
                <a16:creationId xmlns:a16="http://schemas.microsoft.com/office/drawing/2014/main" id="{3925DF22-7BCB-415E-8C5F-FC249E561F2B}"/>
              </a:ext>
            </a:extLst>
          </p:cNvPr>
          <p:cNvGrpSpPr/>
          <p:nvPr/>
        </p:nvGrpSpPr>
        <p:grpSpPr>
          <a:xfrm>
            <a:off x="1502597" y="4175460"/>
            <a:ext cx="3960000" cy="1067276"/>
            <a:chOff x="-227139" y="1529666"/>
            <a:chExt cx="3457307" cy="1077947"/>
          </a:xfrm>
        </p:grpSpPr>
        <p:sp>
          <p:nvSpPr>
            <p:cNvPr id="39" name="TextBox 38">
              <a:extLst>
                <a:ext uri="{FF2B5EF4-FFF2-40B4-BE49-F238E27FC236}">
                  <a16:creationId xmlns:a16="http://schemas.microsoft.com/office/drawing/2014/main" id="{4A43D61E-61BA-463A-A292-D539EA245A5C}"/>
                </a:ext>
              </a:extLst>
            </p:cNvPr>
            <p:cNvSpPr txBox="1"/>
            <p:nvPr/>
          </p:nvSpPr>
          <p:spPr>
            <a:xfrm>
              <a:off x="-227139" y="1806906"/>
              <a:ext cx="3457307" cy="800707"/>
            </a:xfrm>
            <a:prstGeom prst="rect">
              <a:avLst/>
            </a:prstGeom>
            <a:noFill/>
          </p:spPr>
          <p:txBody>
            <a:bodyPr wrap="square" rtlCol="0" anchor="ctr">
              <a:spAutoFit/>
            </a:bodyPr>
            <a:lstStyle/>
            <a:p>
              <a:pPr>
                <a:lnSpc>
                  <a:spcPct val="150000"/>
                </a:lnSpc>
                <a:buFont typeface="Arial" pitchFamily="34" charset="0"/>
                <a:buChar char="•"/>
              </a:pPr>
              <a:r>
                <a:rPr lang="en-US" sz="1600" dirty="0">
                  <a:solidFill>
                    <a:schemeClr val="tx1">
                      <a:lumMod val="75000"/>
                      <a:lumOff val="25000"/>
                    </a:schemeClr>
                  </a:solidFill>
                  <a:latin typeface="Calibri" pitchFamily="34" charset="0"/>
                  <a:cs typeface="Calibri" pitchFamily="34" charset="0"/>
                </a:rPr>
                <a:t>     Factory Acceptance Test Procedure (FAT)</a:t>
              </a:r>
            </a:p>
            <a:p>
              <a:pPr>
                <a:lnSpc>
                  <a:spcPct val="150000"/>
                </a:lnSpc>
                <a:buFont typeface="Arial" pitchFamily="34" charset="0"/>
                <a:buChar char="•"/>
              </a:pPr>
              <a:r>
                <a:rPr lang="en-US" sz="1600" dirty="0">
                  <a:solidFill>
                    <a:schemeClr val="tx1">
                      <a:lumMod val="75000"/>
                      <a:lumOff val="25000"/>
                    </a:schemeClr>
                  </a:solidFill>
                  <a:latin typeface="Calibri" pitchFamily="34" charset="0"/>
                  <a:cs typeface="Calibri" pitchFamily="34" charset="0"/>
                </a:rPr>
                <a:t>     Site Acceptance Test Procedure (SAT)</a:t>
              </a:r>
            </a:p>
          </p:txBody>
        </p:sp>
        <p:sp>
          <p:nvSpPr>
            <p:cNvPr id="40" name="TextBox 39">
              <a:extLst>
                <a:ext uri="{FF2B5EF4-FFF2-40B4-BE49-F238E27FC236}">
                  <a16:creationId xmlns:a16="http://schemas.microsoft.com/office/drawing/2014/main" id="{45D02C78-B123-4621-9CB5-B3DEA00D7754}"/>
                </a:ext>
              </a:extLst>
            </p:cNvPr>
            <p:cNvSpPr txBox="1"/>
            <p:nvPr/>
          </p:nvSpPr>
          <p:spPr>
            <a:xfrm>
              <a:off x="-223057" y="1529666"/>
              <a:ext cx="2605241" cy="341939"/>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Test Procedures</a:t>
              </a:r>
              <a:endParaRPr lang="ko-KR" altLang="en-US" sz="1600" b="1" dirty="0">
                <a:solidFill>
                  <a:schemeClr val="tx1">
                    <a:lumMod val="75000"/>
                    <a:lumOff val="25000"/>
                  </a:schemeClr>
                </a:solidFill>
                <a:cs typeface="Arial" pitchFamily="34" charset="0"/>
              </a:endParaRPr>
            </a:p>
          </p:txBody>
        </p:sp>
      </p:grpSp>
      <p:grpSp>
        <p:nvGrpSpPr>
          <p:cNvPr id="41" name="Group 51">
            <a:extLst>
              <a:ext uri="{FF2B5EF4-FFF2-40B4-BE49-F238E27FC236}">
                <a16:creationId xmlns:a16="http://schemas.microsoft.com/office/drawing/2014/main" id="{3925DF22-7BCB-415E-8C5F-FC249E561F2B}"/>
              </a:ext>
            </a:extLst>
          </p:cNvPr>
          <p:cNvGrpSpPr/>
          <p:nvPr/>
        </p:nvGrpSpPr>
        <p:grpSpPr>
          <a:xfrm>
            <a:off x="7123665" y="4277071"/>
            <a:ext cx="4017177" cy="738554"/>
            <a:chOff x="-223057" y="1642548"/>
            <a:chExt cx="3507226" cy="745934"/>
          </a:xfrm>
        </p:grpSpPr>
        <p:sp>
          <p:nvSpPr>
            <p:cNvPr id="42" name="TextBox 41">
              <a:extLst>
                <a:ext uri="{FF2B5EF4-FFF2-40B4-BE49-F238E27FC236}">
                  <a16:creationId xmlns:a16="http://schemas.microsoft.com/office/drawing/2014/main" id="{4A43D61E-61BA-463A-A292-D539EA245A5C}"/>
                </a:ext>
              </a:extLst>
            </p:cNvPr>
            <p:cNvSpPr txBox="1"/>
            <p:nvPr/>
          </p:nvSpPr>
          <p:spPr>
            <a:xfrm>
              <a:off x="-173138" y="2046543"/>
              <a:ext cx="3457307" cy="341939"/>
            </a:xfrm>
            <a:prstGeom prst="rect">
              <a:avLst/>
            </a:prstGeom>
            <a:noFill/>
          </p:spPr>
          <p:txBody>
            <a:bodyPr wrap="square" rtlCol="0" anchor="ctr">
              <a:spAutoFit/>
            </a:bodyPr>
            <a:lstStyle/>
            <a:p>
              <a:pPr>
                <a:buFont typeface="Arial" pitchFamily="34" charset="0"/>
                <a:buChar char="•"/>
              </a:pPr>
              <a:r>
                <a:rPr lang="en-US" sz="1600" dirty="0">
                  <a:solidFill>
                    <a:schemeClr val="tx1">
                      <a:lumMod val="75000"/>
                      <a:lumOff val="25000"/>
                    </a:schemeClr>
                  </a:solidFill>
                  <a:latin typeface="Calibri" pitchFamily="34" charset="0"/>
                  <a:cs typeface="Calibri" pitchFamily="34" charset="0"/>
                </a:rPr>
                <a:t>     </a:t>
              </a:r>
              <a:r>
                <a:rPr lang="en-IN" sz="1600" dirty="0">
                  <a:solidFill>
                    <a:schemeClr val="tx1">
                      <a:lumMod val="75000"/>
                      <a:lumOff val="25000"/>
                    </a:schemeClr>
                  </a:solidFill>
                  <a:latin typeface="Calibri" pitchFamily="34" charset="0"/>
                  <a:cs typeface="Calibri" pitchFamily="34" charset="0"/>
                </a:rPr>
                <a:t>Operational and Maintenance Manual</a:t>
              </a:r>
            </a:p>
          </p:txBody>
        </p:sp>
        <p:sp>
          <p:nvSpPr>
            <p:cNvPr id="43" name="TextBox 42">
              <a:extLst>
                <a:ext uri="{FF2B5EF4-FFF2-40B4-BE49-F238E27FC236}">
                  <a16:creationId xmlns:a16="http://schemas.microsoft.com/office/drawing/2014/main" id="{45D02C78-B123-4621-9CB5-B3DEA00D7754}"/>
                </a:ext>
              </a:extLst>
            </p:cNvPr>
            <p:cNvSpPr txBox="1"/>
            <p:nvPr/>
          </p:nvSpPr>
          <p:spPr>
            <a:xfrm>
              <a:off x="-223057" y="1642548"/>
              <a:ext cx="3301816" cy="341939"/>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Manuals &amp; Maintenance Documents</a:t>
              </a:r>
              <a:endParaRPr lang="ko-KR" altLang="en-US" sz="1600" b="1" dirty="0">
                <a:solidFill>
                  <a:schemeClr val="tx1">
                    <a:lumMod val="75000"/>
                    <a:lumOff val="25000"/>
                  </a:schemeClr>
                </a:solidFill>
                <a:cs typeface="Arial" pitchFamily="34" charset="0"/>
              </a:endParaRPr>
            </a:p>
          </p:txBody>
        </p:sp>
      </p:grpSp>
      <p:pic>
        <p:nvPicPr>
          <p:cNvPr id="44" name="Picture 2" descr="Icpro"/>
          <p:cNvPicPr>
            <a:picLocks noChangeAspect="1" noChangeArrowheads="1"/>
          </p:cNvPicPr>
          <p:nvPr/>
        </p:nvPicPr>
        <p:blipFill>
          <a:blip r:embed="rId2" cstate="print"/>
          <a:srcRect/>
          <a:stretch>
            <a:fillRect/>
          </a:stretch>
        </p:blipFill>
        <p:spPr bwMode="auto">
          <a:xfrm>
            <a:off x="10877645" y="6347817"/>
            <a:ext cx="1235981" cy="433171"/>
          </a:xfrm>
          <a:prstGeom prst="rect">
            <a:avLst/>
          </a:prstGeom>
          <a:noFill/>
        </p:spPr>
      </p:pic>
      <p:sp>
        <p:nvSpPr>
          <p:cNvPr id="45" name="Rectangle 44"/>
          <p:cNvSpPr/>
          <p:nvPr/>
        </p:nvSpPr>
        <p:spPr>
          <a:xfrm>
            <a:off x="0" y="0"/>
            <a:ext cx="12192000" cy="820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Deliverable Documents</a:t>
            </a:r>
            <a:endParaRPr lang="en-US" sz="3600" b="1" dirty="0">
              <a:solidFill>
                <a:schemeClr val="tx2"/>
              </a:solidFill>
              <a:latin typeface="Calibri" pitchFamily="34" charset="0"/>
              <a:cs typeface="Calibri" pitchFamily="34" charset="0"/>
            </a:endParaRPr>
          </a:p>
        </p:txBody>
      </p:sp>
      <p:sp>
        <p:nvSpPr>
          <p:cNvPr id="24" name="TextBox 23">
            <a:extLst>
              <a:ext uri="{FF2B5EF4-FFF2-40B4-BE49-F238E27FC236}">
                <a16:creationId xmlns:a16="http://schemas.microsoft.com/office/drawing/2014/main" id="{8F7D3582-49CF-4B25-BD16-961B7706E367}"/>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Tree>
    <p:extLst>
      <p:ext uri="{BB962C8B-B14F-4D97-AF65-F5344CB8AC3E}">
        <p14:creationId xmlns:p14="http://schemas.microsoft.com/office/powerpoint/2010/main" val="423880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C2957A5-06FA-4165-9155-6E91ED485F95}"/>
              </a:ext>
            </a:extLst>
          </p:cNvPr>
          <p:cNvGrpSpPr/>
          <p:nvPr/>
        </p:nvGrpSpPr>
        <p:grpSpPr>
          <a:xfrm>
            <a:off x="191036" y="864909"/>
            <a:ext cx="11723345" cy="4490869"/>
            <a:chOff x="191036" y="1207809"/>
            <a:chExt cx="11723345" cy="4490869"/>
          </a:xfrm>
        </p:grpSpPr>
        <p:cxnSp>
          <p:nvCxnSpPr>
            <p:cNvPr id="15" name="Straight Connector 14">
              <a:extLst>
                <a:ext uri="{FF2B5EF4-FFF2-40B4-BE49-F238E27FC236}">
                  <a16:creationId xmlns:a16="http://schemas.microsoft.com/office/drawing/2014/main" id="{F491AD7D-4A23-48DE-870F-03F57F792368}"/>
                </a:ext>
              </a:extLst>
            </p:cNvPr>
            <p:cNvCxnSpPr>
              <a:cxnSpLocks/>
            </p:cNvCxnSpPr>
            <p:nvPr/>
          </p:nvCxnSpPr>
          <p:spPr>
            <a:xfrm rot="10800000">
              <a:off x="394482" y="2131452"/>
              <a:ext cx="11412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ardrop 15">
              <a:extLst>
                <a:ext uri="{FF2B5EF4-FFF2-40B4-BE49-F238E27FC236}">
                  <a16:creationId xmlns:a16="http://schemas.microsoft.com/office/drawing/2014/main" id="{C5DCD6D7-AFAC-471F-941D-60D7AB8183A9}"/>
                </a:ext>
              </a:extLst>
            </p:cNvPr>
            <p:cNvSpPr/>
            <p:nvPr/>
          </p:nvSpPr>
          <p:spPr>
            <a:xfrm rot="8100000">
              <a:off x="776637" y="1901109"/>
              <a:ext cx="432048" cy="432048"/>
            </a:xfrm>
            <a:prstGeom prst="teardrop">
              <a:avLst>
                <a:gd name="adj" fmla="val 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8" name="Oval 17">
              <a:extLst>
                <a:ext uri="{FF2B5EF4-FFF2-40B4-BE49-F238E27FC236}">
                  <a16:creationId xmlns:a16="http://schemas.microsoft.com/office/drawing/2014/main" id="{F6DDE19D-4893-4EE1-8461-785ABFCAF33C}"/>
                </a:ext>
              </a:extLst>
            </p:cNvPr>
            <p:cNvSpPr/>
            <p:nvPr/>
          </p:nvSpPr>
          <p:spPr>
            <a:xfrm rot="10800000">
              <a:off x="890136"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4" name="Oval 131">
              <a:extLst>
                <a:ext uri="{FF2B5EF4-FFF2-40B4-BE49-F238E27FC236}">
                  <a16:creationId xmlns:a16="http://schemas.microsoft.com/office/drawing/2014/main" id="{9D6465E4-7AC7-41FB-8D27-305A18AAF2EC}"/>
                </a:ext>
              </a:extLst>
            </p:cNvPr>
            <p:cNvSpPr/>
            <p:nvPr/>
          </p:nvSpPr>
          <p:spPr>
            <a:xfrm>
              <a:off x="650544" y="3983565"/>
              <a:ext cx="684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TextBox 35">
              <a:extLst>
                <a:ext uri="{FF2B5EF4-FFF2-40B4-BE49-F238E27FC236}">
                  <a16:creationId xmlns:a16="http://schemas.microsoft.com/office/drawing/2014/main" id="{CD1C654E-F55C-48DC-A4C7-283C8903F481}"/>
                </a:ext>
              </a:extLst>
            </p:cNvPr>
            <p:cNvSpPr txBox="1"/>
            <p:nvPr/>
          </p:nvSpPr>
          <p:spPr>
            <a:xfrm>
              <a:off x="191036" y="4676177"/>
              <a:ext cx="1550267" cy="338554"/>
            </a:xfrm>
            <a:prstGeom prst="rect">
              <a:avLst/>
            </a:prstGeom>
            <a:noFill/>
          </p:spPr>
          <p:txBody>
            <a:bodyPr wrap="square" rtlCol="0" anchor="t">
              <a:spAutoFit/>
            </a:bodyPr>
            <a:lstStyle/>
            <a:p>
              <a:pPr algn="ctr"/>
              <a:r>
                <a:rPr lang="en-IN" altLang="ko-KR" sz="1600" dirty="0">
                  <a:solidFill>
                    <a:schemeClr val="tx1">
                      <a:lumMod val="75000"/>
                      <a:lumOff val="25000"/>
                    </a:schemeClr>
                  </a:solidFill>
                  <a:latin typeface="Calibri" pitchFamily="34" charset="0"/>
                  <a:cs typeface="Calibri" pitchFamily="34" charset="0"/>
                </a:rPr>
                <a:t>Kick of Meeting</a:t>
              </a:r>
              <a:endParaRPr lang="ko-KR" altLang="en-US" sz="1600" dirty="0">
                <a:solidFill>
                  <a:schemeClr val="tx1">
                    <a:lumMod val="75000"/>
                    <a:lumOff val="25000"/>
                  </a:schemeClr>
                </a:solidFill>
                <a:latin typeface="Calibri" pitchFamily="34" charset="0"/>
                <a:cs typeface="Calibri" pitchFamily="34" charset="0"/>
              </a:endParaRPr>
            </a:p>
          </p:txBody>
        </p:sp>
        <p:cxnSp>
          <p:nvCxnSpPr>
            <p:cNvPr id="38" name="Straight Arrow Connector 133">
              <a:extLst>
                <a:ext uri="{FF2B5EF4-FFF2-40B4-BE49-F238E27FC236}">
                  <a16:creationId xmlns:a16="http://schemas.microsoft.com/office/drawing/2014/main" id="{25423B94-95C2-40B1-B931-7DEC88E5820B}"/>
                </a:ext>
              </a:extLst>
            </p:cNvPr>
            <p:cNvCxnSpPr>
              <a:cxnSpLocks/>
            </p:cNvCxnSpPr>
            <p:nvPr/>
          </p:nvCxnSpPr>
          <p:spPr>
            <a:xfrm flipH="1" flipV="1">
              <a:off x="978210" y="2862394"/>
              <a:ext cx="14334" cy="1121171"/>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7" name="Teardrop 26">
              <a:extLst>
                <a:ext uri="{FF2B5EF4-FFF2-40B4-BE49-F238E27FC236}">
                  <a16:creationId xmlns:a16="http://schemas.microsoft.com/office/drawing/2014/main" id="{BD08B876-FAA3-497E-95D4-8196E379DC12}"/>
                </a:ext>
              </a:extLst>
            </p:cNvPr>
            <p:cNvSpPr/>
            <p:nvPr/>
          </p:nvSpPr>
          <p:spPr>
            <a:xfrm rot="8100000">
              <a:off x="7134940" y="1901109"/>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3" name="Oval 32">
              <a:extLst>
                <a:ext uri="{FF2B5EF4-FFF2-40B4-BE49-F238E27FC236}">
                  <a16:creationId xmlns:a16="http://schemas.microsoft.com/office/drawing/2014/main" id="{0E2FCA14-FFD2-4365-8CDD-509ECE5CA16F}"/>
                </a:ext>
              </a:extLst>
            </p:cNvPr>
            <p:cNvSpPr/>
            <p:nvPr/>
          </p:nvSpPr>
          <p:spPr>
            <a:xfrm rot="10800000">
              <a:off x="7248439"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40" name="Oval 125">
              <a:extLst>
                <a:ext uri="{FF2B5EF4-FFF2-40B4-BE49-F238E27FC236}">
                  <a16:creationId xmlns:a16="http://schemas.microsoft.com/office/drawing/2014/main" id="{130BAE75-0693-442F-86AE-F0C1473A8A6D}"/>
                </a:ext>
              </a:extLst>
            </p:cNvPr>
            <p:cNvSpPr/>
            <p:nvPr/>
          </p:nvSpPr>
          <p:spPr>
            <a:xfrm>
              <a:off x="7009279" y="3144880"/>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42" name="TextBox 41">
              <a:extLst>
                <a:ext uri="{FF2B5EF4-FFF2-40B4-BE49-F238E27FC236}">
                  <a16:creationId xmlns:a16="http://schemas.microsoft.com/office/drawing/2014/main" id="{B1E3CACB-A46F-4430-96B5-BE3BC1904D1D}"/>
                </a:ext>
              </a:extLst>
            </p:cNvPr>
            <p:cNvSpPr txBox="1"/>
            <p:nvPr/>
          </p:nvSpPr>
          <p:spPr>
            <a:xfrm>
              <a:off x="6576146" y="3830793"/>
              <a:ext cx="1550267" cy="338554"/>
            </a:xfrm>
            <a:prstGeom prst="rect">
              <a:avLst/>
            </a:prstGeom>
            <a:noFill/>
          </p:spPr>
          <p:txBody>
            <a:bodyPr wrap="square" rtlCol="0" anchor="t">
              <a:spAutoFit/>
            </a:bodyPr>
            <a:lstStyle/>
            <a:p>
              <a:pPr algn="ctr"/>
              <a:r>
                <a:rPr lang="en-US" altLang="ko-KR" sz="1600" dirty="0">
                  <a:solidFill>
                    <a:schemeClr val="tx1">
                      <a:lumMod val="75000"/>
                      <a:lumOff val="25000"/>
                    </a:schemeClr>
                  </a:solidFill>
                  <a:latin typeface="Calibri" pitchFamily="34" charset="0"/>
                  <a:cs typeface="Calibri" pitchFamily="34" charset="0"/>
                </a:rPr>
                <a:t>FAT with ALSG</a:t>
              </a:r>
            </a:p>
          </p:txBody>
        </p:sp>
        <p:cxnSp>
          <p:nvCxnSpPr>
            <p:cNvPr id="44" name="Straight Arrow Connector 127">
              <a:extLst>
                <a:ext uri="{FF2B5EF4-FFF2-40B4-BE49-F238E27FC236}">
                  <a16:creationId xmlns:a16="http://schemas.microsoft.com/office/drawing/2014/main" id="{B9039214-052D-43FF-951E-26C7D59AA055}"/>
                </a:ext>
              </a:extLst>
            </p:cNvPr>
            <p:cNvCxnSpPr/>
            <p:nvPr/>
          </p:nvCxnSpPr>
          <p:spPr>
            <a:xfrm flipH="1" flipV="1">
              <a:off x="7348989" y="2863770"/>
              <a:ext cx="4580" cy="28111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Teardrop 20">
              <a:extLst>
                <a:ext uri="{FF2B5EF4-FFF2-40B4-BE49-F238E27FC236}">
                  <a16:creationId xmlns:a16="http://schemas.microsoft.com/office/drawing/2014/main" id="{9C31558A-F321-4779-888A-621519822D9C}"/>
                </a:ext>
              </a:extLst>
            </p:cNvPr>
            <p:cNvSpPr/>
            <p:nvPr/>
          </p:nvSpPr>
          <p:spPr>
            <a:xfrm rot="8100000">
              <a:off x="3319957" y="1901109"/>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Oval 21">
              <a:extLst>
                <a:ext uri="{FF2B5EF4-FFF2-40B4-BE49-F238E27FC236}">
                  <a16:creationId xmlns:a16="http://schemas.microsoft.com/office/drawing/2014/main" id="{71ED7CC4-97B1-4921-849F-84CF9CEEB345}"/>
                </a:ext>
              </a:extLst>
            </p:cNvPr>
            <p:cNvSpPr/>
            <p:nvPr/>
          </p:nvSpPr>
          <p:spPr>
            <a:xfrm rot="10800000">
              <a:off x="3433456"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46" name="Oval 150">
              <a:extLst>
                <a:ext uri="{FF2B5EF4-FFF2-40B4-BE49-F238E27FC236}">
                  <a16:creationId xmlns:a16="http://schemas.microsoft.com/office/drawing/2014/main" id="{41E23159-511F-4495-B848-A2DC598B7140}"/>
                </a:ext>
              </a:extLst>
            </p:cNvPr>
            <p:cNvSpPr/>
            <p:nvPr/>
          </p:nvSpPr>
          <p:spPr>
            <a:xfrm>
              <a:off x="3176501" y="3950393"/>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TextBox 47">
              <a:extLst>
                <a:ext uri="{FF2B5EF4-FFF2-40B4-BE49-F238E27FC236}">
                  <a16:creationId xmlns:a16="http://schemas.microsoft.com/office/drawing/2014/main" id="{6EC3B300-6FD8-44E2-95D8-08C3D516AC02}"/>
                </a:ext>
              </a:extLst>
            </p:cNvPr>
            <p:cNvSpPr txBox="1"/>
            <p:nvPr/>
          </p:nvSpPr>
          <p:spPr>
            <a:xfrm>
              <a:off x="2745080" y="4632833"/>
              <a:ext cx="1550267" cy="830997"/>
            </a:xfrm>
            <a:prstGeom prst="rect">
              <a:avLst/>
            </a:prstGeom>
            <a:noFill/>
          </p:spPr>
          <p:txBody>
            <a:bodyPr wrap="square" rtlCol="0" anchor="t">
              <a:spAutoFit/>
            </a:bodyPr>
            <a:lstStyle/>
            <a:p>
              <a:pPr algn="ctr"/>
              <a:r>
                <a:rPr lang="en-US" altLang="ko-KR" sz="1600" dirty="0">
                  <a:solidFill>
                    <a:schemeClr val="tx1">
                      <a:lumMod val="75000"/>
                      <a:lumOff val="25000"/>
                    </a:schemeClr>
                  </a:solidFill>
                  <a:latin typeface="Calibri" pitchFamily="34" charset="0"/>
                  <a:cs typeface="Calibri" pitchFamily="34" charset="0"/>
                </a:rPr>
                <a:t>Document Submission and Approvals</a:t>
              </a:r>
              <a:endParaRPr lang="ko-KR" altLang="en-US" sz="1600" dirty="0">
                <a:solidFill>
                  <a:schemeClr val="tx1">
                    <a:lumMod val="75000"/>
                    <a:lumOff val="25000"/>
                  </a:schemeClr>
                </a:solidFill>
                <a:latin typeface="Calibri" pitchFamily="34" charset="0"/>
                <a:cs typeface="Calibri" pitchFamily="34" charset="0"/>
              </a:endParaRPr>
            </a:p>
          </p:txBody>
        </p:sp>
        <p:cxnSp>
          <p:nvCxnSpPr>
            <p:cNvPr id="50" name="Straight Arrow Connector 152">
              <a:extLst>
                <a:ext uri="{FF2B5EF4-FFF2-40B4-BE49-F238E27FC236}">
                  <a16:creationId xmlns:a16="http://schemas.microsoft.com/office/drawing/2014/main" id="{6F435288-293F-4C0B-999C-4AD5EAC91615}"/>
                </a:ext>
              </a:extLst>
            </p:cNvPr>
            <p:cNvCxnSpPr>
              <a:cxnSpLocks/>
            </p:cNvCxnSpPr>
            <p:nvPr/>
          </p:nvCxnSpPr>
          <p:spPr>
            <a:xfrm flipV="1">
              <a:off x="3518501" y="2869951"/>
              <a:ext cx="2002" cy="1080442"/>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3" name="Teardrop 22">
              <a:extLst>
                <a:ext uri="{FF2B5EF4-FFF2-40B4-BE49-F238E27FC236}">
                  <a16:creationId xmlns:a16="http://schemas.microsoft.com/office/drawing/2014/main" id="{00CFDDD1-9A96-4C0E-88E1-9EC6F0E66B1C}"/>
                </a:ext>
              </a:extLst>
            </p:cNvPr>
            <p:cNvSpPr/>
            <p:nvPr/>
          </p:nvSpPr>
          <p:spPr>
            <a:xfrm rot="8100000">
              <a:off x="4591617" y="1901109"/>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4" name="Oval 23">
              <a:extLst>
                <a:ext uri="{FF2B5EF4-FFF2-40B4-BE49-F238E27FC236}">
                  <a16:creationId xmlns:a16="http://schemas.microsoft.com/office/drawing/2014/main" id="{6A618C75-65FD-404F-B9EE-7B88025AEC6C}"/>
                </a:ext>
              </a:extLst>
            </p:cNvPr>
            <p:cNvSpPr/>
            <p:nvPr/>
          </p:nvSpPr>
          <p:spPr>
            <a:xfrm rot="10800000">
              <a:off x="4705116"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2" name="Oval 119">
              <a:extLst>
                <a:ext uri="{FF2B5EF4-FFF2-40B4-BE49-F238E27FC236}">
                  <a16:creationId xmlns:a16="http://schemas.microsoft.com/office/drawing/2014/main" id="{DE79BA4E-3A2C-49BB-8302-C9B42FEBE834}"/>
                </a:ext>
              </a:extLst>
            </p:cNvPr>
            <p:cNvSpPr/>
            <p:nvPr/>
          </p:nvSpPr>
          <p:spPr>
            <a:xfrm>
              <a:off x="4455234" y="3161724"/>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4" name="TextBox 53">
              <a:extLst>
                <a:ext uri="{FF2B5EF4-FFF2-40B4-BE49-F238E27FC236}">
                  <a16:creationId xmlns:a16="http://schemas.microsoft.com/office/drawing/2014/main" id="{530FB049-7BB3-42AA-A876-6AF0B20E24C0}"/>
                </a:ext>
              </a:extLst>
            </p:cNvPr>
            <p:cNvSpPr txBox="1"/>
            <p:nvPr/>
          </p:nvSpPr>
          <p:spPr>
            <a:xfrm>
              <a:off x="4022102" y="3847637"/>
              <a:ext cx="1550267" cy="830997"/>
            </a:xfrm>
            <a:prstGeom prst="rect">
              <a:avLst/>
            </a:prstGeom>
            <a:noFill/>
          </p:spPr>
          <p:txBody>
            <a:bodyPr wrap="square" rtlCol="0" anchor="t">
              <a:spAutoFit/>
            </a:bodyPr>
            <a:lstStyle/>
            <a:p>
              <a:pPr algn="ctr"/>
              <a:r>
                <a:rPr lang="en-US" sz="1600" dirty="0">
                  <a:solidFill>
                    <a:schemeClr val="tx1">
                      <a:lumMod val="75000"/>
                      <a:lumOff val="25000"/>
                    </a:schemeClr>
                  </a:solidFill>
                  <a:latin typeface="Calibri" pitchFamily="34" charset="0"/>
                  <a:cs typeface="Calibri" pitchFamily="34" charset="0"/>
                </a:rPr>
                <a:t>Ordering and receiving of Materials</a:t>
              </a:r>
            </a:p>
          </p:txBody>
        </p:sp>
        <p:cxnSp>
          <p:nvCxnSpPr>
            <p:cNvPr id="56" name="Straight Arrow Connector 121">
              <a:extLst>
                <a:ext uri="{FF2B5EF4-FFF2-40B4-BE49-F238E27FC236}">
                  <a16:creationId xmlns:a16="http://schemas.microsoft.com/office/drawing/2014/main" id="{AF6A3053-F57F-4C4B-837C-C66D08339B19}"/>
                </a:ext>
              </a:extLst>
            </p:cNvPr>
            <p:cNvCxnSpPr>
              <a:cxnSpLocks/>
            </p:cNvCxnSpPr>
            <p:nvPr/>
          </p:nvCxnSpPr>
          <p:spPr>
            <a:xfrm flipV="1">
              <a:off x="4797235" y="2863770"/>
              <a:ext cx="8215" cy="297954"/>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Teardrop 18">
              <a:extLst>
                <a:ext uri="{FF2B5EF4-FFF2-40B4-BE49-F238E27FC236}">
                  <a16:creationId xmlns:a16="http://schemas.microsoft.com/office/drawing/2014/main" id="{2C862DDA-8E68-46C6-8617-7048B4F610ED}"/>
                </a:ext>
              </a:extLst>
            </p:cNvPr>
            <p:cNvSpPr/>
            <p:nvPr/>
          </p:nvSpPr>
          <p:spPr>
            <a:xfrm rot="8100000">
              <a:off x="2048297" y="1901109"/>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0" name="Oval 19">
              <a:extLst>
                <a:ext uri="{FF2B5EF4-FFF2-40B4-BE49-F238E27FC236}">
                  <a16:creationId xmlns:a16="http://schemas.microsoft.com/office/drawing/2014/main" id="{AAC5834B-8682-418E-AFCD-B44BA7447761}"/>
                </a:ext>
              </a:extLst>
            </p:cNvPr>
            <p:cNvSpPr/>
            <p:nvPr/>
          </p:nvSpPr>
          <p:spPr>
            <a:xfrm rot="10800000">
              <a:off x="2161796"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8" name="Oval 113">
              <a:extLst>
                <a:ext uri="{FF2B5EF4-FFF2-40B4-BE49-F238E27FC236}">
                  <a16:creationId xmlns:a16="http://schemas.microsoft.com/office/drawing/2014/main" id="{02188817-B2A1-4D47-9A5B-4B93FD3551EF}"/>
                </a:ext>
              </a:extLst>
            </p:cNvPr>
            <p:cNvSpPr/>
            <p:nvPr/>
          </p:nvSpPr>
          <p:spPr>
            <a:xfrm>
              <a:off x="1901190" y="3157667"/>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0" name="TextBox 59">
              <a:extLst>
                <a:ext uri="{FF2B5EF4-FFF2-40B4-BE49-F238E27FC236}">
                  <a16:creationId xmlns:a16="http://schemas.microsoft.com/office/drawing/2014/main" id="{C4CB5791-6572-452A-83CF-F628607E209D}"/>
                </a:ext>
              </a:extLst>
            </p:cNvPr>
            <p:cNvSpPr txBox="1"/>
            <p:nvPr/>
          </p:nvSpPr>
          <p:spPr>
            <a:xfrm>
              <a:off x="1468058" y="3843580"/>
              <a:ext cx="1550267" cy="338554"/>
            </a:xfrm>
            <a:prstGeom prst="rect">
              <a:avLst/>
            </a:prstGeom>
            <a:noFill/>
          </p:spPr>
          <p:txBody>
            <a:bodyPr wrap="square" rtlCol="0" anchor="t">
              <a:spAutoFit/>
            </a:bodyPr>
            <a:lstStyle/>
            <a:p>
              <a:pPr algn="ctr"/>
              <a:r>
                <a:rPr lang="en-US" altLang="ko-KR" sz="1600" dirty="0">
                  <a:solidFill>
                    <a:schemeClr val="tx1">
                      <a:lumMod val="75000"/>
                      <a:lumOff val="25000"/>
                    </a:schemeClr>
                  </a:solidFill>
                  <a:latin typeface="Calibri" pitchFamily="34" charset="0"/>
                  <a:cs typeface="Calibri" pitchFamily="34" charset="0"/>
                </a:rPr>
                <a:t>Data Collection</a:t>
              </a:r>
              <a:endParaRPr lang="ko-KR" altLang="en-US" sz="1600" dirty="0">
                <a:solidFill>
                  <a:schemeClr val="tx1">
                    <a:lumMod val="75000"/>
                    <a:lumOff val="25000"/>
                  </a:schemeClr>
                </a:solidFill>
                <a:latin typeface="Calibri" pitchFamily="34" charset="0"/>
                <a:cs typeface="Calibri" pitchFamily="34" charset="0"/>
              </a:endParaRPr>
            </a:p>
          </p:txBody>
        </p:sp>
        <p:cxnSp>
          <p:nvCxnSpPr>
            <p:cNvPr id="62" name="Straight Arrow Connector 115">
              <a:extLst>
                <a:ext uri="{FF2B5EF4-FFF2-40B4-BE49-F238E27FC236}">
                  <a16:creationId xmlns:a16="http://schemas.microsoft.com/office/drawing/2014/main" id="{F6F5C8C3-08B6-4C6B-8CE1-051591217298}"/>
                </a:ext>
              </a:extLst>
            </p:cNvPr>
            <p:cNvCxnSpPr>
              <a:cxnSpLocks/>
            </p:cNvCxnSpPr>
            <p:nvPr/>
          </p:nvCxnSpPr>
          <p:spPr>
            <a:xfrm flipV="1">
              <a:off x="2243190" y="2863770"/>
              <a:ext cx="0" cy="29389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5" name="Teardrop 24">
              <a:extLst>
                <a:ext uri="{FF2B5EF4-FFF2-40B4-BE49-F238E27FC236}">
                  <a16:creationId xmlns:a16="http://schemas.microsoft.com/office/drawing/2014/main" id="{5A6BD27F-925A-4725-B659-663493CC6158}"/>
                </a:ext>
              </a:extLst>
            </p:cNvPr>
            <p:cNvSpPr/>
            <p:nvPr/>
          </p:nvSpPr>
          <p:spPr>
            <a:xfrm rot="8100000">
              <a:off x="5863277" y="1901109"/>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6" name="Oval 25">
              <a:extLst>
                <a:ext uri="{FF2B5EF4-FFF2-40B4-BE49-F238E27FC236}">
                  <a16:creationId xmlns:a16="http://schemas.microsoft.com/office/drawing/2014/main" id="{951EBB5C-8E89-4DB9-B283-CDD676DDF25A}"/>
                </a:ext>
              </a:extLst>
            </p:cNvPr>
            <p:cNvSpPr/>
            <p:nvPr/>
          </p:nvSpPr>
          <p:spPr>
            <a:xfrm rot="10800000">
              <a:off x="5976776"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64" name="Oval 156">
              <a:extLst>
                <a:ext uri="{FF2B5EF4-FFF2-40B4-BE49-F238E27FC236}">
                  <a16:creationId xmlns:a16="http://schemas.microsoft.com/office/drawing/2014/main" id="{09E1B21E-25B1-4A3F-82B8-CBC88C58FE5E}"/>
                </a:ext>
              </a:extLst>
            </p:cNvPr>
            <p:cNvSpPr/>
            <p:nvPr/>
          </p:nvSpPr>
          <p:spPr>
            <a:xfrm>
              <a:off x="5732257" y="3946917"/>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TextBox 65">
              <a:extLst>
                <a:ext uri="{FF2B5EF4-FFF2-40B4-BE49-F238E27FC236}">
                  <a16:creationId xmlns:a16="http://schemas.microsoft.com/office/drawing/2014/main" id="{E5BD7559-DA92-4E0C-84E4-522BB3133F60}"/>
                </a:ext>
              </a:extLst>
            </p:cNvPr>
            <p:cNvSpPr txBox="1"/>
            <p:nvPr/>
          </p:nvSpPr>
          <p:spPr>
            <a:xfrm>
              <a:off x="5299124" y="4632833"/>
              <a:ext cx="1550267" cy="830997"/>
            </a:xfrm>
            <a:prstGeom prst="rect">
              <a:avLst/>
            </a:prstGeom>
            <a:noFill/>
          </p:spPr>
          <p:txBody>
            <a:bodyPr wrap="square" rtlCol="0" anchor="t">
              <a:spAutoFit/>
            </a:bodyPr>
            <a:lstStyle/>
            <a:p>
              <a:pPr algn="ctr"/>
              <a:r>
                <a:rPr lang="en-US" sz="1600" dirty="0">
                  <a:solidFill>
                    <a:schemeClr val="tx1">
                      <a:lumMod val="75000"/>
                      <a:lumOff val="25000"/>
                    </a:schemeClr>
                  </a:solidFill>
                  <a:latin typeface="Calibri" pitchFamily="34" charset="0"/>
                  <a:cs typeface="Calibri" pitchFamily="34" charset="0"/>
                </a:rPr>
                <a:t>Development of Software/ Internal Testing</a:t>
              </a:r>
            </a:p>
          </p:txBody>
        </p:sp>
        <p:cxnSp>
          <p:nvCxnSpPr>
            <p:cNvPr id="68" name="Straight Arrow Connector 158">
              <a:extLst>
                <a:ext uri="{FF2B5EF4-FFF2-40B4-BE49-F238E27FC236}">
                  <a16:creationId xmlns:a16="http://schemas.microsoft.com/office/drawing/2014/main" id="{64F531A9-6C0C-478C-849B-DE9DAD00BA11}"/>
                </a:ext>
              </a:extLst>
            </p:cNvPr>
            <p:cNvCxnSpPr>
              <a:cxnSpLocks/>
              <a:stCxn id="64" idx="0"/>
            </p:cNvCxnSpPr>
            <p:nvPr/>
          </p:nvCxnSpPr>
          <p:spPr>
            <a:xfrm flipV="1">
              <a:off x="6074257" y="2863771"/>
              <a:ext cx="12044" cy="108314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9" name="Teardrop 78">
              <a:extLst>
                <a:ext uri="{FF2B5EF4-FFF2-40B4-BE49-F238E27FC236}">
                  <a16:creationId xmlns:a16="http://schemas.microsoft.com/office/drawing/2014/main" id="{BD08B876-FAA3-497E-95D4-8196E379DC12}"/>
                </a:ext>
              </a:extLst>
            </p:cNvPr>
            <p:cNvSpPr/>
            <p:nvPr/>
          </p:nvSpPr>
          <p:spPr>
            <a:xfrm rot="8100000">
              <a:off x="9688981" y="1901109"/>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C00000"/>
                </a:solidFill>
              </a:endParaRPr>
            </a:p>
          </p:txBody>
        </p:sp>
        <p:sp>
          <p:nvSpPr>
            <p:cNvPr id="80" name="Oval 79">
              <a:extLst>
                <a:ext uri="{FF2B5EF4-FFF2-40B4-BE49-F238E27FC236}">
                  <a16:creationId xmlns:a16="http://schemas.microsoft.com/office/drawing/2014/main" id="{0E2FCA14-FFD2-4365-8CDD-509ECE5CA16F}"/>
                </a:ext>
              </a:extLst>
            </p:cNvPr>
            <p:cNvSpPr/>
            <p:nvPr/>
          </p:nvSpPr>
          <p:spPr>
            <a:xfrm rot="10800000">
              <a:off x="9802480" y="2016525"/>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81" name="Oval 125">
              <a:extLst>
                <a:ext uri="{FF2B5EF4-FFF2-40B4-BE49-F238E27FC236}">
                  <a16:creationId xmlns:a16="http://schemas.microsoft.com/office/drawing/2014/main" id="{130BAE75-0693-442F-86AE-F0C1473A8A6D}"/>
                </a:ext>
              </a:extLst>
            </p:cNvPr>
            <p:cNvSpPr/>
            <p:nvPr/>
          </p:nvSpPr>
          <p:spPr>
            <a:xfrm>
              <a:off x="9563320" y="3144880"/>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82" name="TextBox 81">
              <a:extLst>
                <a:ext uri="{FF2B5EF4-FFF2-40B4-BE49-F238E27FC236}">
                  <a16:creationId xmlns:a16="http://schemas.microsoft.com/office/drawing/2014/main" id="{B1E3CACB-A46F-4430-96B5-BE3BC1904D1D}"/>
                </a:ext>
              </a:extLst>
            </p:cNvPr>
            <p:cNvSpPr txBox="1"/>
            <p:nvPr/>
          </p:nvSpPr>
          <p:spPr>
            <a:xfrm>
              <a:off x="9130187" y="3830793"/>
              <a:ext cx="1550267" cy="1077218"/>
            </a:xfrm>
            <a:prstGeom prst="rect">
              <a:avLst/>
            </a:prstGeom>
            <a:noFill/>
          </p:spPr>
          <p:txBody>
            <a:bodyPr wrap="square" rtlCol="0" anchor="t">
              <a:spAutoFit/>
            </a:bodyPr>
            <a:lstStyle/>
            <a:p>
              <a:pPr algn="ctr"/>
              <a:r>
                <a:rPr lang="en-IN" altLang="ko-KR" sz="1600" dirty="0">
                  <a:solidFill>
                    <a:schemeClr val="tx1">
                      <a:lumMod val="75000"/>
                      <a:lumOff val="25000"/>
                    </a:schemeClr>
                  </a:solidFill>
                  <a:latin typeface="Calibri" pitchFamily="34" charset="0"/>
                  <a:cs typeface="Calibri" pitchFamily="34" charset="0"/>
                </a:rPr>
                <a:t>Installation of new J3 He </a:t>
              </a:r>
              <a:r>
                <a:rPr lang="en-IN" sz="1600" kern="1200" dirty="0">
                  <a:solidFill>
                    <a:schemeClr val="dk1"/>
                  </a:solidFill>
                  <a:effectLst/>
                  <a:latin typeface="Calibri" panose="020F0502020204030204" pitchFamily="34" charset="0"/>
                  <a:ea typeface="+mn-ea"/>
                  <a:cs typeface="Calibri" panose="020F0502020204030204" pitchFamily="34" charset="0"/>
                </a:rPr>
                <a:t>SCADA PC </a:t>
              </a:r>
              <a:endParaRPr lang="en-IN" altLang="ko-KR" sz="1600" dirty="0">
                <a:solidFill>
                  <a:schemeClr val="tx1">
                    <a:lumMod val="75000"/>
                    <a:lumOff val="25000"/>
                  </a:schemeClr>
                </a:solidFill>
                <a:latin typeface="Calibri" pitchFamily="34" charset="0"/>
                <a:cs typeface="Calibri" pitchFamily="34" charset="0"/>
              </a:endParaRPr>
            </a:p>
            <a:p>
              <a:pPr algn="ctr"/>
              <a:r>
                <a:rPr lang="en-IN" altLang="ko-KR" sz="1600" dirty="0">
                  <a:solidFill>
                    <a:schemeClr val="tx1">
                      <a:lumMod val="75000"/>
                      <a:lumOff val="25000"/>
                    </a:schemeClr>
                  </a:solidFill>
                  <a:latin typeface="Calibri" pitchFamily="34" charset="0"/>
                  <a:cs typeface="Calibri" pitchFamily="34" charset="0"/>
                </a:rPr>
                <a:t>(ALSG Scope)</a:t>
              </a:r>
              <a:endParaRPr lang="ko-KR" altLang="en-US" sz="1600" dirty="0">
                <a:solidFill>
                  <a:schemeClr val="tx1">
                    <a:lumMod val="75000"/>
                    <a:lumOff val="25000"/>
                  </a:schemeClr>
                </a:solidFill>
                <a:latin typeface="Calibri" pitchFamily="34" charset="0"/>
                <a:cs typeface="Calibri" pitchFamily="34" charset="0"/>
              </a:endParaRPr>
            </a:p>
          </p:txBody>
        </p:sp>
        <p:cxnSp>
          <p:nvCxnSpPr>
            <p:cNvPr id="83" name="Straight Arrow Connector 127">
              <a:extLst>
                <a:ext uri="{FF2B5EF4-FFF2-40B4-BE49-F238E27FC236}">
                  <a16:creationId xmlns:a16="http://schemas.microsoft.com/office/drawing/2014/main" id="{B9039214-052D-43FF-951E-26C7D59AA055}"/>
                </a:ext>
              </a:extLst>
            </p:cNvPr>
            <p:cNvCxnSpPr/>
            <p:nvPr/>
          </p:nvCxnSpPr>
          <p:spPr>
            <a:xfrm flipH="1" flipV="1">
              <a:off x="9903030" y="2863770"/>
              <a:ext cx="4580" cy="28111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423D9B-8F85-492A-B36F-7886CAF47ECF}"/>
                </a:ext>
              </a:extLst>
            </p:cNvPr>
            <p:cNvSpPr txBox="1"/>
            <p:nvPr/>
          </p:nvSpPr>
          <p:spPr>
            <a:xfrm rot="19046478">
              <a:off x="3446056" y="1223494"/>
              <a:ext cx="1260000" cy="584775"/>
            </a:xfrm>
            <a:prstGeom prst="rect">
              <a:avLst/>
            </a:prstGeom>
            <a:noFill/>
          </p:spPr>
          <p:txBody>
            <a:bodyPr wrap="square" rtlCol="0" anchor="ctr">
              <a:spAutoFit/>
            </a:bodyPr>
            <a:lstStyle/>
            <a:p>
              <a:r>
                <a:rPr lang="en-US" sz="1600" dirty="0">
                  <a:solidFill>
                    <a:schemeClr val="accent1"/>
                  </a:solidFill>
                  <a:latin typeface="Calibri" pitchFamily="34" charset="0"/>
                  <a:cs typeface="Calibri" pitchFamily="34" charset="0"/>
                </a:rPr>
                <a:t>12-Jan-2022</a:t>
              </a:r>
            </a:p>
            <a:p>
              <a:r>
                <a:rPr lang="en-IN" sz="1600" dirty="0">
                  <a:latin typeface="Calibri" pitchFamily="34" charset="0"/>
                  <a:cs typeface="Calibri" pitchFamily="34" charset="0"/>
                </a:rPr>
                <a:t>22-Jan-2022</a:t>
              </a:r>
              <a:endParaRPr lang="en-US" sz="1600" dirty="0">
                <a:latin typeface="Calibri" pitchFamily="34" charset="0"/>
                <a:cs typeface="Calibri" pitchFamily="34" charset="0"/>
              </a:endParaRPr>
            </a:p>
          </p:txBody>
        </p:sp>
        <p:sp>
          <p:nvSpPr>
            <p:cNvPr id="95" name="TextBox 94">
              <a:extLst>
                <a:ext uri="{FF2B5EF4-FFF2-40B4-BE49-F238E27FC236}">
                  <a16:creationId xmlns:a16="http://schemas.microsoft.com/office/drawing/2014/main" id="{D5423D9B-8F85-492A-B36F-7886CAF47ECF}"/>
                </a:ext>
              </a:extLst>
            </p:cNvPr>
            <p:cNvSpPr txBox="1"/>
            <p:nvPr/>
          </p:nvSpPr>
          <p:spPr>
            <a:xfrm rot="19046478">
              <a:off x="4720494" y="1223494"/>
              <a:ext cx="1260000" cy="584775"/>
            </a:xfrm>
            <a:prstGeom prst="rect">
              <a:avLst/>
            </a:prstGeom>
            <a:noFill/>
          </p:spPr>
          <p:txBody>
            <a:bodyPr wrap="square" rtlCol="0" anchor="ctr">
              <a:spAutoFit/>
            </a:bodyPr>
            <a:lstStyle/>
            <a:p>
              <a:r>
                <a:rPr lang="en-US" sz="1600" dirty="0">
                  <a:solidFill>
                    <a:schemeClr val="accent1"/>
                  </a:solidFill>
                  <a:latin typeface="Calibri" pitchFamily="34" charset="0"/>
                  <a:cs typeface="Calibri" pitchFamily="34" charset="0"/>
                </a:rPr>
                <a:t>12-Jan-2022</a:t>
              </a:r>
            </a:p>
            <a:p>
              <a:r>
                <a:rPr lang="en-IN" sz="1600" dirty="0">
                  <a:latin typeface="Calibri" pitchFamily="34" charset="0"/>
                  <a:cs typeface="Calibri" pitchFamily="34" charset="0"/>
                </a:rPr>
                <a:t>28-Feb-2022</a:t>
              </a:r>
              <a:endParaRPr lang="en-US" sz="1600" dirty="0">
                <a:latin typeface="Calibri" pitchFamily="34" charset="0"/>
                <a:cs typeface="Calibri" pitchFamily="34" charset="0"/>
              </a:endParaRPr>
            </a:p>
          </p:txBody>
        </p:sp>
        <p:sp>
          <p:nvSpPr>
            <p:cNvPr id="96" name="TextBox 95">
              <a:extLst>
                <a:ext uri="{FF2B5EF4-FFF2-40B4-BE49-F238E27FC236}">
                  <a16:creationId xmlns:a16="http://schemas.microsoft.com/office/drawing/2014/main" id="{D5423D9B-8F85-492A-B36F-7886CAF47ECF}"/>
                </a:ext>
              </a:extLst>
            </p:cNvPr>
            <p:cNvSpPr txBox="1"/>
            <p:nvPr/>
          </p:nvSpPr>
          <p:spPr>
            <a:xfrm rot="19046478">
              <a:off x="5994932" y="1223494"/>
              <a:ext cx="1260000" cy="584775"/>
            </a:xfrm>
            <a:prstGeom prst="rect">
              <a:avLst/>
            </a:prstGeom>
            <a:noFill/>
          </p:spPr>
          <p:txBody>
            <a:bodyPr wrap="square" rtlCol="0" anchor="ctr">
              <a:spAutoFit/>
            </a:bodyPr>
            <a:lstStyle/>
            <a:p>
              <a:r>
                <a:rPr lang="en-US" sz="1600" dirty="0">
                  <a:solidFill>
                    <a:schemeClr val="accent1"/>
                  </a:solidFill>
                  <a:latin typeface="Calibri" pitchFamily="34" charset="0"/>
                  <a:cs typeface="Calibri" pitchFamily="34" charset="0"/>
                </a:rPr>
                <a:t>12-Jan-2022</a:t>
              </a:r>
            </a:p>
            <a:p>
              <a:r>
                <a:rPr lang="en-IN" sz="1600" dirty="0">
                  <a:latin typeface="Calibri" pitchFamily="34" charset="0"/>
                  <a:cs typeface="Calibri" pitchFamily="34" charset="0"/>
                </a:rPr>
                <a:t>28-Feb-2022</a:t>
              </a:r>
              <a:endParaRPr lang="en-US" sz="1600" dirty="0">
                <a:latin typeface="Calibri" pitchFamily="34" charset="0"/>
                <a:cs typeface="Calibri" pitchFamily="34" charset="0"/>
              </a:endParaRPr>
            </a:p>
          </p:txBody>
        </p:sp>
        <p:sp>
          <p:nvSpPr>
            <p:cNvPr id="97" name="TextBox 96">
              <a:extLst>
                <a:ext uri="{FF2B5EF4-FFF2-40B4-BE49-F238E27FC236}">
                  <a16:creationId xmlns:a16="http://schemas.microsoft.com/office/drawing/2014/main" id="{D5423D9B-8F85-492A-B36F-7886CAF47ECF}"/>
                </a:ext>
              </a:extLst>
            </p:cNvPr>
            <p:cNvSpPr txBox="1"/>
            <p:nvPr/>
          </p:nvSpPr>
          <p:spPr>
            <a:xfrm rot="19046478">
              <a:off x="7263260" y="1207809"/>
              <a:ext cx="1306381" cy="584775"/>
            </a:xfrm>
            <a:prstGeom prst="rect">
              <a:avLst/>
            </a:prstGeom>
            <a:noFill/>
          </p:spPr>
          <p:txBody>
            <a:bodyPr wrap="square" rtlCol="0" anchor="ctr">
              <a:spAutoFit/>
            </a:bodyPr>
            <a:lstStyle/>
            <a:p>
              <a:r>
                <a:rPr lang="en-US" sz="1600" dirty="0">
                  <a:solidFill>
                    <a:schemeClr val="accent1"/>
                  </a:solidFill>
                  <a:latin typeface="Calibri" pitchFamily="34" charset="0"/>
                  <a:cs typeface="Calibri" pitchFamily="34" charset="0"/>
                </a:rPr>
                <a:t>28-Feb-2022</a:t>
              </a:r>
            </a:p>
            <a:p>
              <a:r>
                <a:rPr lang="en-IN" sz="1600" dirty="0">
                  <a:latin typeface="Calibri" pitchFamily="34" charset="0"/>
                  <a:cs typeface="Calibri" pitchFamily="34" charset="0"/>
                </a:rPr>
                <a:t>01-Mar-2022</a:t>
              </a:r>
              <a:endParaRPr lang="en-US" sz="1600" dirty="0">
                <a:latin typeface="Calibri" pitchFamily="34" charset="0"/>
                <a:cs typeface="Calibri" pitchFamily="34" charset="0"/>
              </a:endParaRPr>
            </a:p>
          </p:txBody>
        </p:sp>
        <p:sp>
          <p:nvSpPr>
            <p:cNvPr id="86" name="Teardrop 85">
              <a:extLst>
                <a:ext uri="{FF2B5EF4-FFF2-40B4-BE49-F238E27FC236}">
                  <a16:creationId xmlns:a16="http://schemas.microsoft.com/office/drawing/2014/main" id="{5A6BD27F-925A-4725-B659-663493CC6158}"/>
                </a:ext>
              </a:extLst>
            </p:cNvPr>
            <p:cNvSpPr/>
            <p:nvPr/>
          </p:nvSpPr>
          <p:spPr>
            <a:xfrm rot="8100000">
              <a:off x="8417321" y="1889736"/>
              <a:ext cx="432048" cy="432048"/>
            </a:xfrm>
            <a:prstGeom prst="teardrop">
              <a:avLst>
                <a:gd name="adj" fmla="val 2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87" name="Oval 86">
              <a:extLst>
                <a:ext uri="{FF2B5EF4-FFF2-40B4-BE49-F238E27FC236}">
                  <a16:creationId xmlns:a16="http://schemas.microsoft.com/office/drawing/2014/main" id="{951EBB5C-8E89-4DB9-B283-CDD676DDF25A}"/>
                </a:ext>
              </a:extLst>
            </p:cNvPr>
            <p:cNvSpPr/>
            <p:nvPr/>
          </p:nvSpPr>
          <p:spPr>
            <a:xfrm rot="10800000">
              <a:off x="8530820" y="2005152"/>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89" name="Oval 156">
              <a:extLst>
                <a:ext uri="{FF2B5EF4-FFF2-40B4-BE49-F238E27FC236}">
                  <a16:creationId xmlns:a16="http://schemas.microsoft.com/office/drawing/2014/main" id="{09E1B21E-25B1-4A3F-82B8-CBC88C58FE5E}"/>
                </a:ext>
              </a:extLst>
            </p:cNvPr>
            <p:cNvSpPr/>
            <p:nvPr/>
          </p:nvSpPr>
          <p:spPr>
            <a:xfrm>
              <a:off x="8286301" y="3935544"/>
              <a:ext cx="684000"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TextBox 89">
              <a:extLst>
                <a:ext uri="{FF2B5EF4-FFF2-40B4-BE49-F238E27FC236}">
                  <a16:creationId xmlns:a16="http://schemas.microsoft.com/office/drawing/2014/main" id="{E5BD7559-DA92-4E0C-84E4-522BB3133F60}"/>
                </a:ext>
              </a:extLst>
            </p:cNvPr>
            <p:cNvSpPr txBox="1"/>
            <p:nvPr/>
          </p:nvSpPr>
          <p:spPr>
            <a:xfrm>
              <a:off x="7853168" y="4621460"/>
              <a:ext cx="1550267" cy="584775"/>
            </a:xfrm>
            <a:prstGeom prst="rect">
              <a:avLst/>
            </a:prstGeom>
            <a:noFill/>
          </p:spPr>
          <p:txBody>
            <a:bodyPr wrap="square" rtlCol="0" anchor="t">
              <a:spAutoFit/>
            </a:bodyPr>
            <a:lstStyle/>
            <a:p>
              <a:pPr algn="ctr"/>
              <a:r>
                <a:rPr lang="en-US" altLang="ko-KR" sz="1600" dirty="0">
                  <a:solidFill>
                    <a:schemeClr val="tx1">
                      <a:lumMod val="75000"/>
                      <a:lumOff val="25000"/>
                    </a:schemeClr>
                  </a:solidFill>
                  <a:latin typeface="Calibri" pitchFamily="34" charset="0"/>
                  <a:cs typeface="Calibri" pitchFamily="34" charset="0"/>
                </a:rPr>
                <a:t>Packing &amp;</a:t>
              </a:r>
            </a:p>
            <a:p>
              <a:pPr algn="ctr"/>
              <a:r>
                <a:rPr lang="en-US" altLang="ko-KR" sz="1600" dirty="0">
                  <a:solidFill>
                    <a:schemeClr val="tx1">
                      <a:lumMod val="75000"/>
                      <a:lumOff val="25000"/>
                    </a:schemeClr>
                  </a:solidFill>
                  <a:latin typeface="Calibri" pitchFamily="34" charset="0"/>
                  <a:cs typeface="Calibri" pitchFamily="34" charset="0"/>
                </a:rPr>
                <a:t>Delivery</a:t>
              </a:r>
              <a:endParaRPr lang="ko-KR" altLang="en-US" sz="1600" dirty="0">
                <a:solidFill>
                  <a:schemeClr val="tx1">
                    <a:lumMod val="75000"/>
                    <a:lumOff val="25000"/>
                  </a:schemeClr>
                </a:solidFill>
                <a:latin typeface="Calibri" pitchFamily="34" charset="0"/>
                <a:cs typeface="Calibri" pitchFamily="34" charset="0"/>
              </a:endParaRPr>
            </a:p>
          </p:txBody>
        </p:sp>
        <p:cxnSp>
          <p:nvCxnSpPr>
            <p:cNvPr id="91" name="Straight Arrow Connector 158">
              <a:extLst>
                <a:ext uri="{FF2B5EF4-FFF2-40B4-BE49-F238E27FC236}">
                  <a16:creationId xmlns:a16="http://schemas.microsoft.com/office/drawing/2014/main" id="{64F531A9-6C0C-478C-849B-DE9DAD00BA11}"/>
                </a:ext>
              </a:extLst>
            </p:cNvPr>
            <p:cNvCxnSpPr>
              <a:cxnSpLocks/>
              <a:stCxn id="89" idx="0"/>
            </p:cNvCxnSpPr>
            <p:nvPr/>
          </p:nvCxnSpPr>
          <p:spPr>
            <a:xfrm flipV="1">
              <a:off x="8628301" y="2852398"/>
              <a:ext cx="12044" cy="108314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D5423D9B-8F85-492A-B36F-7886CAF47ECF}"/>
                </a:ext>
              </a:extLst>
            </p:cNvPr>
            <p:cNvSpPr txBox="1"/>
            <p:nvPr/>
          </p:nvSpPr>
          <p:spPr>
            <a:xfrm rot="19046478">
              <a:off x="2171618" y="1223494"/>
              <a:ext cx="1260000" cy="584775"/>
            </a:xfrm>
            <a:prstGeom prst="rect">
              <a:avLst/>
            </a:prstGeom>
            <a:noFill/>
          </p:spPr>
          <p:txBody>
            <a:bodyPr wrap="square" rtlCol="0" anchor="ctr">
              <a:spAutoFit/>
            </a:bodyPr>
            <a:lstStyle/>
            <a:p>
              <a:r>
                <a:rPr lang="en-US" sz="1600" dirty="0">
                  <a:solidFill>
                    <a:schemeClr val="accent1"/>
                  </a:solidFill>
                  <a:latin typeface="Calibri" pitchFamily="34" charset="0"/>
                  <a:cs typeface="Calibri" pitchFamily="34" charset="0"/>
                </a:rPr>
                <a:t>05-Jan-2022</a:t>
              </a:r>
            </a:p>
            <a:p>
              <a:r>
                <a:rPr lang="en-IN" sz="1600" dirty="0">
                  <a:latin typeface="Calibri" pitchFamily="34" charset="0"/>
                  <a:cs typeface="Calibri" pitchFamily="34" charset="0"/>
                </a:rPr>
                <a:t>12-Jan-2022</a:t>
              </a:r>
              <a:endParaRPr lang="en-US" sz="1600" dirty="0">
                <a:latin typeface="Calibri" pitchFamily="34" charset="0"/>
                <a:cs typeface="Calibri" pitchFamily="34" charset="0"/>
              </a:endParaRPr>
            </a:p>
          </p:txBody>
        </p:sp>
        <p:sp>
          <p:nvSpPr>
            <p:cNvPr id="101" name="TextBox 100">
              <a:extLst>
                <a:ext uri="{FF2B5EF4-FFF2-40B4-BE49-F238E27FC236}">
                  <a16:creationId xmlns:a16="http://schemas.microsoft.com/office/drawing/2014/main" id="{D5423D9B-8F85-492A-B36F-7886CAF47ECF}"/>
                </a:ext>
              </a:extLst>
            </p:cNvPr>
            <p:cNvSpPr txBox="1"/>
            <p:nvPr/>
          </p:nvSpPr>
          <p:spPr>
            <a:xfrm rot="19046478">
              <a:off x="897180" y="1346604"/>
              <a:ext cx="1260000" cy="338554"/>
            </a:xfrm>
            <a:prstGeom prst="rect">
              <a:avLst/>
            </a:prstGeom>
            <a:noFill/>
          </p:spPr>
          <p:txBody>
            <a:bodyPr wrap="square" rtlCol="0" anchor="ctr">
              <a:spAutoFit/>
            </a:bodyPr>
            <a:lstStyle/>
            <a:p>
              <a:r>
                <a:rPr lang="en-US" sz="1600" dirty="0">
                  <a:solidFill>
                    <a:schemeClr val="accent1"/>
                  </a:solidFill>
                  <a:latin typeface="Calibri" pitchFamily="34" charset="0"/>
                  <a:cs typeface="Calibri" pitchFamily="34" charset="0"/>
                </a:rPr>
                <a:t>05-Jan-2022</a:t>
              </a:r>
            </a:p>
          </p:txBody>
        </p:sp>
        <p:sp>
          <p:nvSpPr>
            <p:cNvPr id="102" name="Teardrop 101">
              <a:extLst>
                <a:ext uri="{FF2B5EF4-FFF2-40B4-BE49-F238E27FC236}">
                  <a16:creationId xmlns:a16="http://schemas.microsoft.com/office/drawing/2014/main" id="{5A6BD27F-925A-4725-B659-663493CC6158}"/>
                </a:ext>
              </a:extLst>
            </p:cNvPr>
            <p:cNvSpPr/>
            <p:nvPr/>
          </p:nvSpPr>
          <p:spPr>
            <a:xfrm rot="8100000">
              <a:off x="10928267" y="1889736"/>
              <a:ext cx="432048" cy="432048"/>
            </a:xfrm>
            <a:prstGeom prst="teardrop">
              <a:avLst>
                <a:gd name="adj" fmla="val 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3" name="Oval 102">
              <a:extLst>
                <a:ext uri="{FF2B5EF4-FFF2-40B4-BE49-F238E27FC236}">
                  <a16:creationId xmlns:a16="http://schemas.microsoft.com/office/drawing/2014/main" id="{951EBB5C-8E89-4DB9-B283-CDD676DDF25A}"/>
                </a:ext>
              </a:extLst>
            </p:cNvPr>
            <p:cNvSpPr/>
            <p:nvPr/>
          </p:nvSpPr>
          <p:spPr>
            <a:xfrm rot="10800000">
              <a:off x="11041766" y="2005152"/>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4" name="Oval 156">
              <a:extLst>
                <a:ext uri="{FF2B5EF4-FFF2-40B4-BE49-F238E27FC236}">
                  <a16:creationId xmlns:a16="http://schemas.microsoft.com/office/drawing/2014/main" id="{09E1B21E-25B1-4A3F-82B8-CBC88C58FE5E}"/>
                </a:ext>
              </a:extLst>
            </p:cNvPr>
            <p:cNvSpPr/>
            <p:nvPr/>
          </p:nvSpPr>
          <p:spPr>
            <a:xfrm>
              <a:off x="10797247" y="3935544"/>
              <a:ext cx="684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5" name="TextBox 104">
              <a:extLst>
                <a:ext uri="{FF2B5EF4-FFF2-40B4-BE49-F238E27FC236}">
                  <a16:creationId xmlns:a16="http://schemas.microsoft.com/office/drawing/2014/main" id="{E5BD7559-DA92-4E0C-84E4-522BB3133F60}"/>
                </a:ext>
              </a:extLst>
            </p:cNvPr>
            <p:cNvSpPr txBox="1"/>
            <p:nvPr/>
          </p:nvSpPr>
          <p:spPr>
            <a:xfrm>
              <a:off x="10364114" y="4621460"/>
              <a:ext cx="1550267" cy="1077218"/>
            </a:xfrm>
            <a:prstGeom prst="rect">
              <a:avLst/>
            </a:prstGeom>
            <a:noFill/>
          </p:spPr>
          <p:txBody>
            <a:bodyPr wrap="square" rtlCol="0" anchor="t">
              <a:spAutoFit/>
            </a:bodyPr>
            <a:lstStyle/>
            <a:p>
              <a:pPr algn="ctr"/>
              <a:r>
                <a:rPr lang="en-IN" altLang="ko-KR" sz="1600" dirty="0">
                  <a:solidFill>
                    <a:schemeClr val="tx1">
                      <a:lumMod val="75000"/>
                      <a:lumOff val="25000"/>
                    </a:schemeClr>
                  </a:solidFill>
                  <a:latin typeface="Calibri" pitchFamily="34" charset="0"/>
                  <a:cs typeface="Calibri" pitchFamily="34" charset="0"/>
                </a:rPr>
                <a:t>Integration &amp; Commissioning of SCADA System</a:t>
              </a:r>
              <a:endParaRPr lang="ko-KR" altLang="en-US" sz="1600" dirty="0">
                <a:solidFill>
                  <a:schemeClr val="tx1">
                    <a:lumMod val="75000"/>
                    <a:lumOff val="25000"/>
                  </a:schemeClr>
                </a:solidFill>
                <a:latin typeface="Calibri" pitchFamily="34" charset="0"/>
                <a:cs typeface="Calibri" pitchFamily="34" charset="0"/>
              </a:endParaRPr>
            </a:p>
          </p:txBody>
        </p:sp>
        <p:cxnSp>
          <p:nvCxnSpPr>
            <p:cNvPr id="106" name="Straight Arrow Connector 158">
              <a:extLst>
                <a:ext uri="{FF2B5EF4-FFF2-40B4-BE49-F238E27FC236}">
                  <a16:creationId xmlns:a16="http://schemas.microsoft.com/office/drawing/2014/main" id="{64F531A9-6C0C-478C-849B-DE9DAD00BA11}"/>
                </a:ext>
              </a:extLst>
            </p:cNvPr>
            <p:cNvCxnSpPr>
              <a:cxnSpLocks/>
              <a:stCxn id="104" idx="0"/>
            </p:cNvCxnSpPr>
            <p:nvPr/>
          </p:nvCxnSpPr>
          <p:spPr>
            <a:xfrm flipV="1">
              <a:off x="11139247" y="2852398"/>
              <a:ext cx="12044" cy="1083146"/>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5423D9B-8F85-492A-B36F-7886CAF47ECF}"/>
                </a:ext>
              </a:extLst>
            </p:cNvPr>
            <p:cNvSpPr txBox="1"/>
            <p:nvPr/>
          </p:nvSpPr>
          <p:spPr>
            <a:xfrm>
              <a:off x="8400868" y="1413372"/>
              <a:ext cx="3455034" cy="540000"/>
            </a:xfrm>
            <a:prstGeom prst="rect">
              <a:avLst/>
            </a:prstGeom>
            <a:noFill/>
          </p:spPr>
          <p:txBody>
            <a:bodyPr wrap="square" rtlCol="0" anchor="ctr">
              <a:spAutoFit/>
            </a:bodyPr>
            <a:lstStyle/>
            <a:p>
              <a:r>
                <a:rPr lang="en-US" sz="1400" i="1" dirty="0">
                  <a:latin typeface="Calibri" pitchFamily="34" charset="0"/>
                  <a:cs typeface="Calibri" pitchFamily="34" charset="0"/>
                </a:rPr>
                <a:t>* Based on</a:t>
              </a:r>
              <a:r>
                <a:rPr lang="en-IN" sz="1400" i="1" dirty="0">
                  <a:latin typeface="Calibri" pitchFamily="34" charset="0"/>
                  <a:cs typeface="Calibri" pitchFamily="34" charset="0"/>
                </a:rPr>
                <a:t> site availability ALSG to confirm the date</a:t>
              </a:r>
              <a:endParaRPr lang="en-US" sz="1400" i="1" dirty="0">
                <a:latin typeface="Calibri" pitchFamily="34" charset="0"/>
                <a:cs typeface="Calibri" pitchFamily="34" charset="0"/>
              </a:endParaRPr>
            </a:p>
          </p:txBody>
        </p:sp>
        <p:sp>
          <p:nvSpPr>
            <p:cNvPr id="116" name="Freeform 32">
              <a:extLst>
                <a:ext uri="{FF2B5EF4-FFF2-40B4-BE49-F238E27FC236}">
                  <a16:creationId xmlns:a16="http://schemas.microsoft.com/office/drawing/2014/main" id="{9C5A04AA-A50B-457A-A783-D941E78BCCDF}"/>
                </a:ext>
              </a:extLst>
            </p:cNvPr>
            <p:cNvSpPr/>
            <p:nvPr/>
          </p:nvSpPr>
          <p:spPr>
            <a:xfrm>
              <a:off x="3332235" y="4097256"/>
              <a:ext cx="372533" cy="39027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7" name="Rectangle 21">
              <a:extLst>
                <a:ext uri="{FF2B5EF4-FFF2-40B4-BE49-F238E27FC236}">
                  <a16:creationId xmlns:a16="http://schemas.microsoft.com/office/drawing/2014/main" id="{3DFB5373-0015-4A31-8F01-1597E404815D}"/>
                </a:ext>
              </a:extLst>
            </p:cNvPr>
            <p:cNvSpPr/>
            <p:nvPr/>
          </p:nvSpPr>
          <p:spPr>
            <a:xfrm>
              <a:off x="4544285" y="3362025"/>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8" name="Rounded Rectangle 51">
              <a:extLst>
                <a:ext uri="{FF2B5EF4-FFF2-40B4-BE49-F238E27FC236}">
                  <a16:creationId xmlns:a16="http://schemas.microsoft.com/office/drawing/2014/main" id="{B83253D3-E181-4488-9CD9-39D21527F719}"/>
                </a:ext>
              </a:extLst>
            </p:cNvPr>
            <p:cNvSpPr/>
            <p:nvPr/>
          </p:nvSpPr>
          <p:spPr>
            <a:xfrm rot="16200000" flipH="1">
              <a:off x="5845185" y="4086337"/>
              <a:ext cx="458144" cy="405161"/>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4" name="Rectangle 7">
              <a:extLst>
                <a:ext uri="{FF2B5EF4-FFF2-40B4-BE49-F238E27FC236}">
                  <a16:creationId xmlns:a16="http://schemas.microsoft.com/office/drawing/2014/main" id="{84693C49-05C6-4CD0-A900-4B843CF3016D}"/>
                </a:ext>
              </a:extLst>
            </p:cNvPr>
            <p:cNvSpPr/>
            <p:nvPr/>
          </p:nvSpPr>
          <p:spPr>
            <a:xfrm rot="18900000">
              <a:off x="7238447" y="3235514"/>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27" name="Group 126">
              <a:extLst>
                <a:ext uri="{FF2B5EF4-FFF2-40B4-BE49-F238E27FC236}">
                  <a16:creationId xmlns:a16="http://schemas.microsoft.com/office/drawing/2014/main" id="{8D6CC8E1-0139-4FDB-9195-742D01802777}"/>
                </a:ext>
              </a:extLst>
            </p:cNvPr>
            <p:cNvGrpSpPr/>
            <p:nvPr/>
          </p:nvGrpSpPr>
          <p:grpSpPr>
            <a:xfrm>
              <a:off x="8394301" y="4133545"/>
              <a:ext cx="468000" cy="287999"/>
              <a:chOff x="2801651" y="3947683"/>
              <a:chExt cx="1683399" cy="920431"/>
            </a:xfrm>
            <a:solidFill>
              <a:schemeClr val="bg1"/>
            </a:solidFill>
          </p:grpSpPr>
          <p:sp>
            <p:nvSpPr>
              <p:cNvPr id="128" name="Freeform: Shape 343">
                <a:extLst>
                  <a:ext uri="{FF2B5EF4-FFF2-40B4-BE49-F238E27FC236}">
                    <a16:creationId xmlns:a16="http://schemas.microsoft.com/office/drawing/2014/main" id="{D52E3FA7-F1DC-4CFF-8DE2-390597D2C22D}"/>
                  </a:ext>
                </a:extLst>
              </p:cNvPr>
              <p:cNvSpPr/>
              <p:nvPr/>
            </p:nvSpPr>
            <p:spPr>
              <a:xfrm>
                <a:off x="2807950" y="3947683"/>
                <a:ext cx="1677100" cy="771623"/>
              </a:xfrm>
              <a:custGeom>
                <a:avLst/>
                <a:gdLst>
                  <a:gd name="connsiteX0" fmla="*/ 1153498 w 1677099"/>
                  <a:gd name="connsiteY0" fmla="*/ 762963 h 771623"/>
                  <a:gd name="connsiteX1" fmla="*/ 1137751 w 1677099"/>
                  <a:gd name="connsiteY1" fmla="*/ 766112 h 771623"/>
                  <a:gd name="connsiteX2" fmla="*/ 980277 w 1677099"/>
                  <a:gd name="connsiteY2" fmla="*/ 766112 h 771623"/>
                  <a:gd name="connsiteX3" fmla="*/ 509429 w 1677099"/>
                  <a:gd name="connsiteY3" fmla="*/ 766112 h 771623"/>
                  <a:gd name="connsiteX4" fmla="*/ 481871 w 1677099"/>
                  <a:gd name="connsiteY4" fmla="*/ 766112 h 771623"/>
                  <a:gd name="connsiteX5" fmla="*/ 404709 w 1677099"/>
                  <a:gd name="connsiteY5" fmla="*/ 627535 h 771623"/>
                  <a:gd name="connsiteX6" fmla="*/ 297626 w 1677099"/>
                  <a:gd name="connsiteY6" fmla="*/ 602339 h 771623"/>
                  <a:gd name="connsiteX7" fmla="*/ 151175 w 1677099"/>
                  <a:gd name="connsiteY7" fmla="*/ 764537 h 771623"/>
                  <a:gd name="connsiteX8" fmla="*/ 23621 w 1677099"/>
                  <a:gd name="connsiteY8" fmla="*/ 764537 h 771623"/>
                  <a:gd name="connsiteX9" fmla="*/ 23621 w 1677099"/>
                  <a:gd name="connsiteY9" fmla="*/ 722019 h 771623"/>
                  <a:gd name="connsiteX10" fmla="*/ 1575 w 1677099"/>
                  <a:gd name="connsiteY10" fmla="*/ 699186 h 771623"/>
                  <a:gd name="connsiteX11" fmla="*/ 0 w 1677099"/>
                  <a:gd name="connsiteY11" fmla="*/ 688950 h 771623"/>
                  <a:gd name="connsiteX12" fmla="*/ 0 w 1677099"/>
                  <a:gd name="connsiteY12" fmla="*/ 489745 h 771623"/>
                  <a:gd name="connsiteX13" fmla="*/ 25196 w 1677099"/>
                  <a:gd name="connsiteY13" fmla="*/ 445652 h 771623"/>
                  <a:gd name="connsiteX14" fmla="*/ 35432 w 1677099"/>
                  <a:gd name="connsiteY14" fmla="*/ 430692 h 771623"/>
                  <a:gd name="connsiteX15" fmla="*/ 94485 w 1677099"/>
                  <a:gd name="connsiteY15" fmla="*/ 275580 h 771623"/>
                  <a:gd name="connsiteX16" fmla="*/ 121255 w 1677099"/>
                  <a:gd name="connsiteY16" fmla="*/ 257470 h 771623"/>
                  <a:gd name="connsiteX17" fmla="*/ 511004 w 1677099"/>
                  <a:gd name="connsiteY17" fmla="*/ 257470 h 771623"/>
                  <a:gd name="connsiteX18" fmla="*/ 536987 w 1677099"/>
                  <a:gd name="connsiteY18" fmla="*/ 283454 h 771623"/>
                  <a:gd name="connsiteX19" fmla="*/ 536987 w 1677099"/>
                  <a:gd name="connsiteY19" fmla="*/ 685800 h 771623"/>
                  <a:gd name="connsiteX20" fmla="*/ 561395 w 1677099"/>
                  <a:gd name="connsiteY20" fmla="*/ 710209 h 771623"/>
                  <a:gd name="connsiteX21" fmla="*/ 1137751 w 1677099"/>
                  <a:gd name="connsiteY21" fmla="*/ 710209 h 771623"/>
                  <a:gd name="connsiteX22" fmla="*/ 1165309 w 1677099"/>
                  <a:gd name="connsiteY22" fmla="*/ 710209 h 771623"/>
                  <a:gd name="connsiteX23" fmla="*/ 1177120 w 1677099"/>
                  <a:gd name="connsiteY23" fmla="*/ 681863 h 771623"/>
                  <a:gd name="connsiteX24" fmla="*/ 673202 w 1677099"/>
                  <a:gd name="connsiteY24" fmla="*/ 681863 h 771623"/>
                  <a:gd name="connsiteX25" fmla="*/ 591316 w 1677099"/>
                  <a:gd name="connsiteY25" fmla="*/ 599977 h 771623"/>
                  <a:gd name="connsiteX26" fmla="*/ 591316 w 1677099"/>
                  <a:gd name="connsiteY26" fmla="*/ 83462 h 771623"/>
                  <a:gd name="connsiteX27" fmla="*/ 591316 w 1677099"/>
                  <a:gd name="connsiteY27" fmla="*/ 66927 h 771623"/>
                  <a:gd name="connsiteX28" fmla="*/ 662179 w 1677099"/>
                  <a:gd name="connsiteY28" fmla="*/ 0 h 771623"/>
                  <a:gd name="connsiteX29" fmla="*/ 1613323 w 1677099"/>
                  <a:gd name="connsiteY29" fmla="*/ 3937 h 771623"/>
                  <a:gd name="connsiteX30" fmla="*/ 1681037 w 1677099"/>
                  <a:gd name="connsiteY30" fmla="*/ 70863 h 771623"/>
                  <a:gd name="connsiteX31" fmla="*/ 1681037 w 1677099"/>
                  <a:gd name="connsiteY31" fmla="*/ 614937 h 771623"/>
                  <a:gd name="connsiteX32" fmla="*/ 1614110 w 1677099"/>
                  <a:gd name="connsiteY32" fmla="*/ 681863 h 771623"/>
                  <a:gd name="connsiteX33" fmla="*/ 1507028 w 1677099"/>
                  <a:gd name="connsiteY33" fmla="*/ 682651 h 771623"/>
                  <a:gd name="connsiteX34" fmla="*/ 1503091 w 1677099"/>
                  <a:gd name="connsiteY34" fmla="*/ 683438 h 771623"/>
                  <a:gd name="connsiteX35" fmla="*/ 1515689 w 1677099"/>
                  <a:gd name="connsiteY35" fmla="*/ 716507 h 771623"/>
                  <a:gd name="connsiteX36" fmla="*/ 1518051 w 1677099"/>
                  <a:gd name="connsiteY36" fmla="*/ 714933 h 771623"/>
                  <a:gd name="connsiteX37" fmla="*/ 1591277 w 1677099"/>
                  <a:gd name="connsiteY37" fmla="*/ 718870 h 771623"/>
                  <a:gd name="connsiteX38" fmla="*/ 1599938 w 1677099"/>
                  <a:gd name="connsiteY38" fmla="*/ 744065 h 771623"/>
                  <a:gd name="connsiteX39" fmla="*/ 1576316 w 1677099"/>
                  <a:gd name="connsiteY39" fmla="*/ 765325 h 771623"/>
                  <a:gd name="connsiteX40" fmla="*/ 1526712 w 1677099"/>
                  <a:gd name="connsiteY40" fmla="*/ 766112 h 771623"/>
                  <a:gd name="connsiteX41" fmla="*/ 1524350 w 1677099"/>
                  <a:gd name="connsiteY41" fmla="*/ 750365 h 771623"/>
                  <a:gd name="connsiteX42" fmla="*/ 1522775 w 1677099"/>
                  <a:gd name="connsiteY42" fmla="*/ 751939 h 771623"/>
                  <a:gd name="connsiteX43" fmla="*/ 1521988 w 1677099"/>
                  <a:gd name="connsiteY43" fmla="*/ 762963 h 771623"/>
                  <a:gd name="connsiteX44" fmla="*/ 1510965 w 1677099"/>
                  <a:gd name="connsiteY44" fmla="*/ 778710 h 771623"/>
                  <a:gd name="connsiteX45" fmla="*/ 1500729 w 1677099"/>
                  <a:gd name="connsiteY45" fmla="*/ 762963 h 771623"/>
                  <a:gd name="connsiteX46" fmla="*/ 1336168 w 1677099"/>
                  <a:gd name="connsiteY46" fmla="*/ 607063 h 771623"/>
                  <a:gd name="connsiteX47" fmla="*/ 1177120 w 1677099"/>
                  <a:gd name="connsiteY47" fmla="*/ 760601 h 771623"/>
                  <a:gd name="connsiteX48" fmla="*/ 1166096 w 1677099"/>
                  <a:gd name="connsiteY48" fmla="*/ 778710 h 771623"/>
                  <a:gd name="connsiteX49" fmla="*/ 1153498 w 1677099"/>
                  <a:gd name="connsiteY49" fmla="*/ 762963 h 771623"/>
                  <a:gd name="connsiteX50" fmla="*/ 248809 w 1677099"/>
                  <a:gd name="connsiteY50" fmla="*/ 272431 h 771623"/>
                  <a:gd name="connsiteX51" fmla="*/ 176371 w 1677099"/>
                  <a:gd name="connsiteY51" fmla="*/ 272431 h 771623"/>
                  <a:gd name="connsiteX52" fmla="*/ 155899 w 1677099"/>
                  <a:gd name="connsiteY52" fmla="*/ 293690 h 771623"/>
                  <a:gd name="connsiteX53" fmla="*/ 155899 w 1677099"/>
                  <a:gd name="connsiteY53" fmla="*/ 424393 h 771623"/>
                  <a:gd name="connsiteX54" fmla="*/ 176371 w 1677099"/>
                  <a:gd name="connsiteY54" fmla="*/ 445652 h 771623"/>
                  <a:gd name="connsiteX55" fmla="*/ 319673 w 1677099"/>
                  <a:gd name="connsiteY55" fmla="*/ 445652 h 771623"/>
                  <a:gd name="connsiteX56" fmla="*/ 340932 w 1677099"/>
                  <a:gd name="connsiteY56" fmla="*/ 423606 h 771623"/>
                  <a:gd name="connsiteX57" fmla="*/ 340932 w 1677099"/>
                  <a:gd name="connsiteY57" fmla="*/ 295264 h 771623"/>
                  <a:gd name="connsiteX58" fmla="*/ 319673 w 1677099"/>
                  <a:gd name="connsiteY58" fmla="*/ 273218 h 771623"/>
                  <a:gd name="connsiteX59" fmla="*/ 248809 w 1677099"/>
                  <a:gd name="connsiteY59" fmla="*/ 272431 h 771623"/>
                  <a:gd name="connsiteX60" fmla="*/ 478721 w 1677099"/>
                  <a:gd name="connsiteY60" fmla="*/ 359829 h 771623"/>
                  <a:gd name="connsiteX61" fmla="*/ 478721 w 1677099"/>
                  <a:gd name="connsiteY61" fmla="*/ 291327 h 771623"/>
                  <a:gd name="connsiteX62" fmla="*/ 460612 w 1677099"/>
                  <a:gd name="connsiteY62" fmla="*/ 272431 h 771623"/>
                  <a:gd name="connsiteX63" fmla="*/ 397622 w 1677099"/>
                  <a:gd name="connsiteY63" fmla="*/ 272431 h 771623"/>
                  <a:gd name="connsiteX64" fmla="*/ 379513 w 1677099"/>
                  <a:gd name="connsiteY64" fmla="*/ 291327 h 771623"/>
                  <a:gd name="connsiteX65" fmla="*/ 379513 w 1677099"/>
                  <a:gd name="connsiteY65" fmla="*/ 425180 h 771623"/>
                  <a:gd name="connsiteX66" fmla="*/ 398410 w 1677099"/>
                  <a:gd name="connsiteY66" fmla="*/ 445652 h 771623"/>
                  <a:gd name="connsiteX67" fmla="*/ 459825 w 1677099"/>
                  <a:gd name="connsiteY67" fmla="*/ 445652 h 771623"/>
                  <a:gd name="connsiteX68" fmla="*/ 478721 w 1677099"/>
                  <a:gd name="connsiteY68" fmla="*/ 425180 h 771623"/>
                  <a:gd name="connsiteX69" fmla="*/ 478721 w 1677099"/>
                  <a:gd name="connsiteY69" fmla="*/ 359829 h 771623"/>
                  <a:gd name="connsiteX70" fmla="*/ 123617 w 1677099"/>
                  <a:gd name="connsiteY70" fmla="*/ 272431 h 771623"/>
                  <a:gd name="connsiteX71" fmla="*/ 118106 w 1677099"/>
                  <a:gd name="connsiteY71" fmla="*/ 277155 h 771623"/>
                  <a:gd name="connsiteX72" fmla="*/ 60627 w 1677099"/>
                  <a:gd name="connsiteY72" fmla="*/ 432267 h 771623"/>
                  <a:gd name="connsiteX73" fmla="*/ 71651 w 1677099"/>
                  <a:gd name="connsiteY73" fmla="*/ 446439 h 771623"/>
                  <a:gd name="connsiteX74" fmla="*/ 107870 w 1677099"/>
                  <a:gd name="connsiteY74" fmla="*/ 446439 h 771623"/>
                  <a:gd name="connsiteX75" fmla="*/ 125979 w 1677099"/>
                  <a:gd name="connsiteY75" fmla="*/ 429117 h 771623"/>
                  <a:gd name="connsiteX76" fmla="*/ 126767 w 1677099"/>
                  <a:gd name="connsiteY76" fmla="*/ 277155 h 771623"/>
                  <a:gd name="connsiteX77" fmla="*/ 123617 w 1677099"/>
                  <a:gd name="connsiteY77" fmla="*/ 272431 h 77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677099" h="771623">
                    <a:moveTo>
                      <a:pt x="1153498" y="762963"/>
                    </a:moveTo>
                    <a:cubicBezTo>
                      <a:pt x="1148774" y="763750"/>
                      <a:pt x="1143262" y="766112"/>
                      <a:pt x="1137751" y="766112"/>
                    </a:cubicBezTo>
                    <a:cubicBezTo>
                      <a:pt x="1084997" y="766112"/>
                      <a:pt x="1032243" y="766112"/>
                      <a:pt x="980277" y="766112"/>
                    </a:cubicBezTo>
                    <a:cubicBezTo>
                      <a:pt x="823590" y="766112"/>
                      <a:pt x="666116" y="766112"/>
                      <a:pt x="509429" y="766112"/>
                    </a:cubicBezTo>
                    <a:cubicBezTo>
                      <a:pt x="500768" y="766112"/>
                      <a:pt x="492894" y="766112"/>
                      <a:pt x="481871" y="766112"/>
                    </a:cubicBezTo>
                    <a:cubicBezTo>
                      <a:pt x="477934" y="707847"/>
                      <a:pt x="454313" y="659817"/>
                      <a:pt x="404709" y="627535"/>
                    </a:cubicBezTo>
                    <a:cubicBezTo>
                      <a:pt x="372426" y="606276"/>
                      <a:pt x="336207" y="597615"/>
                      <a:pt x="297626" y="602339"/>
                    </a:cubicBezTo>
                    <a:cubicBezTo>
                      <a:pt x="214952" y="612575"/>
                      <a:pt x="153537" y="679501"/>
                      <a:pt x="151175" y="764537"/>
                    </a:cubicBezTo>
                    <a:cubicBezTo>
                      <a:pt x="109445" y="764537"/>
                      <a:pt x="67714" y="764537"/>
                      <a:pt x="23621" y="764537"/>
                    </a:cubicBezTo>
                    <a:cubicBezTo>
                      <a:pt x="23621" y="750365"/>
                      <a:pt x="23621" y="736192"/>
                      <a:pt x="23621" y="722019"/>
                    </a:cubicBezTo>
                    <a:cubicBezTo>
                      <a:pt x="23621" y="701548"/>
                      <a:pt x="22834" y="700760"/>
                      <a:pt x="1575" y="699186"/>
                    </a:cubicBezTo>
                    <a:cubicBezTo>
                      <a:pt x="787" y="696036"/>
                      <a:pt x="0" y="692886"/>
                      <a:pt x="0" y="688950"/>
                    </a:cubicBezTo>
                    <a:cubicBezTo>
                      <a:pt x="0" y="622811"/>
                      <a:pt x="0" y="555884"/>
                      <a:pt x="0" y="489745"/>
                    </a:cubicBezTo>
                    <a:cubicBezTo>
                      <a:pt x="0" y="470848"/>
                      <a:pt x="3937" y="454313"/>
                      <a:pt x="25196" y="445652"/>
                    </a:cubicBezTo>
                    <a:cubicBezTo>
                      <a:pt x="29920" y="444077"/>
                      <a:pt x="33857" y="436204"/>
                      <a:pt x="35432" y="430692"/>
                    </a:cubicBezTo>
                    <a:cubicBezTo>
                      <a:pt x="55116" y="378726"/>
                      <a:pt x="75588" y="327547"/>
                      <a:pt x="94485" y="275580"/>
                    </a:cubicBezTo>
                    <a:cubicBezTo>
                      <a:pt x="99209" y="262195"/>
                      <a:pt x="106295" y="256683"/>
                      <a:pt x="121255" y="257470"/>
                    </a:cubicBezTo>
                    <a:cubicBezTo>
                      <a:pt x="251171" y="258258"/>
                      <a:pt x="381087" y="257470"/>
                      <a:pt x="511004" y="257470"/>
                    </a:cubicBezTo>
                    <a:cubicBezTo>
                      <a:pt x="534625" y="257470"/>
                      <a:pt x="536987" y="259832"/>
                      <a:pt x="536987" y="283454"/>
                    </a:cubicBezTo>
                    <a:cubicBezTo>
                      <a:pt x="536987" y="417307"/>
                      <a:pt x="536987" y="551947"/>
                      <a:pt x="536987" y="685800"/>
                    </a:cubicBezTo>
                    <a:cubicBezTo>
                      <a:pt x="536987" y="708634"/>
                      <a:pt x="538562" y="710209"/>
                      <a:pt x="561395" y="710209"/>
                    </a:cubicBezTo>
                    <a:cubicBezTo>
                      <a:pt x="753514" y="710209"/>
                      <a:pt x="945633" y="710209"/>
                      <a:pt x="1137751" y="710209"/>
                    </a:cubicBezTo>
                    <a:cubicBezTo>
                      <a:pt x="1146412" y="710209"/>
                      <a:pt x="1155860" y="710209"/>
                      <a:pt x="1165309" y="710209"/>
                    </a:cubicBezTo>
                    <a:cubicBezTo>
                      <a:pt x="1169246" y="700760"/>
                      <a:pt x="1173183" y="691312"/>
                      <a:pt x="1177120" y="681863"/>
                    </a:cubicBezTo>
                    <a:cubicBezTo>
                      <a:pt x="1008622" y="681863"/>
                      <a:pt x="840912" y="681863"/>
                      <a:pt x="673202" y="681863"/>
                    </a:cubicBezTo>
                    <a:cubicBezTo>
                      <a:pt x="620448" y="681863"/>
                      <a:pt x="591316" y="652731"/>
                      <a:pt x="591316" y="599977"/>
                    </a:cubicBezTo>
                    <a:cubicBezTo>
                      <a:pt x="591316" y="427543"/>
                      <a:pt x="591316" y="255896"/>
                      <a:pt x="591316" y="83462"/>
                    </a:cubicBezTo>
                    <a:cubicBezTo>
                      <a:pt x="591316" y="77950"/>
                      <a:pt x="591316" y="72438"/>
                      <a:pt x="591316" y="66927"/>
                    </a:cubicBezTo>
                    <a:cubicBezTo>
                      <a:pt x="594465" y="18897"/>
                      <a:pt x="614149" y="0"/>
                      <a:pt x="662179" y="0"/>
                    </a:cubicBezTo>
                    <a:cubicBezTo>
                      <a:pt x="979489" y="788"/>
                      <a:pt x="1296800" y="2362"/>
                      <a:pt x="1613323" y="3937"/>
                    </a:cubicBezTo>
                    <a:cubicBezTo>
                      <a:pt x="1653479" y="3937"/>
                      <a:pt x="1681037" y="30708"/>
                      <a:pt x="1681037" y="70863"/>
                    </a:cubicBezTo>
                    <a:cubicBezTo>
                      <a:pt x="1681037" y="251959"/>
                      <a:pt x="1681037" y="433054"/>
                      <a:pt x="1681037" y="614937"/>
                    </a:cubicBezTo>
                    <a:cubicBezTo>
                      <a:pt x="1681037" y="654305"/>
                      <a:pt x="1653479" y="681863"/>
                      <a:pt x="1614110" y="681863"/>
                    </a:cubicBezTo>
                    <a:cubicBezTo>
                      <a:pt x="1578678" y="682651"/>
                      <a:pt x="1542460" y="681863"/>
                      <a:pt x="1507028" y="682651"/>
                    </a:cubicBezTo>
                    <a:cubicBezTo>
                      <a:pt x="1506240" y="682651"/>
                      <a:pt x="1506240" y="682651"/>
                      <a:pt x="1503091" y="683438"/>
                    </a:cubicBezTo>
                    <a:cubicBezTo>
                      <a:pt x="1507028" y="694461"/>
                      <a:pt x="1510965" y="705485"/>
                      <a:pt x="1515689" y="716507"/>
                    </a:cubicBezTo>
                    <a:cubicBezTo>
                      <a:pt x="1516476" y="715720"/>
                      <a:pt x="1517264" y="714933"/>
                      <a:pt x="1518051" y="714933"/>
                    </a:cubicBezTo>
                    <a:cubicBezTo>
                      <a:pt x="1530649" y="707059"/>
                      <a:pt x="1582615" y="708634"/>
                      <a:pt x="1591277" y="718870"/>
                    </a:cubicBezTo>
                    <a:cubicBezTo>
                      <a:pt x="1596788" y="725169"/>
                      <a:pt x="1602300" y="737767"/>
                      <a:pt x="1599938" y="744065"/>
                    </a:cubicBezTo>
                    <a:cubicBezTo>
                      <a:pt x="1596001" y="752727"/>
                      <a:pt x="1585765" y="762963"/>
                      <a:pt x="1576316" y="765325"/>
                    </a:cubicBezTo>
                    <a:cubicBezTo>
                      <a:pt x="1560569" y="768474"/>
                      <a:pt x="1544034" y="766112"/>
                      <a:pt x="1526712" y="766112"/>
                    </a:cubicBezTo>
                    <a:cubicBezTo>
                      <a:pt x="1525925" y="760601"/>
                      <a:pt x="1525137" y="755876"/>
                      <a:pt x="1524350" y="750365"/>
                    </a:cubicBezTo>
                    <a:cubicBezTo>
                      <a:pt x="1523563" y="751152"/>
                      <a:pt x="1522775" y="751939"/>
                      <a:pt x="1522775" y="751939"/>
                    </a:cubicBezTo>
                    <a:cubicBezTo>
                      <a:pt x="1522775" y="755876"/>
                      <a:pt x="1523563" y="759813"/>
                      <a:pt x="1521988" y="762963"/>
                    </a:cubicBezTo>
                    <a:cubicBezTo>
                      <a:pt x="1518838" y="768474"/>
                      <a:pt x="1514902" y="773198"/>
                      <a:pt x="1510965" y="778710"/>
                    </a:cubicBezTo>
                    <a:cubicBezTo>
                      <a:pt x="1507028" y="773198"/>
                      <a:pt x="1500729" y="767687"/>
                      <a:pt x="1500729" y="762963"/>
                    </a:cubicBezTo>
                    <a:cubicBezTo>
                      <a:pt x="1499154" y="679501"/>
                      <a:pt x="1426716" y="605488"/>
                      <a:pt x="1336168" y="607063"/>
                    </a:cubicBezTo>
                    <a:cubicBezTo>
                      <a:pt x="1253494" y="608638"/>
                      <a:pt x="1181844" y="676352"/>
                      <a:pt x="1177120" y="760601"/>
                    </a:cubicBezTo>
                    <a:cubicBezTo>
                      <a:pt x="1176332" y="769261"/>
                      <a:pt x="1177907" y="780285"/>
                      <a:pt x="1166096" y="778710"/>
                    </a:cubicBezTo>
                    <a:cubicBezTo>
                      <a:pt x="1162160" y="777135"/>
                      <a:pt x="1157435" y="767687"/>
                      <a:pt x="1153498" y="762963"/>
                    </a:cubicBezTo>
                    <a:close/>
                    <a:moveTo>
                      <a:pt x="248809" y="272431"/>
                    </a:moveTo>
                    <a:cubicBezTo>
                      <a:pt x="224401" y="272431"/>
                      <a:pt x="200780" y="272431"/>
                      <a:pt x="176371" y="272431"/>
                    </a:cubicBezTo>
                    <a:cubicBezTo>
                      <a:pt x="162198" y="272431"/>
                      <a:pt x="155899" y="278729"/>
                      <a:pt x="155899" y="293690"/>
                    </a:cubicBezTo>
                    <a:cubicBezTo>
                      <a:pt x="155899" y="336995"/>
                      <a:pt x="155899" y="380301"/>
                      <a:pt x="155899" y="424393"/>
                    </a:cubicBezTo>
                    <a:cubicBezTo>
                      <a:pt x="155899" y="439353"/>
                      <a:pt x="162986" y="445652"/>
                      <a:pt x="176371" y="445652"/>
                    </a:cubicBezTo>
                    <a:cubicBezTo>
                      <a:pt x="224401" y="445652"/>
                      <a:pt x="271643" y="445652"/>
                      <a:pt x="319673" y="445652"/>
                    </a:cubicBezTo>
                    <a:cubicBezTo>
                      <a:pt x="334633" y="445652"/>
                      <a:pt x="341719" y="438566"/>
                      <a:pt x="340932" y="423606"/>
                    </a:cubicBezTo>
                    <a:cubicBezTo>
                      <a:pt x="340144" y="381088"/>
                      <a:pt x="340932" y="337782"/>
                      <a:pt x="340932" y="295264"/>
                    </a:cubicBezTo>
                    <a:cubicBezTo>
                      <a:pt x="340932" y="280304"/>
                      <a:pt x="334633" y="273218"/>
                      <a:pt x="319673" y="273218"/>
                    </a:cubicBezTo>
                    <a:cubicBezTo>
                      <a:pt x="296052" y="273218"/>
                      <a:pt x="272430" y="272431"/>
                      <a:pt x="248809" y="272431"/>
                    </a:cubicBezTo>
                    <a:close/>
                    <a:moveTo>
                      <a:pt x="478721" y="359829"/>
                    </a:moveTo>
                    <a:cubicBezTo>
                      <a:pt x="478721" y="336995"/>
                      <a:pt x="478721" y="314161"/>
                      <a:pt x="478721" y="291327"/>
                    </a:cubicBezTo>
                    <a:cubicBezTo>
                      <a:pt x="478721" y="278729"/>
                      <a:pt x="473997" y="272431"/>
                      <a:pt x="460612" y="272431"/>
                    </a:cubicBezTo>
                    <a:cubicBezTo>
                      <a:pt x="439353" y="273218"/>
                      <a:pt x="418094" y="273218"/>
                      <a:pt x="397622" y="272431"/>
                    </a:cubicBezTo>
                    <a:cubicBezTo>
                      <a:pt x="384237" y="272431"/>
                      <a:pt x="379513" y="278729"/>
                      <a:pt x="379513" y="291327"/>
                    </a:cubicBezTo>
                    <a:cubicBezTo>
                      <a:pt x="379513" y="336207"/>
                      <a:pt x="379513" y="380301"/>
                      <a:pt x="379513" y="425180"/>
                    </a:cubicBezTo>
                    <a:cubicBezTo>
                      <a:pt x="379513" y="438566"/>
                      <a:pt x="385024" y="445652"/>
                      <a:pt x="398410" y="445652"/>
                    </a:cubicBezTo>
                    <a:cubicBezTo>
                      <a:pt x="418881" y="445652"/>
                      <a:pt x="439353" y="445652"/>
                      <a:pt x="459825" y="445652"/>
                    </a:cubicBezTo>
                    <a:cubicBezTo>
                      <a:pt x="473210" y="445652"/>
                      <a:pt x="479509" y="439353"/>
                      <a:pt x="478721" y="425180"/>
                    </a:cubicBezTo>
                    <a:cubicBezTo>
                      <a:pt x="478721" y="403922"/>
                      <a:pt x="478721" y="381875"/>
                      <a:pt x="478721" y="359829"/>
                    </a:cubicBezTo>
                    <a:close/>
                    <a:moveTo>
                      <a:pt x="123617" y="272431"/>
                    </a:moveTo>
                    <a:cubicBezTo>
                      <a:pt x="121255" y="274005"/>
                      <a:pt x="118893" y="275580"/>
                      <a:pt x="118106" y="277155"/>
                    </a:cubicBezTo>
                    <a:cubicBezTo>
                      <a:pt x="99209" y="329121"/>
                      <a:pt x="79525" y="380301"/>
                      <a:pt x="60627" y="432267"/>
                    </a:cubicBezTo>
                    <a:cubicBezTo>
                      <a:pt x="56691" y="442503"/>
                      <a:pt x="61415" y="446439"/>
                      <a:pt x="71651" y="446439"/>
                    </a:cubicBezTo>
                    <a:cubicBezTo>
                      <a:pt x="83461" y="446439"/>
                      <a:pt x="96059" y="445652"/>
                      <a:pt x="107870" y="446439"/>
                    </a:cubicBezTo>
                    <a:cubicBezTo>
                      <a:pt x="120468" y="447227"/>
                      <a:pt x="125979" y="440928"/>
                      <a:pt x="125979" y="429117"/>
                    </a:cubicBezTo>
                    <a:cubicBezTo>
                      <a:pt x="125979" y="378726"/>
                      <a:pt x="125979" y="328334"/>
                      <a:pt x="126767" y="277155"/>
                    </a:cubicBezTo>
                    <a:cubicBezTo>
                      <a:pt x="125979" y="276367"/>
                      <a:pt x="124405" y="274793"/>
                      <a:pt x="123617" y="272431"/>
                    </a:cubicBezTo>
                    <a:close/>
                  </a:path>
                </a:pathLst>
              </a:custGeom>
              <a:grpFill/>
              <a:ln w="7868" cap="flat">
                <a:noFill/>
                <a:prstDash val="solid"/>
                <a:miter/>
              </a:ln>
            </p:spPr>
            <p:txBody>
              <a:bodyPr rtlCol="0" anchor="ctr"/>
              <a:lstStyle/>
              <a:p>
                <a:endParaRPr lang="en-US"/>
              </a:p>
            </p:txBody>
          </p:sp>
          <p:sp>
            <p:nvSpPr>
              <p:cNvPr id="129" name="Freeform: Shape 344">
                <a:extLst>
                  <a:ext uri="{FF2B5EF4-FFF2-40B4-BE49-F238E27FC236}">
                    <a16:creationId xmlns:a16="http://schemas.microsoft.com/office/drawing/2014/main" id="{2119D251-EC4E-45E0-BF03-1A3AE2179A9F}"/>
                  </a:ext>
                </a:extLst>
              </p:cNvPr>
              <p:cNvSpPr/>
              <p:nvPr/>
            </p:nvSpPr>
            <p:spPr>
              <a:xfrm>
                <a:off x="2968574" y="4560258"/>
                <a:ext cx="307075" cy="307075"/>
              </a:xfrm>
              <a:custGeom>
                <a:avLst/>
                <a:gdLst>
                  <a:gd name="connsiteX0" fmla="*/ 311012 w 307074"/>
                  <a:gd name="connsiteY0" fmla="*/ 156687 h 307074"/>
                  <a:gd name="connsiteX1" fmla="*/ 155112 w 307074"/>
                  <a:gd name="connsiteY1" fmla="*/ 311011 h 307074"/>
                  <a:gd name="connsiteX2" fmla="*/ 0 w 307074"/>
                  <a:gd name="connsiteY2" fmla="*/ 155112 h 307074"/>
                  <a:gd name="connsiteX3" fmla="*/ 157474 w 307074"/>
                  <a:gd name="connsiteY3" fmla="*/ 0 h 307074"/>
                  <a:gd name="connsiteX4" fmla="*/ 311012 w 307074"/>
                  <a:gd name="connsiteY4" fmla="*/ 156687 h 307074"/>
                  <a:gd name="connsiteX5" fmla="*/ 158262 w 307074"/>
                  <a:gd name="connsiteY5" fmla="*/ 79524 h 307074"/>
                  <a:gd name="connsiteX6" fmla="*/ 78737 w 307074"/>
                  <a:gd name="connsiteY6" fmla="*/ 154324 h 307074"/>
                  <a:gd name="connsiteX7" fmla="*/ 153537 w 307074"/>
                  <a:gd name="connsiteY7" fmla="*/ 232274 h 307074"/>
                  <a:gd name="connsiteX8" fmla="*/ 232274 w 307074"/>
                  <a:gd name="connsiteY8" fmla="*/ 156687 h 307074"/>
                  <a:gd name="connsiteX9" fmla="*/ 158262 w 307074"/>
                  <a:gd name="connsiteY9" fmla="*/ 79524 h 30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074" h="307074">
                    <a:moveTo>
                      <a:pt x="311012" y="156687"/>
                    </a:moveTo>
                    <a:cubicBezTo>
                      <a:pt x="310224" y="242510"/>
                      <a:pt x="240148" y="311799"/>
                      <a:pt x="155112" y="311011"/>
                    </a:cubicBezTo>
                    <a:cubicBezTo>
                      <a:pt x="69289" y="310224"/>
                      <a:pt x="0" y="240935"/>
                      <a:pt x="0" y="155112"/>
                    </a:cubicBezTo>
                    <a:cubicBezTo>
                      <a:pt x="0" y="68501"/>
                      <a:pt x="70076" y="0"/>
                      <a:pt x="157474" y="0"/>
                    </a:cubicBezTo>
                    <a:cubicBezTo>
                      <a:pt x="244085" y="787"/>
                      <a:pt x="311799" y="70076"/>
                      <a:pt x="311012" y="156687"/>
                    </a:cubicBezTo>
                    <a:close/>
                    <a:moveTo>
                      <a:pt x="158262" y="79524"/>
                    </a:moveTo>
                    <a:cubicBezTo>
                      <a:pt x="115744" y="77949"/>
                      <a:pt x="80312" y="111806"/>
                      <a:pt x="78737" y="154324"/>
                    </a:cubicBezTo>
                    <a:cubicBezTo>
                      <a:pt x="77950" y="195268"/>
                      <a:pt x="111807" y="230700"/>
                      <a:pt x="153537" y="232274"/>
                    </a:cubicBezTo>
                    <a:cubicBezTo>
                      <a:pt x="195268" y="233849"/>
                      <a:pt x="231487" y="199205"/>
                      <a:pt x="232274" y="156687"/>
                    </a:cubicBezTo>
                    <a:cubicBezTo>
                      <a:pt x="233849" y="115743"/>
                      <a:pt x="200780" y="81099"/>
                      <a:pt x="158262" y="79524"/>
                    </a:cubicBezTo>
                    <a:close/>
                  </a:path>
                </a:pathLst>
              </a:custGeom>
              <a:grpFill/>
              <a:ln w="7868" cap="flat">
                <a:noFill/>
                <a:prstDash val="solid"/>
                <a:miter/>
              </a:ln>
            </p:spPr>
            <p:txBody>
              <a:bodyPr rtlCol="0" anchor="ctr"/>
              <a:lstStyle/>
              <a:p>
                <a:endParaRPr lang="en-US"/>
              </a:p>
            </p:txBody>
          </p:sp>
          <p:sp>
            <p:nvSpPr>
              <p:cNvPr id="130" name="Freeform: Shape 345">
                <a:extLst>
                  <a:ext uri="{FF2B5EF4-FFF2-40B4-BE49-F238E27FC236}">
                    <a16:creationId xmlns:a16="http://schemas.microsoft.com/office/drawing/2014/main" id="{8E998373-F47A-4380-A9EB-70F646D4FF8B}"/>
                  </a:ext>
                </a:extLst>
              </p:cNvPr>
              <p:cNvSpPr/>
              <p:nvPr/>
            </p:nvSpPr>
            <p:spPr>
              <a:xfrm>
                <a:off x="3992917" y="4561039"/>
                <a:ext cx="307075" cy="307075"/>
              </a:xfrm>
              <a:custGeom>
                <a:avLst/>
                <a:gdLst>
                  <a:gd name="connsiteX0" fmla="*/ 27 w 307074"/>
                  <a:gd name="connsiteY0" fmla="*/ 153544 h 307074"/>
                  <a:gd name="connsiteX1" fmla="*/ 157501 w 307074"/>
                  <a:gd name="connsiteY1" fmla="*/ 7 h 307074"/>
                  <a:gd name="connsiteX2" fmla="*/ 311038 w 307074"/>
                  <a:gd name="connsiteY2" fmla="*/ 156694 h 307074"/>
                  <a:gd name="connsiteX3" fmla="*/ 153564 w 307074"/>
                  <a:gd name="connsiteY3" fmla="*/ 310231 h 307074"/>
                  <a:gd name="connsiteX4" fmla="*/ 27 w 307074"/>
                  <a:gd name="connsiteY4" fmla="*/ 153544 h 307074"/>
                  <a:gd name="connsiteX5" fmla="*/ 77976 w 307074"/>
                  <a:gd name="connsiteY5" fmla="*/ 153544 h 307074"/>
                  <a:gd name="connsiteX6" fmla="*/ 152777 w 307074"/>
                  <a:gd name="connsiteY6" fmla="*/ 231494 h 307074"/>
                  <a:gd name="connsiteX7" fmla="*/ 231514 w 307074"/>
                  <a:gd name="connsiteY7" fmla="*/ 155119 h 307074"/>
                  <a:gd name="connsiteX8" fmla="*/ 154351 w 307074"/>
                  <a:gd name="connsiteY8" fmla="*/ 77957 h 307074"/>
                  <a:gd name="connsiteX9" fmla="*/ 77976 w 307074"/>
                  <a:gd name="connsiteY9" fmla="*/ 153544 h 30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074" h="307074">
                    <a:moveTo>
                      <a:pt x="27" y="153544"/>
                    </a:moveTo>
                    <a:cubicBezTo>
                      <a:pt x="814" y="66146"/>
                      <a:pt x="69315" y="-780"/>
                      <a:pt x="157501" y="7"/>
                    </a:cubicBezTo>
                    <a:cubicBezTo>
                      <a:pt x="243324" y="794"/>
                      <a:pt x="311826" y="71657"/>
                      <a:pt x="311038" y="156694"/>
                    </a:cubicBezTo>
                    <a:cubicBezTo>
                      <a:pt x="309463" y="242517"/>
                      <a:pt x="239387" y="311806"/>
                      <a:pt x="153564" y="310231"/>
                    </a:cubicBezTo>
                    <a:cubicBezTo>
                      <a:pt x="66953" y="308656"/>
                      <a:pt x="-1548" y="239368"/>
                      <a:pt x="27" y="153544"/>
                    </a:cubicBezTo>
                    <a:close/>
                    <a:moveTo>
                      <a:pt x="77976" y="153544"/>
                    </a:moveTo>
                    <a:cubicBezTo>
                      <a:pt x="77189" y="195275"/>
                      <a:pt x="111046" y="229919"/>
                      <a:pt x="152777" y="231494"/>
                    </a:cubicBezTo>
                    <a:cubicBezTo>
                      <a:pt x="194507" y="233068"/>
                      <a:pt x="230726" y="197637"/>
                      <a:pt x="231514" y="155119"/>
                    </a:cubicBezTo>
                    <a:cubicBezTo>
                      <a:pt x="232301" y="113388"/>
                      <a:pt x="196869" y="77957"/>
                      <a:pt x="154351" y="77957"/>
                    </a:cubicBezTo>
                    <a:cubicBezTo>
                      <a:pt x="113408" y="77957"/>
                      <a:pt x="78764" y="111814"/>
                      <a:pt x="77976" y="153544"/>
                    </a:cubicBezTo>
                    <a:close/>
                  </a:path>
                </a:pathLst>
              </a:custGeom>
              <a:grpFill/>
              <a:ln w="7868" cap="flat">
                <a:noFill/>
                <a:prstDash val="solid"/>
                <a:miter/>
              </a:ln>
            </p:spPr>
            <p:txBody>
              <a:bodyPr rtlCol="0" anchor="ctr"/>
              <a:lstStyle/>
              <a:p>
                <a:endParaRPr lang="en-US"/>
              </a:p>
            </p:txBody>
          </p:sp>
          <p:sp>
            <p:nvSpPr>
              <p:cNvPr id="131" name="Freeform: Shape 346">
                <a:extLst>
                  <a:ext uri="{FF2B5EF4-FFF2-40B4-BE49-F238E27FC236}">
                    <a16:creationId xmlns:a16="http://schemas.microsoft.com/office/drawing/2014/main" id="{CF13529F-8C4D-4AA4-8C9E-41F1E5C1553D}"/>
                  </a:ext>
                </a:extLst>
              </p:cNvPr>
              <p:cNvSpPr/>
              <p:nvPr/>
            </p:nvSpPr>
            <p:spPr>
              <a:xfrm>
                <a:off x="2801651" y="4655530"/>
                <a:ext cx="23621" cy="55116"/>
              </a:xfrm>
              <a:custGeom>
                <a:avLst/>
                <a:gdLst>
                  <a:gd name="connsiteX0" fmla="*/ 23621 w 23621"/>
                  <a:gd name="connsiteY0" fmla="*/ 60628 h 55115"/>
                  <a:gd name="connsiteX1" fmla="*/ 0 w 23621"/>
                  <a:gd name="connsiteY1" fmla="*/ 60628 h 55115"/>
                  <a:gd name="connsiteX2" fmla="*/ 0 w 23621"/>
                  <a:gd name="connsiteY2" fmla="*/ 0 h 55115"/>
                  <a:gd name="connsiteX3" fmla="*/ 23621 w 23621"/>
                  <a:gd name="connsiteY3" fmla="*/ 0 h 55115"/>
                  <a:gd name="connsiteX4" fmla="*/ 23621 w 23621"/>
                  <a:gd name="connsiteY4" fmla="*/ 60628 h 55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1" h="55115">
                    <a:moveTo>
                      <a:pt x="23621" y="60628"/>
                    </a:moveTo>
                    <a:cubicBezTo>
                      <a:pt x="14960" y="60628"/>
                      <a:pt x="7874" y="60628"/>
                      <a:pt x="0" y="60628"/>
                    </a:cubicBezTo>
                    <a:cubicBezTo>
                      <a:pt x="0" y="40156"/>
                      <a:pt x="0" y="20471"/>
                      <a:pt x="0" y="0"/>
                    </a:cubicBezTo>
                    <a:cubicBezTo>
                      <a:pt x="7874" y="0"/>
                      <a:pt x="14960" y="0"/>
                      <a:pt x="23621" y="0"/>
                    </a:cubicBezTo>
                    <a:cubicBezTo>
                      <a:pt x="23621" y="20471"/>
                      <a:pt x="23621" y="40156"/>
                      <a:pt x="23621" y="60628"/>
                    </a:cubicBezTo>
                    <a:close/>
                  </a:path>
                </a:pathLst>
              </a:custGeom>
              <a:grpFill/>
              <a:ln w="7868" cap="flat">
                <a:noFill/>
                <a:prstDash val="solid"/>
                <a:miter/>
              </a:ln>
            </p:spPr>
            <p:txBody>
              <a:bodyPr rtlCol="0" anchor="ctr"/>
              <a:lstStyle/>
              <a:p>
                <a:endParaRPr lang="en-US"/>
              </a:p>
            </p:txBody>
          </p:sp>
        </p:grpSp>
        <p:sp>
          <p:nvSpPr>
            <p:cNvPr id="133" name="Rectangle 9">
              <a:extLst>
                <a:ext uri="{FF2B5EF4-FFF2-40B4-BE49-F238E27FC236}">
                  <a16:creationId xmlns:a16="http://schemas.microsoft.com/office/drawing/2014/main" id="{438AFCCA-4CBE-468E-B03A-38DC9C25DF0B}"/>
                </a:ext>
              </a:extLst>
            </p:cNvPr>
            <p:cNvSpPr/>
            <p:nvPr/>
          </p:nvSpPr>
          <p:spPr>
            <a:xfrm>
              <a:off x="2063128" y="3331113"/>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4" name="Frame 17">
              <a:extLst>
                <a:ext uri="{FF2B5EF4-FFF2-40B4-BE49-F238E27FC236}">
                  <a16:creationId xmlns:a16="http://schemas.microsoft.com/office/drawing/2014/main" id="{87128CDA-F61C-400E-950F-64E73BEE110C}"/>
                </a:ext>
              </a:extLst>
            </p:cNvPr>
            <p:cNvSpPr/>
            <p:nvPr/>
          </p:nvSpPr>
          <p:spPr>
            <a:xfrm>
              <a:off x="10959247" y="4097544"/>
              <a:ext cx="360000" cy="36000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136" name="Group 135">
              <a:extLst>
                <a:ext uri="{FF2B5EF4-FFF2-40B4-BE49-F238E27FC236}">
                  <a16:creationId xmlns:a16="http://schemas.microsoft.com/office/drawing/2014/main" id="{C62338CE-FAF0-4966-A0A8-1FB44D09AC60}"/>
                </a:ext>
              </a:extLst>
            </p:cNvPr>
            <p:cNvGrpSpPr/>
            <p:nvPr/>
          </p:nvGrpSpPr>
          <p:grpSpPr>
            <a:xfrm>
              <a:off x="9725320" y="3306880"/>
              <a:ext cx="360000" cy="360000"/>
              <a:chOff x="2840038" y="3103563"/>
              <a:chExt cx="1733551" cy="1746251"/>
            </a:xfrm>
            <a:solidFill>
              <a:schemeClr val="bg1"/>
            </a:solidFill>
          </p:grpSpPr>
          <p:sp>
            <p:nvSpPr>
              <p:cNvPr id="137" name="Freeform 5">
                <a:extLst>
                  <a:ext uri="{FF2B5EF4-FFF2-40B4-BE49-F238E27FC236}">
                    <a16:creationId xmlns:a16="http://schemas.microsoft.com/office/drawing/2014/main" id="{2B96542C-ECA7-41A2-8C3C-B50A6A879629}"/>
                  </a:ext>
                </a:extLst>
              </p:cNvPr>
              <p:cNvSpPr>
                <a:spLocks/>
              </p:cNvSpPr>
              <p:nvPr/>
            </p:nvSpPr>
            <p:spPr bwMode="auto">
              <a:xfrm>
                <a:off x="2874963" y="3103563"/>
                <a:ext cx="760413" cy="877888"/>
              </a:xfrm>
              <a:custGeom>
                <a:avLst/>
                <a:gdLst>
                  <a:gd name="T0" fmla="*/ 26 w 238"/>
                  <a:gd name="T1" fmla="*/ 275 h 275"/>
                  <a:gd name="T2" fmla="*/ 4 w 238"/>
                  <a:gd name="T3" fmla="*/ 197 h 275"/>
                  <a:gd name="T4" fmla="*/ 41 w 238"/>
                  <a:gd name="T5" fmla="*/ 123 h 275"/>
                  <a:gd name="T6" fmla="*/ 91 w 238"/>
                  <a:gd name="T7" fmla="*/ 71 h 275"/>
                  <a:gd name="T8" fmla="*/ 93 w 238"/>
                  <a:gd name="T9" fmla="*/ 69 h 275"/>
                  <a:gd name="T10" fmla="*/ 109 w 238"/>
                  <a:gd name="T11" fmla="*/ 63 h 275"/>
                  <a:gd name="T12" fmla="*/ 155 w 238"/>
                  <a:gd name="T13" fmla="*/ 28 h 275"/>
                  <a:gd name="T14" fmla="*/ 160 w 238"/>
                  <a:gd name="T15" fmla="*/ 20 h 275"/>
                  <a:gd name="T16" fmla="*/ 174 w 238"/>
                  <a:gd name="T17" fmla="*/ 5 h 275"/>
                  <a:gd name="T18" fmla="*/ 193 w 238"/>
                  <a:gd name="T19" fmla="*/ 5 h 275"/>
                  <a:gd name="T20" fmla="*/ 234 w 238"/>
                  <a:gd name="T21" fmla="*/ 46 h 275"/>
                  <a:gd name="T22" fmla="*/ 234 w 238"/>
                  <a:gd name="T23" fmla="*/ 60 h 275"/>
                  <a:gd name="T24" fmla="*/ 214 w 238"/>
                  <a:gd name="T25" fmla="*/ 83 h 275"/>
                  <a:gd name="T26" fmla="*/ 200 w 238"/>
                  <a:gd name="T27" fmla="*/ 88 h 275"/>
                  <a:gd name="T28" fmla="*/ 177 w 238"/>
                  <a:gd name="T29" fmla="*/ 141 h 275"/>
                  <a:gd name="T30" fmla="*/ 183 w 238"/>
                  <a:gd name="T31" fmla="*/ 159 h 275"/>
                  <a:gd name="T32" fmla="*/ 182 w 238"/>
                  <a:gd name="T33" fmla="*/ 164 h 275"/>
                  <a:gd name="T34" fmla="*/ 137 w 238"/>
                  <a:gd name="T35" fmla="*/ 209 h 275"/>
                  <a:gd name="T36" fmla="*/ 132 w 238"/>
                  <a:gd name="T37" fmla="*/ 210 h 275"/>
                  <a:gd name="T38" fmla="*/ 105 w 238"/>
                  <a:gd name="T39" fmla="*/ 193 h 275"/>
                  <a:gd name="T40" fmla="*/ 61 w 238"/>
                  <a:gd name="T41" fmla="*/ 187 h 275"/>
                  <a:gd name="T42" fmla="*/ 39 w 238"/>
                  <a:gd name="T43" fmla="*/ 207 h 275"/>
                  <a:gd name="T44" fmla="*/ 26 w 238"/>
                  <a:gd name="T45" fmla="*/ 267 h 275"/>
                  <a:gd name="T46" fmla="*/ 26 w 238"/>
                  <a:gd name="T4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75">
                    <a:moveTo>
                      <a:pt x="26" y="275"/>
                    </a:moveTo>
                    <a:cubicBezTo>
                      <a:pt x="8" y="252"/>
                      <a:pt x="0" y="226"/>
                      <a:pt x="4" y="197"/>
                    </a:cubicBezTo>
                    <a:cubicBezTo>
                      <a:pt x="8" y="169"/>
                      <a:pt x="21" y="144"/>
                      <a:pt x="41" y="123"/>
                    </a:cubicBezTo>
                    <a:cubicBezTo>
                      <a:pt x="57" y="106"/>
                      <a:pt x="75" y="88"/>
                      <a:pt x="91" y="71"/>
                    </a:cubicBezTo>
                    <a:cubicBezTo>
                      <a:pt x="92" y="70"/>
                      <a:pt x="92" y="70"/>
                      <a:pt x="93" y="69"/>
                    </a:cubicBezTo>
                    <a:cubicBezTo>
                      <a:pt x="97" y="65"/>
                      <a:pt x="102" y="63"/>
                      <a:pt x="109" y="63"/>
                    </a:cubicBezTo>
                    <a:cubicBezTo>
                      <a:pt x="131" y="64"/>
                      <a:pt x="149" y="51"/>
                      <a:pt x="155" y="28"/>
                    </a:cubicBezTo>
                    <a:cubicBezTo>
                      <a:pt x="156" y="25"/>
                      <a:pt x="158" y="22"/>
                      <a:pt x="160" y="20"/>
                    </a:cubicBezTo>
                    <a:cubicBezTo>
                      <a:pt x="164" y="15"/>
                      <a:pt x="169" y="10"/>
                      <a:pt x="174" y="5"/>
                    </a:cubicBezTo>
                    <a:cubicBezTo>
                      <a:pt x="180" y="0"/>
                      <a:pt x="187" y="0"/>
                      <a:pt x="193" y="5"/>
                    </a:cubicBezTo>
                    <a:cubicBezTo>
                      <a:pt x="207" y="18"/>
                      <a:pt x="220" y="32"/>
                      <a:pt x="234" y="46"/>
                    </a:cubicBezTo>
                    <a:cubicBezTo>
                      <a:pt x="238" y="50"/>
                      <a:pt x="237" y="56"/>
                      <a:pt x="234" y="60"/>
                    </a:cubicBezTo>
                    <a:cubicBezTo>
                      <a:pt x="228" y="68"/>
                      <a:pt x="222" y="76"/>
                      <a:pt x="214" y="83"/>
                    </a:cubicBezTo>
                    <a:cubicBezTo>
                      <a:pt x="211" y="86"/>
                      <a:pt x="204" y="86"/>
                      <a:pt x="200" y="88"/>
                    </a:cubicBezTo>
                    <a:cubicBezTo>
                      <a:pt x="179" y="98"/>
                      <a:pt x="171" y="121"/>
                      <a:pt x="177" y="141"/>
                    </a:cubicBezTo>
                    <a:cubicBezTo>
                      <a:pt x="178" y="147"/>
                      <a:pt x="181" y="153"/>
                      <a:pt x="183" y="159"/>
                    </a:cubicBezTo>
                    <a:cubicBezTo>
                      <a:pt x="183" y="161"/>
                      <a:pt x="183" y="163"/>
                      <a:pt x="182" y="164"/>
                    </a:cubicBezTo>
                    <a:cubicBezTo>
                      <a:pt x="167" y="179"/>
                      <a:pt x="152" y="194"/>
                      <a:pt x="137" y="209"/>
                    </a:cubicBezTo>
                    <a:cubicBezTo>
                      <a:pt x="136" y="210"/>
                      <a:pt x="133" y="210"/>
                      <a:pt x="132" y="210"/>
                    </a:cubicBezTo>
                    <a:cubicBezTo>
                      <a:pt x="123" y="204"/>
                      <a:pt x="114" y="198"/>
                      <a:pt x="105" y="193"/>
                    </a:cubicBezTo>
                    <a:cubicBezTo>
                      <a:pt x="91" y="187"/>
                      <a:pt x="76" y="182"/>
                      <a:pt x="61" y="187"/>
                    </a:cubicBezTo>
                    <a:cubicBezTo>
                      <a:pt x="51" y="191"/>
                      <a:pt x="44" y="198"/>
                      <a:pt x="39" y="207"/>
                    </a:cubicBezTo>
                    <a:cubicBezTo>
                      <a:pt x="29" y="226"/>
                      <a:pt x="26" y="246"/>
                      <a:pt x="26" y="267"/>
                    </a:cubicBezTo>
                    <a:cubicBezTo>
                      <a:pt x="26" y="270"/>
                      <a:pt x="26" y="272"/>
                      <a:pt x="26" y="2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8" name="Freeform 6">
                <a:extLst>
                  <a:ext uri="{FF2B5EF4-FFF2-40B4-BE49-F238E27FC236}">
                    <a16:creationId xmlns:a16="http://schemas.microsoft.com/office/drawing/2014/main" id="{7F8F56F9-0D71-4CB3-8EC0-7F3318AC8EE2}"/>
                  </a:ext>
                </a:extLst>
              </p:cNvPr>
              <p:cNvSpPr>
                <a:spLocks/>
              </p:cNvSpPr>
              <p:nvPr/>
            </p:nvSpPr>
            <p:spPr bwMode="auto">
              <a:xfrm>
                <a:off x="2840038" y="4019551"/>
                <a:ext cx="839788" cy="830263"/>
              </a:xfrm>
              <a:custGeom>
                <a:avLst/>
                <a:gdLst>
                  <a:gd name="T0" fmla="*/ 263 w 263"/>
                  <a:gd name="T1" fmla="*/ 57 h 260"/>
                  <a:gd name="T2" fmla="*/ 239 w 263"/>
                  <a:gd name="T3" fmla="*/ 81 h 260"/>
                  <a:gd name="T4" fmla="*/ 188 w 263"/>
                  <a:gd name="T5" fmla="*/ 133 h 260"/>
                  <a:gd name="T6" fmla="*/ 165 w 263"/>
                  <a:gd name="T7" fmla="*/ 173 h 260"/>
                  <a:gd name="T8" fmla="*/ 143 w 263"/>
                  <a:gd name="T9" fmla="*/ 223 h 260"/>
                  <a:gd name="T10" fmla="*/ 113 w 263"/>
                  <a:gd name="T11" fmla="*/ 248 h 260"/>
                  <a:gd name="T12" fmla="*/ 88 w 263"/>
                  <a:gd name="T13" fmla="*/ 259 h 260"/>
                  <a:gd name="T14" fmla="*/ 80 w 263"/>
                  <a:gd name="T15" fmla="*/ 257 h 260"/>
                  <a:gd name="T16" fmla="*/ 81 w 263"/>
                  <a:gd name="T17" fmla="*/ 250 h 260"/>
                  <a:gd name="T18" fmla="*/ 108 w 263"/>
                  <a:gd name="T19" fmla="*/ 213 h 260"/>
                  <a:gd name="T20" fmla="*/ 107 w 263"/>
                  <a:gd name="T21" fmla="*/ 177 h 260"/>
                  <a:gd name="T22" fmla="*/ 73 w 263"/>
                  <a:gd name="T23" fmla="*/ 152 h 260"/>
                  <a:gd name="T24" fmla="*/ 42 w 263"/>
                  <a:gd name="T25" fmla="*/ 162 h 260"/>
                  <a:gd name="T26" fmla="*/ 13 w 263"/>
                  <a:gd name="T27" fmla="*/ 200 h 260"/>
                  <a:gd name="T28" fmla="*/ 10 w 263"/>
                  <a:gd name="T29" fmla="*/ 204 h 260"/>
                  <a:gd name="T30" fmla="*/ 4 w 263"/>
                  <a:gd name="T31" fmla="*/ 203 h 260"/>
                  <a:gd name="T32" fmla="*/ 2 w 263"/>
                  <a:gd name="T33" fmla="*/ 198 h 260"/>
                  <a:gd name="T34" fmla="*/ 7 w 263"/>
                  <a:gd name="T35" fmla="*/ 146 h 260"/>
                  <a:gd name="T36" fmla="*/ 56 w 263"/>
                  <a:gd name="T37" fmla="*/ 107 h 260"/>
                  <a:gd name="T38" fmla="*/ 108 w 263"/>
                  <a:gd name="T39" fmla="*/ 93 h 260"/>
                  <a:gd name="T40" fmla="*/ 137 w 263"/>
                  <a:gd name="T41" fmla="*/ 69 h 260"/>
                  <a:gd name="T42" fmla="*/ 203 w 263"/>
                  <a:gd name="T43" fmla="*/ 2 h 260"/>
                  <a:gd name="T44" fmla="*/ 209 w 263"/>
                  <a:gd name="T45" fmla="*/ 2 h 260"/>
                  <a:gd name="T46" fmla="*/ 225 w 263"/>
                  <a:gd name="T47" fmla="*/ 18 h 260"/>
                  <a:gd name="T48" fmla="*/ 224 w 263"/>
                  <a:gd name="T49" fmla="*/ 24 h 260"/>
                  <a:gd name="T50" fmla="*/ 124 w 263"/>
                  <a:gd name="T51" fmla="*/ 124 h 260"/>
                  <a:gd name="T52" fmla="*/ 123 w 263"/>
                  <a:gd name="T53" fmla="*/ 138 h 260"/>
                  <a:gd name="T54" fmla="*/ 137 w 263"/>
                  <a:gd name="T55" fmla="*/ 137 h 260"/>
                  <a:gd name="T56" fmla="*/ 237 w 263"/>
                  <a:gd name="T57" fmla="*/ 37 h 260"/>
                  <a:gd name="T58" fmla="*/ 244 w 263"/>
                  <a:gd name="T59" fmla="*/ 37 h 260"/>
                  <a:gd name="T60" fmla="*/ 263 w 263"/>
                  <a:gd name="T61" fmla="*/ 5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 h="260">
                    <a:moveTo>
                      <a:pt x="263" y="57"/>
                    </a:moveTo>
                    <a:cubicBezTo>
                      <a:pt x="255" y="65"/>
                      <a:pt x="247" y="73"/>
                      <a:pt x="239" y="81"/>
                    </a:cubicBezTo>
                    <a:cubicBezTo>
                      <a:pt x="222" y="98"/>
                      <a:pt x="205" y="115"/>
                      <a:pt x="188" y="133"/>
                    </a:cubicBezTo>
                    <a:cubicBezTo>
                      <a:pt x="177" y="144"/>
                      <a:pt x="171" y="159"/>
                      <a:pt x="165" y="173"/>
                    </a:cubicBezTo>
                    <a:cubicBezTo>
                      <a:pt x="158" y="190"/>
                      <a:pt x="153" y="208"/>
                      <a:pt x="143" y="223"/>
                    </a:cubicBezTo>
                    <a:cubicBezTo>
                      <a:pt x="135" y="235"/>
                      <a:pt x="124" y="242"/>
                      <a:pt x="113" y="248"/>
                    </a:cubicBezTo>
                    <a:cubicBezTo>
                      <a:pt x="105" y="252"/>
                      <a:pt x="96" y="255"/>
                      <a:pt x="88" y="259"/>
                    </a:cubicBezTo>
                    <a:cubicBezTo>
                      <a:pt x="85" y="260"/>
                      <a:pt x="82" y="260"/>
                      <a:pt x="80" y="257"/>
                    </a:cubicBezTo>
                    <a:cubicBezTo>
                      <a:pt x="80" y="255"/>
                      <a:pt x="80" y="252"/>
                      <a:pt x="81" y="250"/>
                    </a:cubicBezTo>
                    <a:cubicBezTo>
                      <a:pt x="90" y="237"/>
                      <a:pt x="99" y="225"/>
                      <a:pt x="108" y="213"/>
                    </a:cubicBezTo>
                    <a:cubicBezTo>
                      <a:pt x="119" y="199"/>
                      <a:pt x="115" y="187"/>
                      <a:pt x="107" y="177"/>
                    </a:cubicBezTo>
                    <a:cubicBezTo>
                      <a:pt x="98" y="166"/>
                      <a:pt x="87" y="157"/>
                      <a:pt x="73" y="152"/>
                    </a:cubicBezTo>
                    <a:cubicBezTo>
                      <a:pt x="62" y="148"/>
                      <a:pt x="50" y="149"/>
                      <a:pt x="42" y="162"/>
                    </a:cubicBezTo>
                    <a:cubicBezTo>
                      <a:pt x="33" y="175"/>
                      <a:pt x="23" y="188"/>
                      <a:pt x="13" y="200"/>
                    </a:cubicBezTo>
                    <a:cubicBezTo>
                      <a:pt x="12" y="202"/>
                      <a:pt x="11" y="203"/>
                      <a:pt x="10" y="204"/>
                    </a:cubicBezTo>
                    <a:cubicBezTo>
                      <a:pt x="7" y="206"/>
                      <a:pt x="5" y="206"/>
                      <a:pt x="4" y="203"/>
                    </a:cubicBezTo>
                    <a:cubicBezTo>
                      <a:pt x="3" y="201"/>
                      <a:pt x="2" y="199"/>
                      <a:pt x="2" y="198"/>
                    </a:cubicBezTo>
                    <a:cubicBezTo>
                      <a:pt x="0" y="180"/>
                      <a:pt x="0" y="163"/>
                      <a:pt x="7" y="146"/>
                    </a:cubicBezTo>
                    <a:cubicBezTo>
                      <a:pt x="16" y="124"/>
                      <a:pt x="31" y="109"/>
                      <a:pt x="56" y="107"/>
                    </a:cubicBezTo>
                    <a:cubicBezTo>
                      <a:pt x="74" y="105"/>
                      <a:pt x="92" y="102"/>
                      <a:pt x="108" y="93"/>
                    </a:cubicBezTo>
                    <a:cubicBezTo>
                      <a:pt x="119" y="87"/>
                      <a:pt x="128" y="78"/>
                      <a:pt x="137" y="69"/>
                    </a:cubicBezTo>
                    <a:cubicBezTo>
                      <a:pt x="159" y="47"/>
                      <a:pt x="181" y="25"/>
                      <a:pt x="203" y="2"/>
                    </a:cubicBezTo>
                    <a:cubicBezTo>
                      <a:pt x="205" y="0"/>
                      <a:pt x="207" y="0"/>
                      <a:pt x="209" y="2"/>
                    </a:cubicBezTo>
                    <a:cubicBezTo>
                      <a:pt x="214" y="8"/>
                      <a:pt x="219" y="13"/>
                      <a:pt x="225" y="18"/>
                    </a:cubicBezTo>
                    <a:cubicBezTo>
                      <a:pt x="227" y="20"/>
                      <a:pt x="227" y="22"/>
                      <a:pt x="224" y="24"/>
                    </a:cubicBezTo>
                    <a:cubicBezTo>
                      <a:pt x="191" y="57"/>
                      <a:pt x="158" y="91"/>
                      <a:pt x="124" y="124"/>
                    </a:cubicBezTo>
                    <a:cubicBezTo>
                      <a:pt x="120" y="129"/>
                      <a:pt x="119" y="134"/>
                      <a:pt x="123" y="138"/>
                    </a:cubicBezTo>
                    <a:cubicBezTo>
                      <a:pt x="127" y="142"/>
                      <a:pt x="132" y="142"/>
                      <a:pt x="137" y="137"/>
                    </a:cubicBezTo>
                    <a:cubicBezTo>
                      <a:pt x="170" y="104"/>
                      <a:pt x="204" y="70"/>
                      <a:pt x="237" y="37"/>
                    </a:cubicBezTo>
                    <a:cubicBezTo>
                      <a:pt x="240" y="34"/>
                      <a:pt x="241" y="34"/>
                      <a:pt x="244" y="37"/>
                    </a:cubicBezTo>
                    <a:cubicBezTo>
                      <a:pt x="250" y="44"/>
                      <a:pt x="256" y="50"/>
                      <a:pt x="263"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39" name="Freeform 7">
                <a:extLst>
                  <a:ext uri="{FF2B5EF4-FFF2-40B4-BE49-F238E27FC236}">
                    <a16:creationId xmlns:a16="http://schemas.microsoft.com/office/drawing/2014/main" id="{9823264A-6EB2-43A5-A0D9-A7603E75E25B}"/>
                  </a:ext>
                </a:extLst>
              </p:cNvPr>
              <p:cNvSpPr>
                <a:spLocks/>
              </p:cNvSpPr>
              <p:nvPr/>
            </p:nvSpPr>
            <p:spPr bwMode="auto">
              <a:xfrm>
                <a:off x="3822701" y="4138613"/>
                <a:ext cx="700088" cy="698500"/>
              </a:xfrm>
              <a:custGeom>
                <a:avLst/>
                <a:gdLst>
                  <a:gd name="T0" fmla="*/ 104 w 219"/>
                  <a:gd name="T1" fmla="*/ 162 h 219"/>
                  <a:gd name="T2" fmla="*/ 16 w 219"/>
                  <a:gd name="T3" fmla="*/ 73 h 219"/>
                  <a:gd name="T4" fmla="*/ 4 w 219"/>
                  <a:gd name="T5" fmla="*/ 62 h 219"/>
                  <a:gd name="T6" fmla="*/ 5 w 219"/>
                  <a:gd name="T7" fmla="*/ 48 h 219"/>
                  <a:gd name="T8" fmla="*/ 48 w 219"/>
                  <a:gd name="T9" fmla="*/ 4 h 219"/>
                  <a:gd name="T10" fmla="*/ 62 w 219"/>
                  <a:gd name="T11" fmla="*/ 5 h 219"/>
                  <a:gd name="T12" fmla="*/ 214 w 219"/>
                  <a:gd name="T13" fmla="*/ 157 h 219"/>
                  <a:gd name="T14" fmla="*/ 214 w 219"/>
                  <a:gd name="T15" fmla="*/ 172 h 219"/>
                  <a:gd name="T16" fmla="*/ 171 w 219"/>
                  <a:gd name="T17" fmla="*/ 215 h 219"/>
                  <a:gd name="T18" fmla="*/ 158 w 219"/>
                  <a:gd name="T19" fmla="*/ 215 h 219"/>
                  <a:gd name="T20" fmla="*/ 104 w 219"/>
                  <a:gd name="T21" fmla="*/ 16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19">
                    <a:moveTo>
                      <a:pt x="104" y="162"/>
                    </a:moveTo>
                    <a:cubicBezTo>
                      <a:pt x="75" y="132"/>
                      <a:pt x="45" y="103"/>
                      <a:pt x="16" y="73"/>
                    </a:cubicBezTo>
                    <a:cubicBezTo>
                      <a:pt x="12" y="70"/>
                      <a:pt x="8" y="66"/>
                      <a:pt x="4" y="62"/>
                    </a:cubicBezTo>
                    <a:cubicBezTo>
                      <a:pt x="0" y="57"/>
                      <a:pt x="0" y="52"/>
                      <a:pt x="5" y="48"/>
                    </a:cubicBezTo>
                    <a:cubicBezTo>
                      <a:pt x="19" y="33"/>
                      <a:pt x="33" y="19"/>
                      <a:pt x="48" y="4"/>
                    </a:cubicBezTo>
                    <a:cubicBezTo>
                      <a:pt x="53" y="0"/>
                      <a:pt x="57" y="0"/>
                      <a:pt x="62" y="5"/>
                    </a:cubicBezTo>
                    <a:cubicBezTo>
                      <a:pt x="113" y="55"/>
                      <a:pt x="164" y="106"/>
                      <a:pt x="214" y="157"/>
                    </a:cubicBezTo>
                    <a:cubicBezTo>
                      <a:pt x="219" y="162"/>
                      <a:pt x="219" y="167"/>
                      <a:pt x="214" y="172"/>
                    </a:cubicBezTo>
                    <a:cubicBezTo>
                      <a:pt x="200" y="186"/>
                      <a:pt x="185" y="201"/>
                      <a:pt x="171" y="215"/>
                    </a:cubicBezTo>
                    <a:cubicBezTo>
                      <a:pt x="167" y="219"/>
                      <a:pt x="162" y="219"/>
                      <a:pt x="158" y="215"/>
                    </a:cubicBezTo>
                    <a:cubicBezTo>
                      <a:pt x="145" y="203"/>
                      <a:pt x="105" y="163"/>
                      <a:pt x="104"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0" name="Freeform 8">
                <a:extLst>
                  <a:ext uri="{FF2B5EF4-FFF2-40B4-BE49-F238E27FC236}">
                    <a16:creationId xmlns:a16="http://schemas.microsoft.com/office/drawing/2014/main" id="{9734AC0B-398C-43A1-82A5-1F584B8C4809}"/>
                  </a:ext>
                </a:extLst>
              </p:cNvPr>
              <p:cNvSpPr>
                <a:spLocks/>
              </p:cNvSpPr>
              <p:nvPr/>
            </p:nvSpPr>
            <p:spPr bwMode="auto">
              <a:xfrm>
                <a:off x="3367088" y="3671888"/>
                <a:ext cx="577850" cy="577850"/>
              </a:xfrm>
              <a:custGeom>
                <a:avLst/>
                <a:gdLst>
                  <a:gd name="T0" fmla="*/ 104 w 181"/>
                  <a:gd name="T1" fmla="*/ 147 h 181"/>
                  <a:gd name="T2" fmla="*/ 13 w 181"/>
                  <a:gd name="T3" fmla="*/ 55 h 181"/>
                  <a:gd name="T4" fmla="*/ 0 w 181"/>
                  <a:gd name="T5" fmla="*/ 42 h 181"/>
                  <a:gd name="T6" fmla="*/ 42 w 181"/>
                  <a:gd name="T7" fmla="*/ 0 h 181"/>
                  <a:gd name="T8" fmla="*/ 181 w 181"/>
                  <a:gd name="T9" fmla="*/ 140 h 181"/>
                  <a:gd name="T10" fmla="*/ 154 w 181"/>
                  <a:gd name="T11" fmla="*/ 167 h 181"/>
                  <a:gd name="T12" fmla="*/ 139 w 181"/>
                  <a:gd name="T13" fmla="*/ 181 h 181"/>
                  <a:gd name="T14" fmla="*/ 131 w 181"/>
                  <a:gd name="T15" fmla="*/ 173 h 181"/>
                  <a:gd name="T16" fmla="*/ 104 w 181"/>
                  <a:gd name="T17"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81">
                    <a:moveTo>
                      <a:pt x="104" y="147"/>
                    </a:moveTo>
                    <a:cubicBezTo>
                      <a:pt x="74" y="116"/>
                      <a:pt x="43" y="85"/>
                      <a:pt x="13" y="55"/>
                    </a:cubicBezTo>
                    <a:cubicBezTo>
                      <a:pt x="8" y="50"/>
                      <a:pt x="4" y="46"/>
                      <a:pt x="0" y="42"/>
                    </a:cubicBezTo>
                    <a:cubicBezTo>
                      <a:pt x="14" y="28"/>
                      <a:pt x="28" y="14"/>
                      <a:pt x="42" y="0"/>
                    </a:cubicBezTo>
                    <a:cubicBezTo>
                      <a:pt x="88" y="47"/>
                      <a:pt x="134" y="93"/>
                      <a:pt x="181" y="140"/>
                    </a:cubicBezTo>
                    <a:cubicBezTo>
                      <a:pt x="173" y="149"/>
                      <a:pt x="163" y="158"/>
                      <a:pt x="154" y="167"/>
                    </a:cubicBezTo>
                    <a:cubicBezTo>
                      <a:pt x="150" y="171"/>
                      <a:pt x="139" y="181"/>
                      <a:pt x="139" y="181"/>
                    </a:cubicBezTo>
                    <a:cubicBezTo>
                      <a:pt x="139" y="181"/>
                      <a:pt x="133" y="175"/>
                      <a:pt x="131" y="173"/>
                    </a:cubicBezTo>
                    <a:cubicBezTo>
                      <a:pt x="128" y="170"/>
                      <a:pt x="108" y="150"/>
                      <a:pt x="104"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1" name="Freeform 9">
                <a:extLst>
                  <a:ext uri="{FF2B5EF4-FFF2-40B4-BE49-F238E27FC236}">
                    <a16:creationId xmlns:a16="http://schemas.microsoft.com/office/drawing/2014/main" id="{37DD99E7-E804-4B63-A97F-4039B1D054CB}"/>
                  </a:ext>
                </a:extLst>
              </p:cNvPr>
              <p:cNvSpPr>
                <a:spLocks/>
              </p:cNvSpPr>
              <p:nvPr/>
            </p:nvSpPr>
            <p:spPr bwMode="auto">
              <a:xfrm>
                <a:off x="3698876" y="3132138"/>
                <a:ext cx="874713" cy="865188"/>
              </a:xfrm>
              <a:custGeom>
                <a:avLst/>
                <a:gdLst>
                  <a:gd name="T0" fmla="*/ 273 w 274"/>
                  <a:gd name="T1" fmla="*/ 63 h 271"/>
                  <a:gd name="T2" fmla="*/ 272 w 274"/>
                  <a:gd name="T3" fmla="*/ 58 h 271"/>
                  <a:gd name="T4" fmla="*/ 265 w 274"/>
                  <a:gd name="T5" fmla="*/ 56 h 271"/>
                  <a:gd name="T6" fmla="*/ 262 w 274"/>
                  <a:gd name="T7" fmla="*/ 59 h 271"/>
                  <a:gd name="T8" fmla="*/ 238 w 274"/>
                  <a:gd name="T9" fmla="*/ 91 h 271"/>
                  <a:gd name="T10" fmla="*/ 230 w 274"/>
                  <a:gd name="T11" fmla="*/ 102 h 271"/>
                  <a:gd name="T12" fmla="*/ 202 w 274"/>
                  <a:gd name="T13" fmla="*/ 107 h 271"/>
                  <a:gd name="T14" fmla="*/ 171 w 274"/>
                  <a:gd name="T15" fmla="*/ 86 h 271"/>
                  <a:gd name="T16" fmla="*/ 161 w 274"/>
                  <a:gd name="T17" fmla="*/ 56 h 271"/>
                  <a:gd name="T18" fmla="*/ 168 w 274"/>
                  <a:gd name="T19" fmla="*/ 45 h 271"/>
                  <a:gd name="T20" fmla="*/ 194 w 274"/>
                  <a:gd name="T21" fmla="*/ 9 h 271"/>
                  <a:gd name="T22" fmla="*/ 195 w 274"/>
                  <a:gd name="T23" fmla="*/ 2 h 271"/>
                  <a:gd name="T24" fmla="*/ 188 w 274"/>
                  <a:gd name="T25" fmla="*/ 1 h 271"/>
                  <a:gd name="T26" fmla="*/ 163 w 274"/>
                  <a:gd name="T27" fmla="*/ 11 h 271"/>
                  <a:gd name="T28" fmla="*/ 127 w 274"/>
                  <a:gd name="T29" fmla="*/ 44 h 271"/>
                  <a:gd name="T30" fmla="*/ 110 w 274"/>
                  <a:gd name="T31" fmla="*/ 86 h 271"/>
                  <a:gd name="T32" fmla="*/ 87 w 274"/>
                  <a:gd name="T33" fmla="*/ 126 h 271"/>
                  <a:gd name="T34" fmla="*/ 27 w 274"/>
                  <a:gd name="T35" fmla="*/ 187 h 271"/>
                  <a:gd name="T36" fmla="*/ 0 w 274"/>
                  <a:gd name="T37" fmla="*/ 212 h 271"/>
                  <a:gd name="T38" fmla="*/ 22 w 274"/>
                  <a:gd name="T39" fmla="*/ 235 h 271"/>
                  <a:gd name="T40" fmla="*/ 26 w 274"/>
                  <a:gd name="T41" fmla="*/ 232 h 271"/>
                  <a:gd name="T42" fmla="*/ 139 w 274"/>
                  <a:gd name="T43" fmla="*/ 118 h 271"/>
                  <a:gd name="T44" fmla="*/ 145 w 274"/>
                  <a:gd name="T45" fmla="*/ 114 h 271"/>
                  <a:gd name="T46" fmla="*/ 155 w 274"/>
                  <a:gd name="T47" fmla="*/ 119 h 271"/>
                  <a:gd name="T48" fmla="*/ 152 w 274"/>
                  <a:gd name="T49" fmla="*/ 131 h 271"/>
                  <a:gd name="T50" fmla="*/ 76 w 274"/>
                  <a:gd name="T51" fmla="*/ 207 h 271"/>
                  <a:gd name="T52" fmla="*/ 35 w 274"/>
                  <a:gd name="T53" fmla="*/ 248 h 271"/>
                  <a:gd name="T54" fmla="*/ 56 w 274"/>
                  <a:gd name="T55" fmla="*/ 269 h 271"/>
                  <a:gd name="T56" fmla="*/ 60 w 274"/>
                  <a:gd name="T57" fmla="*/ 268 h 271"/>
                  <a:gd name="T58" fmla="*/ 141 w 274"/>
                  <a:gd name="T59" fmla="*/ 187 h 271"/>
                  <a:gd name="T60" fmla="*/ 173 w 274"/>
                  <a:gd name="T61" fmla="*/ 163 h 271"/>
                  <a:gd name="T62" fmla="*/ 221 w 274"/>
                  <a:gd name="T63" fmla="*/ 152 h 271"/>
                  <a:gd name="T64" fmla="*/ 265 w 274"/>
                  <a:gd name="T65" fmla="*/ 121 h 271"/>
                  <a:gd name="T66" fmla="*/ 273 w 274"/>
                  <a:gd name="T67" fmla="*/ 6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 h="271">
                    <a:moveTo>
                      <a:pt x="273" y="63"/>
                    </a:moveTo>
                    <a:cubicBezTo>
                      <a:pt x="273" y="61"/>
                      <a:pt x="273" y="59"/>
                      <a:pt x="272" y="58"/>
                    </a:cubicBezTo>
                    <a:cubicBezTo>
                      <a:pt x="270" y="54"/>
                      <a:pt x="268" y="53"/>
                      <a:pt x="265" y="56"/>
                    </a:cubicBezTo>
                    <a:cubicBezTo>
                      <a:pt x="264" y="57"/>
                      <a:pt x="263" y="58"/>
                      <a:pt x="262" y="59"/>
                    </a:cubicBezTo>
                    <a:cubicBezTo>
                      <a:pt x="254" y="70"/>
                      <a:pt x="246" y="81"/>
                      <a:pt x="238" y="91"/>
                    </a:cubicBezTo>
                    <a:cubicBezTo>
                      <a:pt x="236" y="94"/>
                      <a:pt x="230" y="102"/>
                      <a:pt x="230" y="102"/>
                    </a:cubicBezTo>
                    <a:cubicBezTo>
                      <a:pt x="222" y="110"/>
                      <a:pt x="212" y="111"/>
                      <a:pt x="202" y="107"/>
                    </a:cubicBezTo>
                    <a:cubicBezTo>
                      <a:pt x="190" y="103"/>
                      <a:pt x="180" y="95"/>
                      <a:pt x="171" y="86"/>
                    </a:cubicBezTo>
                    <a:cubicBezTo>
                      <a:pt x="163" y="77"/>
                      <a:pt x="157" y="68"/>
                      <a:pt x="161" y="56"/>
                    </a:cubicBezTo>
                    <a:cubicBezTo>
                      <a:pt x="163" y="52"/>
                      <a:pt x="166" y="48"/>
                      <a:pt x="168" y="45"/>
                    </a:cubicBezTo>
                    <a:cubicBezTo>
                      <a:pt x="177" y="33"/>
                      <a:pt x="186" y="21"/>
                      <a:pt x="194" y="9"/>
                    </a:cubicBezTo>
                    <a:cubicBezTo>
                      <a:pt x="195" y="7"/>
                      <a:pt x="196" y="4"/>
                      <a:pt x="195" y="2"/>
                    </a:cubicBezTo>
                    <a:cubicBezTo>
                      <a:pt x="193" y="0"/>
                      <a:pt x="190" y="0"/>
                      <a:pt x="188" y="1"/>
                    </a:cubicBezTo>
                    <a:cubicBezTo>
                      <a:pt x="179" y="4"/>
                      <a:pt x="171" y="7"/>
                      <a:pt x="163" y="11"/>
                    </a:cubicBezTo>
                    <a:cubicBezTo>
                      <a:pt x="148" y="19"/>
                      <a:pt x="135" y="29"/>
                      <a:pt x="127" y="44"/>
                    </a:cubicBezTo>
                    <a:cubicBezTo>
                      <a:pt x="121" y="58"/>
                      <a:pt x="115" y="72"/>
                      <a:pt x="110" y="86"/>
                    </a:cubicBezTo>
                    <a:cubicBezTo>
                      <a:pt x="104" y="100"/>
                      <a:pt x="98" y="115"/>
                      <a:pt x="87" y="126"/>
                    </a:cubicBezTo>
                    <a:cubicBezTo>
                      <a:pt x="68" y="147"/>
                      <a:pt x="47" y="166"/>
                      <a:pt x="27" y="187"/>
                    </a:cubicBezTo>
                    <a:cubicBezTo>
                      <a:pt x="19" y="195"/>
                      <a:pt x="9" y="204"/>
                      <a:pt x="0" y="212"/>
                    </a:cubicBezTo>
                    <a:cubicBezTo>
                      <a:pt x="8" y="220"/>
                      <a:pt x="15" y="227"/>
                      <a:pt x="22" y="235"/>
                    </a:cubicBezTo>
                    <a:cubicBezTo>
                      <a:pt x="23" y="234"/>
                      <a:pt x="25" y="233"/>
                      <a:pt x="26" y="232"/>
                    </a:cubicBezTo>
                    <a:cubicBezTo>
                      <a:pt x="63" y="194"/>
                      <a:pt x="101" y="156"/>
                      <a:pt x="139" y="118"/>
                    </a:cubicBezTo>
                    <a:cubicBezTo>
                      <a:pt x="141" y="117"/>
                      <a:pt x="143" y="115"/>
                      <a:pt x="145" y="114"/>
                    </a:cubicBezTo>
                    <a:cubicBezTo>
                      <a:pt x="149" y="113"/>
                      <a:pt x="153" y="115"/>
                      <a:pt x="155" y="119"/>
                    </a:cubicBezTo>
                    <a:cubicBezTo>
                      <a:pt x="157" y="123"/>
                      <a:pt x="156" y="127"/>
                      <a:pt x="152" y="131"/>
                    </a:cubicBezTo>
                    <a:cubicBezTo>
                      <a:pt x="127" y="156"/>
                      <a:pt x="102" y="181"/>
                      <a:pt x="76" y="207"/>
                    </a:cubicBezTo>
                    <a:cubicBezTo>
                      <a:pt x="63" y="220"/>
                      <a:pt x="49" y="234"/>
                      <a:pt x="35" y="248"/>
                    </a:cubicBezTo>
                    <a:cubicBezTo>
                      <a:pt x="42" y="255"/>
                      <a:pt x="49" y="262"/>
                      <a:pt x="56" y="269"/>
                    </a:cubicBezTo>
                    <a:cubicBezTo>
                      <a:pt x="58" y="271"/>
                      <a:pt x="59" y="270"/>
                      <a:pt x="60" y="268"/>
                    </a:cubicBezTo>
                    <a:cubicBezTo>
                      <a:pt x="87" y="241"/>
                      <a:pt x="114" y="214"/>
                      <a:pt x="141" y="187"/>
                    </a:cubicBezTo>
                    <a:cubicBezTo>
                      <a:pt x="151" y="178"/>
                      <a:pt x="161" y="169"/>
                      <a:pt x="173" y="163"/>
                    </a:cubicBezTo>
                    <a:cubicBezTo>
                      <a:pt x="189" y="156"/>
                      <a:pt x="205" y="154"/>
                      <a:pt x="221" y="152"/>
                    </a:cubicBezTo>
                    <a:cubicBezTo>
                      <a:pt x="242" y="150"/>
                      <a:pt x="255" y="141"/>
                      <a:pt x="265" y="121"/>
                    </a:cubicBezTo>
                    <a:cubicBezTo>
                      <a:pt x="274" y="101"/>
                      <a:pt x="274" y="65"/>
                      <a:pt x="27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pic>
          <p:nvPicPr>
            <p:cNvPr id="142" name="Picture 141" descr="pngguru.com.png"/>
            <p:cNvPicPr>
              <a:picLocks noChangeAspect="1"/>
            </p:cNvPicPr>
            <p:nvPr/>
          </p:nvPicPr>
          <p:blipFill>
            <a:blip r:embed="rId3" cstate="print"/>
            <a:stretch>
              <a:fillRect/>
            </a:stretch>
          </p:blipFill>
          <p:spPr>
            <a:xfrm>
              <a:off x="704544" y="4099099"/>
              <a:ext cx="576000" cy="452932"/>
            </a:xfrm>
            <a:prstGeom prst="rect">
              <a:avLst/>
            </a:prstGeom>
          </p:spPr>
        </p:pic>
      </p:grpSp>
      <p:pic>
        <p:nvPicPr>
          <p:cNvPr id="154" name="Picture 2" descr="Icpro"/>
          <p:cNvPicPr>
            <a:picLocks noChangeAspect="1" noChangeArrowheads="1"/>
          </p:cNvPicPr>
          <p:nvPr/>
        </p:nvPicPr>
        <p:blipFill>
          <a:blip r:embed="rId4" cstate="print"/>
          <a:srcRect/>
          <a:stretch>
            <a:fillRect/>
          </a:stretch>
        </p:blipFill>
        <p:spPr bwMode="auto">
          <a:xfrm>
            <a:off x="10877645" y="6347817"/>
            <a:ext cx="1235981" cy="433171"/>
          </a:xfrm>
          <a:prstGeom prst="rect">
            <a:avLst/>
          </a:prstGeom>
          <a:noFill/>
        </p:spPr>
      </p:pic>
      <p:sp>
        <p:nvSpPr>
          <p:cNvPr id="155" name="Rectangle 154"/>
          <p:cNvSpPr/>
          <p:nvPr/>
        </p:nvSpPr>
        <p:spPr>
          <a:xfrm>
            <a:off x="0" y="1"/>
            <a:ext cx="12192000" cy="62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Calibri" pitchFamily="34" charset="0"/>
                <a:cs typeface="Calibri" pitchFamily="34" charset="0"/>
              </a:rPr>
              <a:t>Project Schedule</a:t>
            </a:r>
            <a:endParaRPr lang="en-US" sz="3600" b="1" dirty="0">
              <a:solidFill>
                <a:schemeClr val="tx2"/>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48713572-A37A-41F0-8AEA-70CF4A09EC59}"/>
              </a:ext>
            </a:extLst>
          </p:cNvPr>
          <p:cNvSpPr txBox="1"/>
          <p:nvPr/>
        </p:nvSpPr>
        <p:spPr>
          <a:xfrm>
            <a:off x="110557" y="5667306"/>
            <a:ext cx="10296408" cy="261610"/>
          </a:xfrm>
          <a:prstGeom prst="rect">
            <a:avLst/>
          </a:prstGeom>
          <a:noFill/>
        </p:spPr>
        <p:txBody>
          <a:bodyPr wrap="none" rtlCol="0">
            <a:spAutoFit/>
          </a:bodyPr>
          <a:lstStyle/>
          <a:p>
            <a:r>
              <a:rPr lang="en-SG" sz="1100" dirty="0">
                <a:solidFill>
                  <a:schemeClr val="bg1"/>
                </a:solidFill>
              </a:rPr>
              <a:t>1. Data Collection / Input data from Alsg including Final I/O list with any I/O Assignment, Control Philosophy, C&amp;E are in critical path to achieve proposed schedule</a:t>
            </a:r>
          </a:p>
        </p:txBody>
      </p:sp>
      <p:sp>
        <p:nvSpPr>
          <p:cNvPr id="84" name="TextBox 83">
            <a:extLst>
              <a:ext uri="{FF2B5EF4-FFF2-40B4-BE49-F238E27FC236}">
                <a16:creationId xmlns:a16="http://schemas.microsoft.com/office/drawing/2014/main" id="{A6EB5CF7-CD7B-4325-9047-719B3FDE6EB6}"/>
              </a:ext>
            </a:extLst>
          </p:cNvPr>
          <p:cNvSpPr txBox="1"/>
          <p:nvPr/>
        </p:nvSpPr>
        <p:spPr>
          <a:xfrm>
            <a:off x="110557" y="5983411"/>
            <a:ext cx="10387780" cy="261610"/>
          </a:xfrm>
          <a:prstGeom prst="rect">
            <a:avLst/>
          </a:prstGeom>
          <a:noFill/>
        </p:spPr>
        <p:txBody>
          <a:bodyPr wrap="none" rtlCol="0">
            <a:spAutoFit/>
          </a:bodyPr>
          <a:lstStyle/>
          <a:p>
            <a:r>
              <a:rPr lang="en-SG" sz="1100" dirty="0">
                <a:solidFill>
                  <a:schemeClr val="bg1"/>
                </a:solidFill>
              </a:rPr>
              <a:t>2. Design document approval by Alsg within 3 working days from the date of submission. If required Alsg may discuss during weekly meeting and clarify any points  </a:t>
            </a:r>
          </a:p>
        </p:txBody>
      </p:sp>
      <p:sp>
        <p:nvSpPr>
          <p:cNvPr id="88" name="TextBox 87">
            <a:extLst>
              <a:ext uri="{FF2B5EF4-FFF2-40B4-BE49-F238E27FC236}">
                <a16:creationId xmlns:a16="http://schemas.microsoft.com/office/drawing/2014/main" id="{E79BDB43-385D-4E3D-B2E5-616AD7CA00B5}"/>
              </a:ext>
            </a:extLst>
          </p:cNvPr>
          <p:cNvSpPr txBox="1"/>
          <p:nvPr/>
        </p:nvSpPr>
        <p:spPr>
          <a:xfrm>
            <a:off x="110557" y="6299517"/>
            <a:ext cx="6298519" cy="261610"/>
          </a:xfrm>
          <a:prstGeom prst="rect">
            <a:avLst/>
          </a:prstGeom>
          <a:noFill/>
        </p:spPr>
        <p:txBody>
          <a:bodyPr wrap="none" rtlCol="0">
            <a:spAutoFit/>
          </a:bodyPr>
          <a:lstStyle/>
          <a:p>
            <a:r>
              <a:rPr lang="en-SG" sz="1100" dirty="0">
                <a:solidFill>
                  <a:schemeClr val="bg1"/>
                </a:solidFill>
              </a:rPr>
              <a:t>3. Refer “Discussion Points” slide for more details; Any delay in input data may affect the schedule</a:t>
            </a:r>
          </a:p>
        </p:txBody>
      </p:sp>
      <p:sp>
        <p:nvSpPr>
          <p:cNvPr id="85" name="TextBox 84">
            <a:extLst>
              <a:ext uri="{FF2B5EF4-FFF2-40B4-BE49-F238E27FC236}">
                <a16:creationId xmlns:a16="http://schemas.microsoft.com/office/drawing/2014/main" id="{FAD5587F-398D-40F2-A37D-429E6A6150F4}"/>
              </a:ext>
            </a:extLst>
          </p:cNvPr>
          <p:cNvSpPr txBox="1"/>
          <p:nvPr/>
        </p:nvSpPr>
        <p:spPr>
          <a:xfrm>
            <a:off x="40640" y="6550223"/>
            <a:ext cx="3698543" cy="307777"/>
          </a:xfrm>
          <a:prstGeom prst="rect">
            <a:avLst/>
          </a:prstGeom>
          <a:noFill/>
        </p:spPr>
        <p:txBody>
          <a:bodyPr wrap="square" rtlCol="0" anchor="ctr">
            <a:spAutoFit/>
          </a:bodyPr>
          <a:lstStyle/>
          <a:p>
            <a:r>
              <a:rPr lang="en-US" sz="1400" dirty="0">
                <a:solidFill>
                  <a:schemeClr val="bg1">
                    <a:lumMod val="50000"/>
                  </a:schemeClr>
                </a:solidFill>
                <a:latin typeface="Calibri" panose="020F0502020204030204" pitchFamily="34" charset="0"/>
                <a:cs typeface="Calibri" panose="020F0502020204030204" pitchFamily="34" charset="0"/>
              </a:rPr>
              <a:t>J3 He SCADA System</a:t>
            </a:r>
          </a:p>
        </p:txBody>
      </p:sp>
    </p:spTree>
    <p:extLst>
      <p:ext uri="{BB962C8B-B14F-4D97-AF65-F5344CB8AC3E}">
        <p14:creationId xmlns:p14="http://schemas.microsoft.com/office/powerpoint/2010/main" val="4238807908"/>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7628</TotalTime>
  <Words>1012</Words>
  <Application>Microsoft Office PowerPoint</Application>
  <PresentationFormat>Widescreen</PresentationFormat>
  <Paragraphs>198</Paragraphs>
  <Slides>13</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Aharoni</vt: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Thanikachalam M</cp:lastModifiedBy>
  <cp:revision>532</cp:revision>
  <dcterms:created xsi:type="dcterms:W3CDTF">2019-01-14T06:35:35Z</dcterms:created>
  <dcterms:modified xsi:type="dcterms:W3CDTF">2022-01-06T07:11:40Z</dcterms:modified>
</cp:coreProperties>
</file>