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96" d="100"/>
          <a:sy n="196" d="100"/>
        </p:scale>
        <p:origin x="7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CB022-C729-AD44-9E63-C9D1628CEFEF}" type="datetimeFigureOut">
              <a:rPr lang="en-US" smtClean="0"/>
              <a:t>8/04/15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5022-498B-4C4A-A6CC-7A1A49E4D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Instantaneous</a:t>
            </a:r>
            <a:r>
              <a:rPr lang="en-US" baseline="0" dirty="0" smtClean="0"/>
              <a:t> bandwidth = 480 MHz, if we split every 2 MHz, then we have 240 Splits, which is the same as 2048 x 15 / 128 = 240</a:t>
            </a:r>
          </a:p>
          <a:p>
            <a:r>
              <a:rPr lang="en-US" baseline="0" dirty="0" smtClean="0"/>
              <a:t>Each channel is 32 MHz (per SPW) / 2048 (per SPW) = 15.625 KHz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Total # of channels = 480 MHz / 15.625 KHz</a:t>
            </a:r>
            <a:r>
              <a:rPr lang="en-US" dirty="0" smtClean="0"/>
              <a:t> = 30720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CDELT1  =  -3.472222222222E-04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CDELT2  =   3.472222222222E-04                                                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CDELT3  =   1.562500000000E+04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the image resolution</a:t>
            </a:r>
            <a:r>
              <a:rPr lang="en-US" baseline="0" dirty="0" smtClean="0"/>
              <a:t> should be </a:t>
            </a:r>
            <a:r>
              <a:rPr lang="en-US" dirty="0" smtClean="0"/>
              <a:t>3.472222222222E-04 * 3600 = 1.25 arc second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Compared to MWA, 0.0125 * 3600 = 45 arc second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synchronization is handled?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8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synchronization is handled?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AF293C-A899-3449-AD9C-278515EB5E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2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3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7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C21A4-DACA-EE40-B4F5-4EEEF25A4F1E}" type="datetimeFigureOut">
              <a:rPr lang="en-US" smtClean="0"/>
              <a:t>8/04/15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F1EFF-6F75-C442-B225-B6B73EBE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96452" y="1354981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1</a:t>
            </a:r>
            <a:endParaRPr lang="en-US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696452" y="288362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Obs 2</a:t>
            </a:r>
            <a:endParaRPr lang="en-US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96452" y="4982986"/>
            <a:ext cx="798520" cy="4867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Obs</a:t>
            </a:r>
            <a:r>
              <a:rPr lang="en-US" sz="1400" dirty="0" smtClean="0"/>
              <a:t> </a:t>
            </a:r>
            <a:r>
              <a:rPr lang="en-US" sz="1400" i="1" dirty="0" smtClean="0"/>
              <a:t>N</a:t>
            </a:r>
            <a:endParaRPr lang="en-US" sz="14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977835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39910" y="103526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939910" y="123329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464953" y="148759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>
            <a:off x="2506428" y="112652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39910" y="1966777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" idx="3"/>
          </p:cNvCxnSpPr>
          <p:nvPr/>
        </p:nvCxnSpPr>
        <p:spPr>
          <a:xfrm flipV="1">
            <a:off x="1494972" y="159044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58078" y="1259717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19" name="Left Brace 18"/>
          <p:cNvSpPr/>
          <p:nvPr/>
        </p:nvSpPr>
        <p:spPr>
          <a:xfrm rot="10800000">
            <a:off x="4461196" y="1058079"/>
            <a:ext cx="228149" cy="996877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486577" y="1126529"/>
            <a:ext cx="10184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/>
              <a:t>S = 240</a:t>
            </a: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1100" dirty="0" smtClean="0"/>
              <a:t>sub-bands </a:t>
            </a:r>
          </a:p>
          <a:p>
            <a:pPr algn="ctr"/>
            <a:r>
              <a:rPr lang="en-US" sz="1100" dirty="0" smtClean="0"/>
              <a:t>(2 MHz each)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3464953" y="11983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6202735" y="1244225"/>
            <a:ext cx="1110021" cy="4867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1</a:t>
            </a:r>
          </a:p>
          <a:p>
            <a:pPr algn="ctr"/>
            <a:r>
              <a:rPr lang="en-US" sz="1200" dirty="0"/>
              <a:t>Subband 1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202735" y="2693496"/>
            <a:ext cx="1110021" cy="48673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2</a:t>
            </a:r>
          </a:p>
          <a:p>
            <a:pPr algn="ctr"/>
            <a:r>
              <a:rPr lang="en-US" sz="1200" dirty="0" smtClean="0"/>
              <a:t>Subband 2</a:t>
            </a:r>
            <a:endParaRPr lang="en-US" sz="1200" dirty="0"/>
          </a:p>
        </p:txBody>
      </p:sp>
      <p:sp>
        <p:nvSpPr>
          <p:cNvPr id="27" name="Rounded Rectangle 26"/>
          <p:cNvSpPr/>
          <p:nvPr/>
        </p:nvSpPr>
        <p:spPr>
          <a:xfrm>
            <a:off x="6202735" y="4496253"/>
            <a:ext cx="1110021" cy="4867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Sub-cube 240</a:t>
            </a:r>
          </a:p>
          <a:p>
            <a:pPr algn="ctr"/>
            <a:r>
              <a:rPr lang="en-US" sz="1200" dirty="0" smtClean="0"/>
              <a:t>Subband 240</a:t>
            </a:r>
            <a:endParaRPr lang="en-US" sz="1200" dirty="0"/>
          </a:p>
        </p:txBody>
      </p:sp>
      <p:sp>
        <p:nvSpPr>
          <p:cNvPr id="28" name="Rounded Rectangle 27"/>
          <p:cNvSpPr/>
          <p:nvPr/>
        </p:nvSpPr>
        <p:spPr>
          <a:xfrm>
            <a:off x="2951618" y="2575897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951618" y="2773928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476661" y="3028222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2" name="Left Brace 31"/>
          <p:cNvSpPr/>
          <p:nvPr/>
        </p:nvSpPr>
        <p:spPr>
          <a:xfrm>
            <a:off x="2518136" y="2667159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2939910" y="3549956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1517785" y="3131077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476661" y="273893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2939910" y="4739620"/>
            <a:ext cx="1437335" cy="9126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939910" y="4937651"/>
            <a:ext cx="1437335" cy="9126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464953" y="5191945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4" name="Left Brace 43"/>
          <p:cNvSpPr/>
          <p:nvPr/>
        </p:nvSpPr>
        <p:spPr>
          <a:xfrm>
            <a:off x="2518136" y="4834134"/>
            <a:ext cx="228149" cy="928428"/>
          </a:xfrm>
          <a:prstGeom prst="leftBrac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2939910" y="5687539"/>
            <a:ext cx="1437335" cy="912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494972" y="5296639"/>
            <a:ext cx="988643" cy="7901"/>
          </a:xfrm>
          <a:prstGeom prst="straightConnector1">
            <a:avLst/>
          </a:prstGeom>
          <a:ln w="127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64953" y="4902653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9" idx="3"/>
          </p:cNvCxnSpPr>
          <p:nvPr/>
        </p:nvCxnSpPr>
        <p:spPr>
          <a:xfrm>
            <a:off x="4377245" y="1080898"/>
            <a:ext cx="1825490" cy="274083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</p:cNvCxnSpPr>
          <p:nvPr/>
        </p:nvCxnSpPr>
        <p:spPr>
          <a:xfrm>
            <a:off x="4377245" y="1278929"/>
            <a:ext cx="1825490" cy="1494999"/>
          </a:xfrm>
          <a:prstGeom prst="straightConnector1">
            <a:avLst/>
          </a:prstGeom>
          <a:ln w="12700" cmpd="sng">
            <a:solidFill>
              <a:schemeClr val="tx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5" idx="3"/>
          </p:cNvCxnSpPr>
          <p:nvPr/>
        </p:nvCxnSpPr>
        <p:spPr>
          <a:xfrm>
            <a:off x="4377245" y="2012408"/>
            <a:ext cx="1825490" cy="2567916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8" idx="3"/>
            <a:endCxn id="23" idx="1"/>
          </p:cNvCxnSpPr>
          <p:nvPr/>
        </p:nvCxnSpPr>
        <p:spPr>
          <a:xfrm flipV="1">
            <a:off x="4388953" y="1487592"/>
            <a:ext cx="1813782" cy="1133936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9" idx="3"/>
            <a:endCxn id="26" idx="1"/>
          </p:cNvCxnSpPr>
          <p:nvPr/>
        </p:nvCxnSpPr>
        <p:spPr>
          <a:xfrm>
            <a:off x="4388953" y="2819559"/>
            <a:ext cx="1813782" cy="117304"/>
          </a:xfrm>
          <a:prstGeom prst="straightConnector1">
            <a:avLst/>
          </a:prstGeom>
          <a:ln w="12700" cmpd="sng">
            <a:solidFill>
              <a:srgbClr val="558E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4" idx="3"/>
            <a:endCxn id="27" idx="1"/>
          </p:cNvCxnSpPr>
          <p:nvPr/>
        </p:nvCxnSpPr>
        <p:spPr>
          <a:xfrm>
            <a:off x="4377245" y="3595587"/>
            <a:ext cx="1825490" cy="1144033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0" idx="3"/>
          </p:cNvCxnSpPr>
          <p:nvPr/>
        </p:nvCxnSpPr>
        <p:spPr>
          <a:xfrm flipV="1">
            <a:off x="4377245" y="1730958"/>
            <a:ext cx="1825490" cy="3054293"/>
          </a:xfrm>
          <a:prstGeom prst="straightConnector1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3"/>
          </p:cNvCxnSpPr>
          <p:nvPr/>
        </p:nvCxnSpPr>
        <p:spPr>
          <a:xfrm flipV="1">
            <a:off x="4377245" y="3138978"/>
            <a:ext cx="1825490" cy="1844304"/>
          </a:xfrm>
          <a:prstGeom prst="straightConnector1">
            <a:avLst/>
          </a:prstGeom>
          <a:ln w="12700" cmpd="sng">
            <a:solidFill>
              <a:srgbClr val="558ED5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6" idx="3"/>
          </p:cNvCxnSpPr>
          <p:nvPr/>
        </p:nvCxnSpPr>
        <p:spPr>
          <a:xfrm flipV="1">
            <a:off x="4377245" y="4937651"/>
            <a:ext cx="1825490" cy="795519"/>
          </a:xfrm>
          <a:prstGeom prst="straightConnector1">
            <a:avLst/>
          </a:prstGeom>
          <a:ln w="12700" cmpd="sng"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60511" y="988704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28338" y="555119"/>
            <a:ext cx="1762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[# of samples: </a:t>
            </a:r>
            <a:r>
              <a:rPr lang="en-US" sz="1100" i="1" dirty="0" smtClean="0"/>
              <a:t>M (1K ~ 3K)</a:t>
            </a:r>
            <a:r>
              <a:rPr lang="en-US" sz="1100" dirty="0" smtClean="0"/>
              <a:t>] </a:t>
            </a:r>
          </a:p>
          <a:p>
            <a:pPr algn="ctr"/>
            <a:r>
              <a:rPr lang="en-US" sz="1100" dirty="0" smtClean="0"/>
              <a:t>[</a:t>
            </a:r>
            <a:r>
              <a:rPr lang="en-US" sz="1100" dirty="0"/>
              <a:t>spectral </a:t>
            </a:r>
            <a:r>
              <a:rPr lang="en-US" sz="1100" dirty="0" smtClean="0"/>
              <a:t>window: 15]</a:t>
            </a:r>
          </a:p>
          <a:p>
            <a:pPr algn="ctr"/>
            <a:r>
              <a:rPr lang="en-US" sz="1100" dirty="0" smtClean="0"/>
              <a:t>[baseline: 351] </a:t>
            </a:r>
          </a:p>
          <a:p>
            <a:pPr algn="ctr"/>
            <a:r>
              <a:rPr lang="en-US" sz="1100" dirty="0" smtClean="0"/>
              <a:t>[channel: 2048]</a:t>
            </a:r>
            <a:endParaRPr lang="en-US" sz="1100" dirty="0"/>
          </a:p>
        </p:txBody>
      </p:sp>
      <p:sp>
        <p:nvSpPr>
          <p:cNvPr id="86" name="TextBox 85"/>
          <p:cNvSpPr txBox="1"/>
          <p:nvPr/>
        </p:nvSpPr>
        <p:spPr>
          <a:xfrm>
            <a:off x="2237789" y="550211"/>
            <a:ext cx="2875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[# of samples: </a:t>
            </a:r>
            <a:r>
              <a:rPr lang="en-US" sz="1050" i="1" dirty="0" smtClean="0"/>
              <a:t>M</a:t>
            </a:r>
            <a:r>
              <a:rPr lang="en-US" sz="1050" dirty="0" smtClean="0"/>
              <a:t>][baseline: 351]</a:t>
            </a:r>
          </a:p>
          <a:p>
            <a:pPr algn="ctr"/>
            <a:r>
              <a:rPr lang="en-US" sz="1050" dirty="0" smtClean="0"/>
              <a:t>[channel: 128]</a:t>
            </a:r>
            <a:endParaRPr lang="en-US" sz="1050" dirty="0"/>
          </a:p>
        </p:txBody>
      </p:sp>
      <p:sp>
        <p:nvSpPr>
          <p:cNvPr id="90" name="Cube 89"/>
          <p:cNvSpPr/>
          <p:nvPr/>
        </p:nvSpPr>
        <p:spPr>
          <a:xfrm>
            <a:off x="7911580" y="2675208"/>
            <a:ext cx="806125" cy="758481"/>
          </a:xfrm>
          <a:prstGeom prst="cub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Cube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ight Brace 90"/>
          <p:cNvSpPr/>
          <p:nvPr/>
        </p:nvSpPr>
        <p:spPr>
          <a:xfrm>
            <a:off x="7396409" y="1540827"/>
            <a:ext cx="387853" cy="3198793"/>
          </a:xfrm>
          <a:prstGeom prst="rightBrace">
            <a:avLst/>
          </a:prstGeom>
          <a:ln w="127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7774690" y="2333209"/>
            <a:ext cx="1201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Image Stacking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60511" y="2397308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60511" y="4216400"/>
            <a:ext cx="1885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CLEAN (N splits)</a:t>
            </a:r>
            <a:endParaRPr lang="en-US" sz="1100" dirty="0">
              <a:latin typeface="Apple Casual"/>
              <a:cs typeface="Apple Casual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4972" y="2794196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558250" y="4989608"/>
            <a:ext cx="1079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pple Casual"/>
                <a:cs typeface="Apple Casual"/>
              </a:rPr>
              <a:t>Split on Freq</a:t>
            </a:r>
            <a:r>
              <a:rPr lang="en-US" sz="1100" dirty="0" smtClean="0"/>
              <a:t>  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5412074" y="549448"/>
            <a:ext cx="28754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[Total # of samples: Sum(</a:t>
            </a:r>
            <a:r>
              <a:rPr lang="en-US" sz="1050" i="1" dirty="0" smtClean="0"/>
              <a:t>M)</a:t>
            </a:r>
            <a:r>
              <a:rPr lang="en-US" sz="1050" dirty="0" smtClean="0"/>
              <a:t>]</a:t>
            </a:r>
          </a:p>
          <a:p>
            <a:pPr algn="ctr"/>
            <a:r>
              <a:rPr lang="en-US" sz="1050" dirty="0" smtClean="0"/>
              <a:t>[baseline: 351][channel: 128]</a:t>
            </a:r>
            <a:br>
              <a:rPr lang="en-US" sz="1050" dirty="0" smtClean="0"/>
            </a:br>
            <a:endParaRPr lang="en-US" sz="1050" dirty="0"/>
          </a:p>
        </p:txBody>
      </p:sp>
      <p:sp>
        <p:nvSpPr>
          <p:cNvPr id="70" name="TextBox 69"/>
          <p:cNvSpPr txBox="1"/>
          <p:nvPr/>
        </p:nvSpPr>
        <p:spPr>
          <a:xfrm>
            <a:off x="7659981" y="2038048"/>
            <a:ext cx="1398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2048 x 2048 x 30720</a:t>
            </a:r>
          </a:p>
          <a:p>
            <a:pPr algn="ctr"/>
            <a:r>
              <a:rPr lang="en-US" sz="1050" dirty="0" smtClean="0"/>
              <a:t>≈ 0.5 TB</a:t>
            </a:r>
            <a:endParaRPr lang="en-US" sz="1050" dirty="0"/>
          </a:p>
        </p:txBody>
      </p:sp>
      <p:sp>
        <p:nvSpPr>
          <p:cNvPr id="75" name="TextBox 74"/>
          <p:cNvSpPr txBox="1"/>
          <p:nvPr/>
        </p:nvSpPr>
        <p:spPr>
          <a:xfrm>
            <a:off x="3476661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604227" y="3549956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/>
          <p:nvPr/>
        </p:nvGrpSpPr>
        <p:grpSpPr>
          <a:xfrm>
            <a:off x="5862223" y="498629"/>
            <a:ext cx="2822583" cy="845241"/>
            <a:chOff x="4082622" y="3210362"/>
            <a:chExt cx="2822583" cy="845241"/>
          </a:xfrm>
        </p:grpSpPr>
        <p:cxnSp>
          <p:nvCxnSpPr>
            <p:cNvPr id="124" name="Straight Arrow Connector 123"/>
            <p:cNvCxnSpPr/>
            <p:nvPr/>
          </p:nvCxnSpPr>
          <p:spPr>
            <a:xfrm flipV="1">
              <a:off x="4146064" y="3556253"/>
              <a:ext cx="284056" cy="6779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4433038" y="3398966"/>
              <a:ext cx="7056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produces</a:t>
              </a:r>
              <a:endParaRPr lang="en-US" sz="1200" dirty="0"/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4146064" y="3755338"/>
              <a:ext cx="286974" cy="0"/>
            </a:xfrm>
            <a:prstGeom prst="straightConnector1">
              <a:avLst/>
            </a:prstGeom>
            <a:ln w="19050" cmpd="sng">
              <a:solidFill>
                <a:srgbClr val="0000FF"/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4432051" y="3593700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consumes</a:t>
              </a:r>
              <a:endParaRPr lang="en-US" sz="1200" dirty="0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4154646" y="3959539"/>
              <a:ext cx="203753" cy="0"/>
            </a:xfrm>
            <a:prstGeom prst="straightConnector1">
              <a:avLst/>
            </a:prstGeom>
            <a:ln w="19050" cmpd="sng">
              <a:solidFill>
                <a:srgbClr val="008000"/>
              </a:solidFill>
              <a:prstDash val="sysDash"/>
              <a:headEnd type="none"/>
              <a:tailEnd type="diamond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4440424" y="3793993"/>
              <a:ext cx="8973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contains</a:t>
              </a:r>
              <a:endParaRPr lang="en-US" sz="1200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5280343" y="3513865"/>
              <a:ext cx="100061" cy="10467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463062" y="3412745"/>
              <a:ext cx="13451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component</a:t>
              </a:r>
              <a:endParaRPr lang="en-US" sz="1200" dirty="0"/>
            </a:p>
          </p:txBody>
        </p:sp>
        <p:sp>
          <p:nvSpPr>
            <p:cNvPr id="147" name="Oval 146"/>
            <p:cNvSpPr>
              <a:spLocks noChangeAspect="1"/>
            </p:cNvSpPr>
            <p:nvPr/>
          </p:nvSpPr>
          <p:spPr>
            <a:xfrm>
              <a:off x="5170927" y="3668551"/>
              <a:ext cx="332058" cy="18829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471092" y="3591960"/>
              <a:ext cx="14341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</a:t>
              </a:r>
              <a:r>
                <a:rPr lang="en-US" sz="1100" dirty="0" smtClean="0"/>
                <a:t>nserted 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205756" y="3912648"/>
              <a:ext cx="264257" cy="9378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477123" y="3793993"/>
              <a:ext cx="11931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counter modifier</a:t>
              </a:r>
              <a:endParaRPr lang="en-US" sz="1200" dirty="0"/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082622" y="3227657"/>
              <a:ext cx="2668083" cy="82794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281676" y="3322582"/>
              <a:ext cx="100061" cy="10467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507183" y="3227657"/>
              <a:ext cx="1259727" cy="26161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r>
                <a:rPr lang="en-US" sz="1100" dirty="0" smtClean="0"/>
                <a:t>component</a:t>
              </a:r>
              <a:endParaRPr lang="en-US" sz="1200" dirty="0"/>
            </a:p>
          </p:txBody>
        </p:sp>
        <p:sp>
          <p:nvSpPr>
            <p:cNvPr id="173" name="Oval 172"/>
            <p:cNvSpPr>
              <a:spLocks noChangeAspect="1"/>
            </p:cNvSpPr>
            <p:nvPr/>
          </p:nvSpPr>
          <p:spPr>
            <a:xfrm>
              <a:off x="4132873" y="3268368"/>
              <a:ext cx="332058" cy="18829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3039" y="3210362"/>
              <a:ext cx="8486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data </a:t>
              </a:r>
              <a:r>
                <a:rPr lang="en-US" sz="1100" dirty="0"/>
                <a:t>o</a:t>
              </a:r>
              <a:r>
                <a:rPr lang="en-US" sz="1100" dirty="0" smtClean="0"/>
                <a:t>bject</a:t>
              </a:r>
              <a:endParaRPr lang="en-US" sz="1200" dirty="0"/>
            </a:p>
          </p:txBody>
        </p:sp>
      </p:grpSp>
      <p:sp>
        <p:nvSpPr>
          <p:cNvPr id="151" name="Oval 150"/>
          <p:cNvSpPr/>
          <p:nvPr/>
        </p:nvSpPr>
        <p:spPr>
          <a:xfrm>
            <a:off x="902909" y="16606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>
            <a:spLocks noChangeAspect="1"/>
          </p:cNvSpPr>
          <p:nvPr/>
        </p:nvSpPr>
        <p:spPr>
          <a:xfrm>
            <a:off x="1725549" y="159850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A1</a:t>
            </a:r>
            <a:endParaRPr lang="en-US" sz="1000" dirty="0"/>
          </a:p>
        </p:txBody>
      </p:sp>
      <p:sp>
        <p:nvSpPr>
          <p:cNvPr id="155" name="Oval 154"/>
          <p:cNvSpPr>
            <a:spLocks noChangeAspect="1"/>
          </p:cNvSpPr>
          <p:nvPr/>
        </p:nvSpPr>
        <p:spPr>
          <a:xfrm>
            <a:off x="2862432" y="143243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12</a:t>
            </a:r>
            <a:endParaRPr lang="en-US" sz="1000" i="1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2866313" y="111739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11</a:t>
            </a:r>
            <a:endParaRPr lang="en-US" sz="1000" i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685948" y="171302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196406" y="141418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2866313" y="208237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1s</a:t>
            </a:r>
            <a:endParaRPr lang="en-US" sz="1000" i="1" dirty="0"/>
          </a:p>
        </p:txBody>
      </p:sp>
      <p:sp>
        <p:nvSpPr>
          <p:cNvPr id="165" name="Oval 164"/>
          <p:cNvSpPr/>
          <p:nvPr/>
        </p:nvSpPr>
        <p:spPr>
          <a:xfrm>
            <a:off x="2467542" y="133258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/>
          <p:cNvCxnSpPr>
            <a:stCxn id="165" idx="3"/>
            <a:endCxn id="154" idx="7"/>
          </p:cNvCxnSpPr>
          <p:nvPr/>
        </p:nvCxnSpPr>
        <p:spPr>
          <a:xfrm flipH="1">
            <a:off x="2052959" y="142192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65" idx="6"/>
            <a:endCxn id="156" idx="2"/>
          </p:cNvCxnSpPr>
          <p:nvPr/>
        </p:nvCxnSpPr>
        <p:spPr>
          <a:xfrm flipV="1">
            <a:off x="2567603" y="122615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509849" y="15560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Arrow Connector 176"/>
          <p:cNvCxnSpPr>
            <a:stCxn id="176" idx="2"/>
            <a:endCxn id="154" idx="6"/>
          </p:cNvCxnSpPr>
          <p:nvPr/>
        </p:nvCxnSpPr>
        <p:spPr>
          <a:xfrm flipH="1">
            <a:off x="2109134" y="160834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6" idx="6"/>
            <a:endCxn id="155" idx="2"/>
          </p:cNvCxnSpPr>
          <p:nvPr/>
        </p:nvCxnSpPr>
        <p:spPr>
          <a:xfrm flipV="1">
            <a:off x="2609910" y="154119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482196" y="193930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Arrow Connector 179"/>
          <p:cNvCxnSpPr>
            <a:stCxn id="179" idx="2"/>
            <a:endCxn id="154" idx="5"/>
          </p:cNvCxnSpPr>
          <p:nvPr/>
        </p:nvCxnSpPr>
        <p:spPr>
          <a:xfrm flipH="1" flipV="1">
            <a:off x="2052959" y="178416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79" idx="5"/>
            <a:endCxn id="163" idx="2"/>
          </p:cNvCxnSpPr>
          <p:nvPr/>
        </p:nvCxnSpPr>
        <p:spPr>
          <a:xfrm>
            <a:off x="2567603" y="202865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51" idx="6"/>
            <a:endCxn id="154" idx="2"/>
          </p:cNvCxnSpPr>
          <p:nvPr/>
        </p:nvCxnSpPr>
        <p:spPr>
          <a:xfrm flipV="1">
            <a:off x="1002970" y="170726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2232081" y="111633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87" name="TextBox 186"/>
          <p:cNvSpPr txBox="1"/>
          <p:nvPr/>
        </p:nvSpPr>
        <p:spPr>
          <a:xfrm>
            <a:off x="2244102" y="172089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2889545" y="160611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057630" y="159850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113" name="Oval 112"/>
          <p:cNvSpPr/>
          <p:nvPr/>
        </p:nvSpPr>
        <p:spPr>
          <a:xfrm>
            <a:off x="926141" y="31563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748781" y="3094186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A2</a:t>
            </a:r>
            <a:endParaRPr lang="en-US" sz="1000" dirty="0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2885664" y="292812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22</a:t>
            </a:r>
            <a:endParaRPr lang="en-US" sz="1000" i="1" dirty="0"/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2889545" y="2613081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21</a:t>
            </a:r>
            <a:endParaRPr lang="en-US" sz="1000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09180" y="320870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219638" y="29098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2889545" y="3578060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2s</a:t>
            </a:r>
            <a:endParaRPr lang="en-US" sz="1000" i="1" dirty="0"/>
          </a:p>
        </p:txBody>
      </p:sp>
      <p:sp>
        <p:nvSpPr>
          <p:cNvPr id="123" name="Oval 122"/>
          <p:cNvSpPr/>
          <p:nvPr/>
        </p:nvSpPr>
        <p:spPr>
          <a:xfrm>
            <a:off x="2490774" y="2828263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Arrow Connector 126"/>
          <p:cNvCxnSpPr>
            <a:stCxn id="123" idx="3"/>
            <a:endCxn id="115" idx="7"/>
          </p:cNvCxnSpPr>
          <p:nvPr/>
        </p:nvCxnSpPr>
        <p:spPr>
          <a:xfrm flipH="1">
            <a:off x="2076191" y="2917611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23" idx="6"/>
            <a:endCxn id="118" idx="2"/>
          </p:cNvCxnSpPr>
          <p:nvPr/>
        </p:nvCxnSpPr>
        <p:spPr>
          <a:xfrm flipV="1">
            <a:off x="2590835" y="2721837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2533081" y="30516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/>
          <p:cNvCxnSpPr>
            <a:stCxn id="131" idx="2"/>
            <a:endCxn id="115" idx="6"/>
          </p:cNvCxnSpPr>
          <p:nvPr/>
        </p:nvCxnSpPr>
        <p:spPr>
          <a:xfrm flipH="1">
            <a:off x="2132366" y="3104027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6"/>
            <a:endCxn id="117" idx="2"/>
          </p:cNvCxnSpPr>
          <p:nvPr/>
        </p:nvCxnSpPr>
        <p:spPr>
          <a:xfrm flipV="1">
            <a:off x="2633142" y="3036876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505428" y="3434988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Arrow Connector 136"/>
          <p:cNvCxnSpPr>
            <a:stCxn id="136" idx="2"/>
            <a:endCxn id="115" idx="5"/>
          </p:cNvCxnSpPr>
          <p:nvPr/>
        </p:nvCxnSpPr>
        <p:spPr>
          <a:xfrm flipH="1" flipV="1">
            <a:off x="2076191" y="3279843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6" idx="5"/>
            <a:endCxn id="121" idx="2"/>
          </p:cNvCxnSpPr>
          <p:nvPr/>
        </p:nvCxnSpPr>
        <p:spPr>
          <a:xfrm>
            <a:off x="2590835" y="3524336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13" idx="6"/>
            <a:endCxn id="115" idx="2"/>
          </p:cNvCxnSpPr>
          <p:nvPr/>
        </p:nvCxnSpPr>
        <p:spPr>
          <a:xfrm flipV="1">
            <a:off x="1026202" y="3202942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2255313" y="261201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2267334" y="321657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912777" y="3101800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53" name="Oval 152"/>
          <p:cNvSpPr>
            <a:spLocks noChangeAspect="1"/>
          </p:cNvSpPr>
          <p:nvPr/>
        </p:nvSpPr>
        <p:spPr>
          <a:xfrm>
            <a:off x="4080862" y="3094186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19" name="Oval 218"/>
          <p:cNvSpPr/>
          <p:nvPr/>
        </p:nvSpPr>
        <p:spPr>
          <a:xfrm>
            <a:off x="954222" y="549876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>
            <a:spLocks noChangeAspect="1"/>
          </p:cNvSpPr>
          <p:nvPr/>
        </p:nvSpPr>
        <p:spPr>
          <a:xfrm>
            <a:off x="1776862" y="543658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N</a:t>
            </a:r>
            <a:endParaRPr lang="en-US" sz="1000" i="1" dirty="0"/>
          </a:p>
        </p:txBody>
      </p:sp>
      <p:sp>
        <p:nvSpPr>
          <p:cNvPr id="221" name="Oval 220"/>
          <p:cNvSpPr>
            <a:spLocks noChangeAspect="1"/>
          </p:cNvSpPr>
          <p:nvPr/>
        </p:nvSpPr>
        <p:spPr>
          <a:xfrm>
            <a:off x="2913745" y="527051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N2</a:t>
            </a:r>
            <a:endParaRPr lang="en-US" sz="900" i="1" dirty="0"/>
          </a:p>
        </p:txBody>
      </p:sp>
      <p:sp>
        <p:nvSpPr>
          <p:cNvPr id="222" name="Oval 221"/>
          <p:cNvSpPr>
            <a:spLocks noChangeAspect="1"/>
          </p:cNvSpPr>
          <p:nvPr/>
        </p:nvSpPr>
        <p:spPr>
          <a:xfrm>
            <a:off x="2917626" y="495547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N1</a:t>
            </a:r>
            <a:endParaRPr lang="en-US" sz="900" i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737261" y="5551103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0</a:t>
            </a:r>
            <a:endParaRPr lang="en-US" sz="1200" dirty="0"/>
          </a:p>
        </p:txBody>
      </p:sp>
      <p:sp>
        <p:nvSpPr>
          <p:cNvPr id="225" name="TextBox 224"/>
          <p:cNvSpPr txBox="1"/>
          <p:nvPr/>
        </p:nvSpPr>
        <p:spPr>
          <a:xfrm>
            <a:off x="2247719" y="525226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.2</a:t>
            </a:r>
            <a:endParaRPr lang="en-US" sz="1200" dirty="0"/>
          </a:p>
        </p:txBody>
      </p:sp>
      <p:sp>
        <p:nvSpPr>
          <p:cNvPr id="226" name="Oval 225"/>
          <p:cNvSpPr>
            <a:spLocks noChangeAspect="1"/>
          </p:cNvSpPr>
          <p:nvPr/>
        </p:nvSpPr>
        <p:spPr>
          <a:xfrm>
            <a:off x="2917626" y="592045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900" dirty="0" smtClean="0"/>
              <a:t>A</a:t>
            </a:r>
            <a:r>
              <a:rPr lang="en-US" sz="900" i="1" dirty="0" smtClean="0"/>
              <a:t>Ns</a:t>
            </a:r>
            <a:endParaRPr lang="en-US" sz="900" i="1" dirty="0"/>
          </a:p>
        </p:txBody>
      </p:sp>
      <p:sp>
        <p:nvSpPr>
          <p:cNvPr id="229" name="Oval 228"/>
          <p:cNvSpPr/>
          <p:nvPr/>
        </p:nvSpPr>
        <p:spPr>
          <a:xfrm>
            <a:off x="2518855" y="5170661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Arrow Connector 229"/>
          <p:cNvCxnSpPr>
            <a:stCxn id="229" idx="3"/>
            <a:endCxn id="220" idx="7"/>
          </p:cNvCxnSpPr>
          <p:nvPr/>
        </p:nvCxnSpPr>
        <p:spPr>
          <a:xfrm flipH="1">
            <a:off x="2104272" y="5260009"/>
            <a:ext cx="429237" cy="208429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9" idx="6"/>
            <a:endCxn id="222" idx="2"/>
          </p:cNvCxnSpPr>
          <p:nvPr/>
        </p:nvCxnSpPr>
        <p:spPr>
          <a:xfrm flipV="1">
            <a:off x="2618916" y="5064235"/>
            <a:ext cx="298710" cy="158765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2561162" y="53940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Straight Arrow Connector 237"/>
          <p:cNvCxnSpPr>
            <a:stCxn id="233" idx="2"/>
            <a:endCxn id="220" idx="6"/>
          </p:cNvCxnSpPr>
          <p:nvPr/>
        </p:nvCxnSpPr>
        <p:spPr>
          <a:xfrm flipH="1">
            <a:off x="2160447" y="5446425"/>
            <a:ext cx="400715" cy="9891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3" idx="6"/>
            <a:endCxn id="221" idx="2"/>
          </p:cNvCxnSpPr>
          <p:nvPr/>
        </p:nvCxnSpPr>
        <p:spPr>
          <a:xfrm flipV="1">
            <a:off x="2661223" y="5379274"/>
            <a:ext cx="252522" cy="67151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2533509" y="577738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Straight Arrow Connector 244"/>
          <p:cNvCxnSpPr>
            <a:stCxn id="240" idx="2"/>
            <a:endCxn id="220" idx="5"/>
          </p:cNvCxnSpPr>
          <p:nvPr/>
        </p:nvCxnSpPr>
        <p:spPr>
          <a:xfrm flipH="1" flipV="1">
            <a:off x="2104272" y="5622241"/>
            <a:ext cx="429237" cy="2074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40" idx="5"/>
            <a:endCxn id="226" idx="2"/>
          </p:cNvCxnSpPr>
          <p:nvPr/>
        </p:nvCxnSpPr>
        <p:spPr>
          <a:xfrm>
            <a:off x="2618916" y="5866734"/>
            <a:ext cx="298710" cy="16248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>
            <a:stCxn id="219" idx="6"/>
            <a:endCxn id="220" idx="2"/>
          </p:cNvCxnSpPr>
          <p:nvPr/>
        </p:nvCxnSpPr>
        <p:spPr>
          <a:xfrm flipV="1">
            <a:off x="1054283" y="5545340"/>
            <a:ext cx="722579" cy="5763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2283394" y="4954411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.1</a:t>
            </a:r>
            <a:endParaRPr lang="en-US" sz="1200" dirty="0"/>
          </a:p>
        </p:txBody>
      </p:sp>
      <p:sp>
        <p:nvSpPr>
          <p:cNvPr id="249" name="TextBox 248"/>
          <p:cNvSpPr txBox="1"/>
          <p:nvPr/>
        </p:nvSpPr>
        <p:spPr>
          <a:xfrm>
            <a:off x="2295415" y="5558975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</a:t>
            </a:r>
            <a:r>
              <a:rPr lang="en-US" sz="1100" dirty="0" smtClean="0"/>
              <a:t>.3</a:t>
            </a:r>
            <a:endParaRPr lang="en-US" sz="1200" dirty="0"/>
          </a:p>
        </p:txBody>
      </p:sp>
      <p:sp>
        <p:nvSpPr>
          <p:cNvPr id="250" name="TextBox 249"/>
          <p:cNvSpPr txBox="1"/>
          <p:nvPr/>
        </p:nvSpPr>
        <p:spPr>
          <a:xfrm>
            <a:off x="2940858" y="544419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51" name="Oval 250"/>
          <p:cNvSpPr>
            <a:spLocks noChangeAspect="1"/>
          </p:cNvSpPr>
          <p:nvPr/>
        </p:nvSpPr>
        <p:spPr>
          <a:xfrm>
            <a:off x="4108943" y="543658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55" name="TextBox 254"/>
          <p:cNvSpPr txBox="1"/>
          <p:nvPr/>
        </p:nvSpPr>
        <p:spPr>
          <a:xfrm>
            <a:off x="2934124" y="4153721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06" name="Straight Arrow Connector 105"/>
          <p:cNvCxnSpPr>
            <a:stCxn id="156" idx="6"/>
            <a:endCxn id="102" idx="1"/>
          </p:cNvCxnSpPr>
          <p:nvPr/>
        </p:nvCxnSpPr>
        <p:spPr>
          <a:xfrm>
            <a:off x="3249898" y="1226155"/>
            <a:ext cx="863907" cy="40420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55" idx="6"/>
            <a:endCxn id="153" idx="1"/>
          </p:cNvCxnSpPr>
          <p:nvPr/>
        </p:nvCxnSpPr>
        <p:spPr>
          <a:xfrm>
            <a:off x="3246017" y="1541194"/>
            <a:ext cx="891020" cy="158484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63" idx="6"/>
            <a:endCxn id="251" idx="1"/>
          </p:cNvCxnSpPr>
          <p:nvPr/>
        </p:nvCxnSpPr>
        <p:spPr>
          <a:xfrm>
            <a:off x="3249898" y="2191134"/>
            <a:ext cx="915220" cy="327730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18" idx="6"/>
            <a:endCxn id="102" idx="2"/>
          </p:cNvCxnSpPr>
          <p:nvPr/>
        </p:nvCxnSpPr>
        <p:spPr>
          <a:xfrm flipV="1">
            <a:off x="3273130" y="1707260"/>
            <a:ext cx="784500" cy="1014577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17" idx="6"/>
            <a:endCxn id="153" idx="2"/>
          </p:cNvCxnSpPr>
          <p:nvPr/>
        </p:nvCxnSpPr>
        <p:spPr>
          <a:xfrm>
            <a:off x="3269249" y="3036876"/>
            <a:ext cx="811613" cy="16606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21" idx="6"/>
            <a:endCxn id="251" idx="2"/>
          </p:cNvCxnSpPr>
          <p:nvPr/>
        </p:nvCxnSpPr>
        <p:spPr>
          <a:xfrm>
            <a:off x="3273130" y="3686816"/>
            <a:ext cx="835813" cy="185852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222" idx="6"/>
            <a:endCxn id="102" idx="3"/>
          </p:cNvCxnSpPr>
          <p:nvPr/>
        </p:nvCxnSpPr>
        <p:spPr>
          <a:xfrm flipV="1">
            <a:off x="3301211" y="1784161"/>
            <a:ext cx="812594" cy="3280074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>
            <a:stCxn id="221" idx="6"/>
            <a:endCxn id="153" idx="3"/>
          </p:cNvCxnSpPr>
          <p:nvPr/>
        </p:nvCxnSpPr>
        <p:spPr>
          <a:xfrm flipV="1">
            <a:off x="3297330" y="3279843"/>
            <a:ext cx="839707" cy="2099431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226" idx="6"/>
            <a:endCxn id="251" idx="3"/>
          </p:cNvCxnSpPr>
          <p:nvPr/>
        </p:nvCxnSpPr>
        <p:spPr>
          <a:xfrm flipV="1">
            <a:off x="3301211" y="5622241"/>
            <a:ext cx="863907" cy="40697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6" name="Oval 255"/>
          <p:cNvSpPr>
            <a:spLocks noChangeAspect="1"/>
          </p:cNvSpPr>
          <p:nvPr/>
        </p:nvSpPr>
        <p:spPr>
          <a:xfrm>
            <a:off x="5206457" y="1587065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257" name="Oval 256"/>
          <p:cNvSpPr/>
          <p:nvPr/>
        </p:nvSpPr>
        <p:spPr>
          <a:xfrm>
            <a:off x="4751071" y="16440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7" idx="2"/>
            <a:endCxn id="102" idx="6"/>
          </p:cNvCxnSpPr>
          <p:nvPr/>
        </p:nvCxnSpPr>
        <p:spPr>
          <a:xfrm flipH="1">
            <a:off x="4441215" y="1696405"/>
            <a:ext cx="309856" cy="1085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stCxn id="257" idx="6"/>
            <a:endCxn id="256" idx="2"/>
          </p:cNvCxnSpPr>
          <p:nvPr/>
        </p:nvCxnSpPr>
        <p:spPr>
          <a:xfrm flipV="1">
            <a:off x="4851132" y="1695821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TextBox 260"/>
          <p:cNvSpPr txBox="1"/>
          <p:nvPr/>
        </p:nvSpPr>
        <p:spPr>
          <a:xfrm>
            <a:off x="4646438" y="1419429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2" name="Oval 261"/>
          <p:cNvSpPr>
            <a:spLocks noChangeAspect="1"/>
          </p:cNvSpPr>
          <p:nvPr/>
        </p:nvSpPr>
        <p:spPr>
          <a:xfrm>
            <a:off x="5232760" y="3083374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263" name="Oval 262"/>
          <p:cNvSpPr/>
          <p:nvPr/>
        </p:nvSpPr>
        <p:spPr>
          <a:xfrm>
            <a:off x="4777374" y="3140375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Arrow Connector 263"/>
          <p:cNvCxnSpPr>
            <a:stCxn id="263" idx="2"/>
            <a:endCxn id="153" idx="6"/>
          </p:cNvCxnSpPr>
          <p:nvPr/>
        </p:nvCxnSpPr>
        <p:spPr>
          <a:xfrm flipH="1">
            <a:off x="4464447" y="3192714"/>
            <a:ext cx="312927" cy="10228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>
            <a:stCxn id="263" idx="6"/>
            <a:endCxn id="262" idx="2"/>
          </p:cNvCxnSpPr>
          <p:nvPr/>
        </p:nvCxnSpPr>
        <p:spPr>
          <a:xfrm flipV="1">
            <a:off x="4877435" y="3192130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4672741" y="2915738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68" name="Oval 267"/>
          <p:cNvSpPr>
            <a:spLocks noChangeAspect="1"/>
          </p:cNvSpPr>
          <p:nvPr/>
        </p:nvSpPr>
        <p:spPr>
          <a:xfrm>
            <a:off x="5260841" y="542620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C</a:t>
            </a:r>
            <a:r>
              <a:rPr lang="en-US" sz="1000" i="1" dirty="0" smtClean="0"/>
              <a:t>S</a:t>
            </a:r>
            <a:endParaRPr lang="en-US" sz="1000" i="1" dirty="0"/>
          </a:p>
        </p:txBody>
      </p:sp>
      <p:sp>
        <p:nvSpPr>
          <p:cNvPr id="269" name="Oval 268"/>
          <p:cNvSpPr/>
          <p:nvPr/>
        </p:nvSpPr>
        <p:spPr>
          <a:xfrm>
            <a:off x="4805455" y="548320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Arrow Connector 270"/>
          <p:cNvCxnSpPr>
            <a:stCxn id="269" idx="2"/>
            <a:endCxn id="251" idx="6"/>
          </p:cNvCxnSpPr>
          <p:nvPr/>
        </p:nvCxnSpPr>
        <p:spPr>
          <a:xfrm flipH="1">
            <a:off x="4492528" y="5535543"/>
            <a:ext cx="312927" cy="9797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>
            <a:stCxn id="269" idx="6"/>
            <a:endCxn id="268" idx="2"/>
          </p:cNvCxnSpPr>
          <p:nvPr/>
        </p:nvCxnSpPr>
        <p:spPr>
          <a:xfrm flipV="1">
            <a:off x="4905516" y="553495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TextBox 272"/>
          <p:cNvSpPr txBox="1"/>
          <p:nvPr/>
        </p:nvSpPr>
        <p:spPr>
          <a:xfrm>
            <a:off x="4700822" y="525856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2</a:t>
            </a:r>
            <a:endParaRPr lang="en-US" sz="1200" dirty="0"/>
          </a:p>
        </p:txBody>
      </p:sp>
      <p:sp>
        <p:nvSpPr>
          <p:cNvPr id="274" name="Oval 273"/>
          <p:cNvSpPr>
            <a:spLocks noChangeAspect="1"/>
          </p:cNvSpPr>
          <p:nvPr/>
        </p:nvSpPr>
        <p:spPr>
          <a:xfrm>
            <a:off x="6670610" y="3581583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D</a:t>
            </a:r>
            <a:endParaRPr lang="en-US" sz="1000" i="1" dirty="0"/>
          </a:p>
        </p:txBody>
      </p:sp>
      <p:cxnSp>
        <p:nvCxnSpPr>
          <p:cNvPr id="275" name="Straight Arrow Connector 274"/>
          <p:cNvCxnSpPr>
            <a:stCxn id="256" idx="6"/>
            <a:endCxn id="274" idx="1"/>
          </p:cNvCxnSpPr>
          <p:nvPr/>
        </p:nvCxnSpPr>
        <p:spPr>
          <a:xfrm>
            <a:off x="5590042" y="1695821"/>
            <a:ext cx="1136743" cy="1917616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62" idx="6"/>
            <a:endCxn id="274" idx="2"/>
          </p:cNvCxnSpPr>
          <p:nvPr/>
        </p:nvCxnSpPr>
        <p:spPr>
          <a:xfrm>
            <a:off x="5616345" y="3192130"/>
            <a:ext cx="1054265" cy="49820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6"/>
            <a:endCxn id="274" idx="3"/>
          </p:cNvCxnSpPr>
          <p:nvPr/>
        </p:nvCxnSpPr>
        <p:spPr>
          <a:xfrm flipV="1">
            <a:off x="5644426" y="3767240"/>
            <a:ext cx="1082359" cy="1767719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Oval 280"/>
          <p:cNvSpPr>
            <a:spLocks noChangeAspect="1"/>
          </p:cNvSpPr>
          <p:nvPr/>
        </p:nvSpPr>
        <p:spPr>
          <a:xfrm>
            <a:off x="7867196" y="358158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E</a:t>
            </a:r>
            <a:endParaRPr lang="en-US" sz="1000" i="1" dirty="0"/>
          </a:p>
        </p:txBody>
      </p:sp>
      <p:sp>
        <p:nvSpPr>
          <p:cNvPr id="282" name="Oval 281"/>
          <p:cNvSpPr/>
          <p:nvPr/>
        </p:nvSpPr>
        <p:spPr>
          <a:xfrm>
            <a:off x="7411810" y="3638584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/>
          <p:cNvCxnSpPr>
            <a:stCxn id="282" idx="2"/>
            <a:endCxn id="274" idx="6"/>
          </p:cNvCxnSpPr>
          <p:nvPr/>
        </p:nvCxnSpPr>
        <p:spPr>
          <a:xfrm flipH="1" flipV="1">
            <a:off x="7054195" y="3690339"/>
            <a:ext cx="357615" cy="584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82" idx="6"/>
            <a:endCxn id="281" idx="2"/>
          </p:cNvCxnSpPr>
          <p:nvPr/>
        </p:nvCxnSpPr>
        <p:spPr>
          <a:xfrm flipV="1">
            <a:off x="7511871" y="3690339"/>
            <a:ext cx="355325" cy="584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7307177" y="3413947"/>
            <a:ext cx="4339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659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al 154"/>
          <p:cNvSpPr>
            <a:spLocks noChangeAspect="1"/>
          </p:cNvSpPr>
          <p:nvPr/>
        </p:nvSpPr>
        <p:spPr>
          <a:xfrm>
            <a:off x="2866313" y="1514833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2</a:t>
            </a:r>
            <a:endParaRPr lang="en-US" sz="1000" i="1" dirty="0"/>
          </a:p>
        </p:txBody>
      </p:sp>
      <p:sp>
        <p:nvSpPr>
          <p:cNvPr id="156" name="Oval 155"/>
          <p:cNvSpPr>
            <a:spLocks noChangeAspect="1"/>
          </p:cNvSpPr>
          <p:nvPr/>
        </p:nvSpPr>
        <p:spPr>
          <a:xfrm>
            <a:off x="2866313" y="1117399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 smtClean="0"/>
              <a:t>1</a:t>
            </a:r>
            <a:endParaRPr lang="en-US" sz="1000" i="1" dirty="0"/>
          </a:p>
        </p:txBody>
      </p:sp>
      <p:sp>
        <p:nvSpPr>
          <p:cNvPr id="163" name="Oval 162"/>
          <p:cNvSpPr>
            <a:spLocks noChangeAspect="1"/>
          </p:cNvSpPr>
          <p:nvPr/>
        </p:nvSpPr>
        <p:spPr>
          <a:xfrm>
            <a:off x="2866313" y="2082378"/>
            <a:ext cx="383585" cy="217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A</a:t>
            </a:r>
            <a:r>
              <a:rPr lang="en-US" sz="1000" i="1" dirty="0"/>
              <a:t>m</a:t>
            </a:r>
            <a:endParaRPr lang="en-US" sz="1000" i="1" dirty="0"/>
          </a:p>
        </p:txBody>
      </p:sp>
      <p:sp>
        <p:nvSpPr>
          <p:cNvPr id="165" name="Oval 164"/>
          <p:cNvSpPr/>
          <p:nvPr/>
        </p:nvSpPr>
        <p:spPr>
          <a:xfrm>
            <a:off x="2382135" y="1173816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Arrow Connector 166"/>
          <p:cNvCxnSpPr>
            <a:stCxn id="165" idx="6"/>
            <a:endCxn id="156" idx="2"/>
          </p:cNvCxnSpPr>
          <p:nvPr/>
        </p:nvCxnSpPr>
        <p:spPr>
          <a:xfrm>
            <a:off x="2482196" y="1226155"/>
            <a:ext cx="384117" cy="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2382135" y="1571250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>
            <a:stCxn id="176" idx="6"/>
            <a:endCxn id="155" idx="2"/>
          </p:cNvCxnSpPr>
          <p:nvPr/>
        </p:nvCxnSpPr>
        <p:spPr>
          <a:xfrm>
            <a:off x="2482196" y="1623589"/>
            <a:ext cx="384117" cy="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>
            <a:off x="2382135" y="2133345"/>
            <a:ext cx="100061" cy="1046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>
            <a:stCxn id="179" idx="6"/>
            <a:endCxn id="163" idx="2"/>
          </p:cNvCxnSpPr>
          <p:nvPr/>
        </p:nvCxnSpPr>
        <p:spPr>
          <a:xfrm>
            <a:off x="2482196" y="2185684"/>
            <a:ext cx="384117" cy="5450"/>
          </a:xfrm>
          <a:prstGeom prst="straightConnector1">
            <a:avLst/>
          </a:prstGeom>
          <a:ln w="190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2889545" y="1606118"/>
            <a:ext cx="2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4057630" y="1598504"/>
            <a:ext cx="383585" cy="21751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sz="1000" dirty="0" smtClean="0"/>
              <a:t>B</a:t>
            </a:r>
            <a:endParaRPr lang="en-US" sz="1000" i="1" dirty="0"/>
          </a:p>
        </p:txBody>
      </p:sp>
      <p:cxnSp>
        <p:nvCxnSpPr>
          <p:cNvPr id="106" name="Straight Arrow Connector 105"/>
          <p:cNvCxnSpPr>
            <a:stCxn id="156" idx="6"/>
            <a:endCxn id="102" idx="1"/>
          </p:cNvCxnSpPr>
          <p:nvPr/>
        </p:nvCxnSpPr>
        <p:spPr>
          <a:xfrm>
            <a:off x="3249898" y="1226155"/>
            <a:ext cx="863907" cy="40420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5" idx="6"/>
            <a:endCxn id="102" idx="2"/>
          </p:cNvCxnSpPr>
          <p:nvPr/>
        </p:nvCxnSpPr>
        <p:spPr>
          <a:xfrm>
            <a:off x="3249898" y="1623589"/>
            <a:ext cx="807732" cy="83671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63" idx="6"/>
            <a:endCxn id="102" idx="3"/>
          </p:cNvCxnSpPr>
          <p:nvPr/>
        </p:nvCxnSpPr>
        <p:spPr>
          <a:xfrm flipV="1">
            <a:off x="3249898" y="1784161"/>
            <a:ext cx="863907" cy="406973"/>
          </a:xfrm>
          <a:prstGeom prst="straightConnector1">
            <a:avLst/>
          </a:prstGeom>
          <a:ln w="19050" cmpd="sng">
            <a:solidFill>
              <a:srgbClr val="008000"/>
            </a:solidFill>
            <a:prstDash val="sysDash"/>
            <a:headEnd type="none"/>
            <a:tailEnd type="diamond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7" name="Oval 256"/>
          <p:cNvSpPr/>
          <p:nvPr/>
        </p:nvSpPr>
        <p:spPr>
          <a:xfrm>
            <a:off x="4751071" y="1644066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8" name="Straight Arrow Connector 257"/>
          <p:cNvCxnSpPr>
            <a:stCxn id="257" idx="2"/>
            <a:endCxn id="102" idx="6"/>
          </p:cNvCxnSpPr>
          <p:nvPr/>
        </p:nvCxnSpPr>
        <p:spPr>
          <a:xfrm flipH="1">
            <a:off x="4441215" y="1696405"/>
            <a:ext cx="309856" cy="10855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3478011" y="1012721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Arrow Connector 141"/>
          <p:cNvCxnSpPr>
            <a:stCxn id="134" idx="2"/>
            <a:endCxn id="156" idx="7"/>
          </p:cNvCxnSpPr>
          <p:nvPr/>
        </p:nvCxnSpPr>
        <p:spPr>
          <a:xfrm flipH="1">
            <a:off x="3193723" y="1065060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464633" y="1395267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/>
          <p:cNvCxnSpPr>
            <a:stCxn id="144" idx="2"/>
          </p:cNvCxnSpPr>
          <p:nvPr/>
        </p:nvCxnSpPr>
        <p:spPr>
          <a:xfrm flipH="1">
            <a:off x="3180345" y="1447606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3451316" y="1923111"/>
            <a:ext cx="100061" cy="1046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/>
          <p:cNvCxnSpPr>
            <a:stCxn id="161" idx="2"/>
          </p:cNvCxnSpPr>
          <p:nvPr/>
        </p:nvCxnSpPr>
        <p:spPr>
          <a:xfrm flipH="1">
            <a:off x="3167028" y="1975450"/>
            <a:ext cx="284288" cy="84193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313</Words>
  <Application>Microsoft Macintosh PowerPoint</Application>
  <PresentationFormat>On-screen Show (4:3)</PresentationFormat>
  <Paragraphs>107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Wu</dc:creator>
  <cp:lastModifiedBy>Chen Wu</cp:lastModifiedBy>
  <cp:revision>5</cp:revision>
  <dcterms:created xsi:type="dcterms:W3CDTF">2015-03-13T09:44:01Z</dcterms:created>
  <dcterms:modified xsi:type="dcterms:W3CDTF">2015-04-08T07:43:45Z</dcterms:modified>
</cp:coreProperties>
</file>