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9" r:id="rId5"/>
    <p:sldId id="281" r:id="rId6"/>
    <p:sldId id="308" r:id="rId7"/>
    <p:sldId id="324" r:id="rId8"/>
    <p:sldId id="319" r:id="rId9"/>
    <p:sldId id="325" r:id="rId10"/>
    <p:sldId id="296" r:id="rId11"/>
    <p:sldId id="323" r:id="rId12"/>
    <p:sldId id="321" r:id="rId13"/>
    <p:sldId id="326" r:id="rId14"/>
    <p:sldId id="320" r:id="rId15"/>
    <p:sldId id="322" r:id="rId16"/>
    <p:sldId id="314" r:id="rId1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0" autoAdjust="0"/>
    <p:restoredTop sz="94626" autoAdjust="0"/>
  </p:normalViewPr>
  <p:slideViewPr>
    <p:cSldViewPr snapToGrid="0">
      <p:cViewPr varScale="1">
        <p:scale>
          <a:sx n="89" d="100"/>
          <a:sy n="89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4CA90D-FAE5-4CC1-874C-F8C9E6C3EF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087B5-F672-40FE-9915-815CBA9EB2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26D27-016E-48F5-B33E-8A9AF3259A1C}" type="datetime1">
              <a:rPr lang="en-GB" smtClean="0"/>
              <a:t>14/07/2025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2D30A-24C7-499B-BF2A-8E5130AC9C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0FE9B-9EEE-4F4D-B5DD-0D553217C5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65E75-2179-4AE0-B0C7-D97955CF45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77867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8AC0-B329-4373-BBD0-89392C5748D6}" type="datetime1">
              <a:rPr lang="en-GB" smtClean="0"/>
              <a:t>14/07/2025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61EF503-E31C-4FCE-86D9-0C61A5CBE2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8F8AC0-B329-4373-BBD0-89392C5748D6}" type="datetime1">
              <a:rPr lang="en-GB" smtClean="0"/>
              <a:t>14/07/2025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61EF503-E31C-4FCE-86D9-0C61A5CBE283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142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E6682-5DAF-7CEA-624F-CD1C78230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D16DA5-F4F5-C38B-8BA2-2D64CADEB6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FD30FD-C21A-19C5-7642-AA78258DB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631E4-32E4-2C8F-DE85-9C3396A0D21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8F8AC0-B329-4373-BBD0-89392C5748D6}" type="datetime1">
              <a:rPr lang="en-GB" smtClean="0"/>
              <a:t>14/07/2025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36FE0-82C5-E64F-B1F8-EAFEEC8EB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61EF503-E31C-4FCE-86D9-0C61A5CBE283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992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67475-FAEA-7446-6A4A-983617162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76D72D-94A0-163A-56FC-F6E6298051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37977-0CFC-05AC-B485-DEBC6E72A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96188-6EE2-75EF-EA0B-C43276863CC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8F8AC0-B329-4373-BBD0-89392C5748D6}" type="datetime1">
              <a:rPr lang="en-GB" smtClean="0"/>
              <a:t>14/07/2025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5696C-1E59-76A7-9A8C-06EDDFA7E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61EF503-E31C-4FCE-86D9-0C61A5CBE283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872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29D34-AA9D-05A0-D767-89ACBBBB6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C58BCC-67E0-5E61-79C2-1DB3209A9E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C0B906-8247-225C-37D0-9063A1BB5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3ABD6-B693-C2FB-108C-3DC294C1E8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8F8AC0-B329-4373-BBD0-89392C5748D6}" type="datetime1">
              <a:rPr lang="en-GB" smtClean="0"/>
              <a:t>14/07/2025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75828-6F77-5774-320B-BF9F638FD8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61EF503-E31C-4FCE-86D9-0C61A5CBE283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687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8F8AC0-B329-4373-BBD0-89392C5748D6}" type="datetime1">
              <a:rPr lang="en-GB" smtClean="0"/>
              <a:t>14/07/2025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61EF503-E31C-4FCE-86D9-0C61A5CBE283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82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8F8AC0-B329-4373-BBD0-89392C5748D6}" type="datetime1">
              <a:rPr lang="en-GB" smtClean="0"/>
              <a:t>14/07/2025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61EF503-E31C-4FCE-86D9-0C61A5CBE283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02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8F8AC0-B329-4373-BBD0-89392C5748D6}" type="datetime1">
              <a:rPr lang="en-GB" smtClean="0"/>
              <a:t>14/07/2025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61EF503-E31C-4FCE-86D9-0C61A5CBE283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10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C781B-B7DD-D27D-7AA1-4E9ACD7C4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5E27AF-9DF1-A076-4791-38CB731C9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24BAFB-FBE1-0503-CA56-1830F7FCE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8F1B7-32EF-9C4C-B16B-AF9A53DC224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8F8AC0-B329-4373-BBD0-89392C5748D6}" type="datetime1">
              <a:rPr lang="en-GB" smtClean="0"/>
              <a:t>14/07/2025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02E2F-1624-C97B-C2DA-91FA0B7C1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61EF503-E31C-4FCE-86D9-0C61A5CBE283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91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2A83F-E423-E924-A8F3-EFC2C468B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761DED-4809-71B7-E716-5921BB4534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99E6A6-D362-346E-D2AD-40CCC8FE0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1F236-F7B0-1BD3-5548-D736CBB8B01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8F8AC0-B329-4373-BBD0-89392C5748D6}" type="datetime1">
              <a:rPr lang="en-GB" smtClean="0"/>
              <a:t>14/07/2025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D3BAC-FBA0-0277-F59B-934C6B290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61EF503-E31C-4FCE-86D9-0C61A5CBE283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0345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B688B-6BE5-0172-C83D-86550D8D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F39E78-9A7C-1F56-DC9F-D931B5181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778EEB-D269-27A8-D6A4-BADD000D9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99B63-F30E-3E2C-7BD3-5CBED510B8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8F8AC0-B329-4373-BBD0-89392C5748D6}" type="datetime1">
              <a:rPr lang="en-GB" smtClean="0"/>
              <a:t>14/07/2025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C7C94-8066-57BA-6B93-6A0ABF9AE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61EF503-E31C-4FCE-86D9-0C61A5CBE283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5303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8F8AC0-B329-4373-BBD0-89392C5748D6}" type="datetime1">
              <a:rPr lang="en-GB" smtClean="0"/>
              <a:t>14/07/2025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61EF503-E31C-4FCE-86D9-0C61A5CBE283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167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E6BCB-77C8-9FAF-52D7-D5CE2873E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D92AA5-FEA0-CEB7-11E1-41CB22E8A2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895F18-4B8A-14DD-041B-939E8327E4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7CB9D-17B8-4586-3B58-9852BA8989C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8F8AC0-B329-4373-BBD0-89392C5748D6}" type="datetime1">
              <a:rPr lang="en-GB" smtClean="0"/>
              <a:t>14/07/2025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FB838-7692-6899-5788-DC1B92F1C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61EF503-E31C-4FCE-86D9-0C61A5CBE283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470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8F8AC0-B329-4373-BBD0-89392C5748D6}" type="datetime1">
              <a:rPr lang="en-GB" smtClean="0"/>
              <a:t>14/07/2025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61EF503-E31C-4FCE-86D9-0C61A5CBE283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25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rtlCol="0" anchor="t"/>
          <a:lstStyle/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 rtl="0"/>
            <a:r>
              <a:rPr lang="en-GB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2CC964-A50B-4C29-B4E4-2C30BB34CCF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rtlCol="0"/>
          <a:lstStyle>
            <a:lvl1pPr>
              <a:buNone/>
              <a:defRPr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rtlCol="0" anchor="b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 rtlCol="0"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rtlCol="0" anchor="t">
            <a:normAutofit/>
          </a:bodyPr>
          <a:lstStyle>
            <a:lvl1pPr>
              <a:defRPr sz="44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rtlCol="0" anchor="ctr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 rtlCol="0">
            <a:normAutofit/>
          </a:bodyPr>
          <a:lstStyle>
            <a:lvl1pPr algn="l">
              <a:defRPr sz="4400"/>
            </a:lvl1pPr>
          </a:lstStyle>
          <a:p>
            <a:pPr algn="r"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 rtlCol="0"/>
          <a:lstStyle>
            <a:lvl1pPr>
              <a:buNone/>
              <a:defRPr/>
            </a:lvl1pPr>
          </a:lstStyle>
          <a:p>
            <a:pPr algn="r" rtl="0"/>
            <a:r>
              <a:rPr lang="en-GB"/>
              <a:t>Click to edit Master subtitle style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rtlCol="0" anchor="b">
            <a:normAutofit/>
          </a:bodyPr>
          <a:lstStyle>
            <a:lvl1pPr>
              <a:buNone/>
              <a:defRPr/>
            </a:lvl1pPr>
          </a:lstStyle>
          <a:p>
            <a:pPr algn="l" rtl="0"/>
            <a:r>
              <a:rPr lang="en-GB" sz="1600"/>
              <a:t>Click to edit Master subtitle style</a:t>
            </a:r>
            <a:endParaRPr lang="en-GB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rtlCol="0" anchor="t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312CC964-A50B-4C29-B4E4-2C30BB34CCF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 blue and grey logo&#10;&#10;Description automatically generated">
            <a:extLst>
              <a:ext uri="{FF2B5EF4-FFF2-40B4-BE49-F238E27FC236}">
                <a16:creationId xmlns:a16="http://schemas.microsoft.com/office/drawing/2014/main" id="{04A8031F-8F09-45A2-C8D0-C60005876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9" t="14432" r="6974" b="12790"/>
          <a:stretch>
            <a:fillRect/>
          </a:stretch>
        </p:blipFill>
        <p:spPr bwMode="auto">
          <a:xfrm>
            <a:off x="1385888" y="1543050"/>
            <a:ext cx="8772525" cy="36576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A2287-E2F2-50AE-0607-9FE21646B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380B-4B8F-E6D2-D8C2-601822756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732462" cy="1600200"/>
          </a:xfrm>
        </p:spPr>
        <p:txBody>
          <a:bodyPr/>
          <a:lstStyle/>
          <a:p>
            <a:r>
              <a:rPr lang="en-GB" i="0" dirty="0"/>
              <a:t>Microcontroller?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98355-A76D-104F-D8B4-67990DD1A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 Microcontroller Unit (MCU) is a programmable “mini-computer”.</a:t>
            </a:r>
          </a:p>
          <a:p>
            <a:endParaRPr lang="en-GB" sz="2000" dirty="0"/>
          </a:p>
          <a:p>
            <a:r>
              <a:rPr lang="en-GB" sz="2000" dirty="0"/>
              <a:t>You can program it to do many things like: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Controlling LEDs and their brightness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Controlling mini-screens and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Send data over </a:t>
            </a:r>
            <a:r>
              <a:rPr lang="en-GB" sz="2000" dirty="0" err="1"/>
              <a:t>wifi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00F9F-FF5B-5F08-9F24-E3515FE1160A}"/>
              </a:ext>
            </a:extLst>
          </p:cNvPr>
          <p:cNvSpPr txBox="1"/>
          <p:nvPr/>
        </p:nvSpPr>
        <p:spPr>
          <a:xfrm>
            <a:off x="6502400" y="547318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ESP32 C3 Super Mini</a:t>
            </a:r>
          </a:p>
        </p:txBody>
      </p:sp>
      <p:pic>
        <p:nvPicPr>
          <p:cNvPr id="1026" name="Picture 2" descr="ESP32 C3 Super Mini Development Board Details, Pinout, Specs">
            <a:extLst>
              <a:ext uri="{FF2B5EF4-FFF2-40B4-BE49-F238E27FC236}">
                <a16:creationId xmlns:a16="http://schemas.microsoft.com/office/drawing/2014/main" id="{C663A172-97A6-610A-C040-7AD51E9EB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910" y="1015484"/>
            <a:ext cx="4952124" cy="405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14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E979458-65EA-876C-438A-30A9AEC3B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CFB6B9-BD77-CB72-38DF-239528BF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55420"/>
            <a:ext cx="8346742" cy="601980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en-GB" sz="2400" i="0" dirty="0">
                <a:solidFill>
                  <a:schemeClr val="tx1"/>
                </a:solidFill>
              </a:rPr>
              <a:t>How do we then go on to use the h bridge? We need to be able to send signals to it based on our inputs</a:t>
            </a:r>
            <a:endParaRPr lang="en-GB" sz="2700" i="0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45B8E9C-6E29-C01E-ABE1-2538176DF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The problem:</a:t>
            </a:r>
          </a:p>
          <a:p>
            <a:pPr rtl="0"/>
            <a:r>
              <a:rPr lang="en-GB" dirty="0">
                <a:solidFill>
                  <a:schemeClr val="tx1"/>
                </a:solidFill>
              </a:rPr>
              <a:t>We now have a circuit we can use to control speed and direction of a motor.</a:t>
            </a:r>
          </a:p>
          <a:p>
            <a:pPr rtl="0"/>
            <a:endParaRPr lang="en-GB" sz="1600" dirty="0">
              <a:solidFill>
                <a:schemeClr val="tx1"/>
              </a:solidFill>
            </a:endParaRPr>
          </a:p>
          <a:p>
            <a:pPr rtl="0"/>
            <a:r>
              <a:rPr lang="en-GB" b="1" dirty="0">
                <a:solidFill>
                  <a:schemeClr val="tx1"/>
                </a:solidFill>
              </a:rPr>
              <a:t>But now, how do we control the circuit?</a:t>
            </a:r>
            <a:endParaRPr lang="en-GB" sz="1600" b="1" dirty="0">
              <a:solidFill>
                <a:schemeClr val="tx1"/>
              </a:solidFill>
            </a:endParaRPr>
          </a:p>
          <a:p>
            <a:pPr rtl="0"/>
            <a:r>
              <a:rPr lang="en-GB" dirty="0">
                <a:solidFill>
                  <a:schemeClr val="tx1"/>
                </a:solidFill>
              </a:rPr>
              <a:t>The circuit needs to receive PWM signal based on our preference, say if we wanted the motors to go fast, slow or in the opposite direction </a:t>
            </a:r>
          </a:p>
          <a:p>
            <a:pPr rtl="0"/>
            <a:endParaRPr lang="en-GB" b="1" dirty="0">
              <a:solidFill>
                <a:schemeClr val="tx1"/>
              </a:solidFill>
            </a:endParaRPr>
          </a:p>
          <a:p>
            <a:pPr rtl="0"/>
            <a:r>
              <a:rPr lang="en-GB" b="1" dirty="0">
                <a:solidFill>
                  <a:schemeClr val="tx1"/>
                </a:solidFill>
              </a:rPr>
              <a:t>The solution:</a:t>
            </a:r>
          </a:p>
          <a:p>
            <a:pPr rtl="0"/>
            <a:r>
              <a:rPr lang="en-GB" b="1" dirty="0">
                <a:solidFill>
                  <a:schemeClr val="tx1"/>
                </a:solidFill>
              </a:rPr>
              <a:t>Microcontroller Unit (MCU)</a:t>
            </a:r>
          </a:p>
          <a:p>
            <a:pPr rtl="0"/>
            <a:r>
              <a:rPr lang="en-GB" dirty="0">
                <a:solidFill>
                  <a:schemeClr val="tx1"/>
                </a:solidFill>
              </a:rPr>
              <a:t>These can be programmed to send PWM signals to the H-bridge in real time, AND based on our preference, so we can control the H-bridge directly!</a:t>
            </a:r>
          </a:p>
          <a:p>
            <a:pPr rtl="0"/>
            <a:endParaRPr lang="en-GB" dirty="0">
              <a:solidFill>
                <a:schemeClr val="tx1"/>
              </a:solidFill>
            </a:endParaRPr>
          </a:p>
          <a:p>
            <a:pPr rtl="0"/>
            <a:r>
              <a:rPr lang="en-GB" dirty="0">
                <a:solidFill>
                  <a:schemeClr val="tx1"/>
                </a:solidFill>
              </a:rPr>
              <a:t>In other words, we can program the microcontroller so that we can control the motors however we want!</a:t>
            </a:r>
          </a:p>
          <a:p>
            <a:pPr rtl="0"/>
            <a:endParaRPr lang="en-GB" b="1" dirty="0">
              <a:solidFill>
                <a:schemeClr val="tx1"/>
              </a:solidFill>
            </a:endParaRPr>
          </a:p>
          <a:p>
            <a:pPr rtl="0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0AD83-6144-0E8E-0E3B-66047540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312CC964-A50B-4C29-B4E4-2C30BB34CCF3}" type="slidenum">
              <a:rPr lang="en-GB" smtClean="0"/>
              <a:pPr rtl="0">
                <a:spcAft>
                  <a:spcPts val="600"/>
                </a:spcAft>
              </a:pPr>
              <a:t>11</a:t>
            </a:fld>
            <a:endParaRPr lang="en-GB"/>
          </a:p>
        </p:txBody>
      </p:sp>
      <p:pic>
        <p:nvPicPr>
          <p:cNvPr id="6150" name="Picture 6" descr="What is an Arduino? - SparkFun Learn">
            <a:extLst>
              <a:ext uri="{FF2B5EF4-FFF2-40B4-BE49-F238E27FC236}">
                <a16:creationId xmlns:a16="http://schemas.microsoft.com/office/drawing/2014/main" id="{33FCFB49-597B-2CCD-AD35-D85C30595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737" y="186955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ESP32 NodeMCU Module WLAN WiFi Dev Kit ...">
            <a:extLst>
              <a:ext uri="{FF2B5EF4-FFF2-40B4-BE49-F238E27FC236}">
                <a16:creationId xmlns:a16="http://schemas.microsoft.com/office/drawing/2014/main" id="{9D0CE665-AE29-DE08-5CAD-347AC05DA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624" y="386726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Arduino Mega 2560 Rev3">
            <a:extLst>
              <a:ext uri="{FF2B5EF4-FFF2-40B4-BE49-F238E27FC236}">
                <a16:creationId xmlns:a16="http://schemas.microsoft.com/office/drawing/2014/main" id="{6C74926D-F6C4-EC72-898D-F76C50DD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780" y="4112496"/>
            <a:ext cx="3069013" cy="230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07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5008B-CBB2-3810-59BA-8A1C3EC84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0E6835-61D3-053E-4129-BC425283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 rtlCol="0" anchor="ctr">
            <a:normAutofit/>
          </a:bodyPr>
          <a:lstStyle/>
          <a:p>
            <a:pPr rtl="0"/>
            <a:r>
              <a:rPr lang="en-GB" i="0" dirty="0"/>
              <a:t>How we will use the </a:t>
            </a:r>
            <a:r>
              <a:rPr lang="en-GB" i="0" dirty="0" err="1"/>
              <a:t>mcu</a:t>
            </a:r>
            <a:r>
              <a:rPr lang="en-GB" i="0" dirty="0"/>
              <a:t>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D1E4AAA-EB99-EF48-C6AF-48273801C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 rtlCol="0">
            <a:normAutofit/>
          </a:bodyPr>
          <a:lstStyle/>
          <a:p>
            <a:pPr rtl="0"/>
            <a:r>
              <a:rPr lang="en-GB" b="1" dirty="0"/>
              <a:t>Receiving data from the controller</a:t>
            </a:r>
          </a:p>
          <a:p>
            <a:pPr rtl="0"/>
            <a:r>
              <a:rPr lang="en-GB" b="1" dirty="0"/>
              <a:t>Decoding the data and adjusting the speed of the motor</a:t>
            </a:r>
          </a:p>
        </p:txBody>
      </p:sp>
      <p:pic>
        <p:nvPicPr>
          <p:cNvPr id="7172" name="Picture 4" descr="A blue and yellow vehicle with wheels and wires&#10;&#10;Description automatically generated">
            <a:extLst>
              <a:ext uri="{FF2B5EF4-FFF2-40B4-BE49-F238E27FC236}">
                <a16:creationId xmlns:a16="http://schemas.microsoft.com/office/drawing/2014/main" id="{97A7D71B-DCC4-0627-C975-A951E3BD5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7400" y="2107628"/>
            <a:ext cx="5181600" cy="38862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65244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26489-BFE6-F738-A2BE-373BED808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grey logo&#10;&#10;Description automatically generated">
            <a:extLst>
              <a:ext uri="{FF2B5EF4-FFF2-40B4-BE49-F238E27FC236}">
                <a16:creationId xmlns:a16="http://schemas.microsoft.com/office/drawing/2014/main" id="{FC5AA396-5DAA-80F4-C41B-5CF3A004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9" t="14432" r="6974" b="12790"/>
          <a:stretch>
            <a:fillRect/>
          </a:stretch>
        </p:blipFill>
        <p:spPr bwMode="auto">
          <a:xfrm>
            <a:off x="1385888" y="1543050"/>
            <a:ext cx="8772525" cy="36576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30022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6046321" cy="1625731"/>
          </a:xfrm>
        </p:spPr>
        <p:txBody>
          <a:bodyPr rtlCol="0" anchor="ctr">
            <a:normAutofit/>
          </a:bodyPr>
          <a:lstStyle/>
          <a:p>
            <a:pPr rtl="0"/>
            <a:r>
              <a:rPr lang="en-GB" i="0" dirty="0"/>
              <a:t>Intro to Electronics</a:t>
            </a:r>
          </a:p>
        </p:txBody>
      </p:sp>
      <p:pic>
        <p:nvPicPr>
          <p:cNvPr id="10248" name="Picture 8" descr="How to use the L298N motor driver module | Arduino Project Hub">
            <a:extLst>
              <a:ext uri="{FF2B5EF4-FFF2-40B4-BE49-F238E27FC236}">
                <a16:creationId xmlns:a16="http://schemas.microsoft.com/office/drawing/2014/main" id="{FB7D27CF-6BE2-E6BE-A56D-89421E076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r="-3" b="17409"/>
          <a:stretch>
            <a:fillRect/>
          </a:stretch>
        </p:blipFill>
        <p:spPr bwMode="auto">
          <a:xfrm>
            <a:off x="1" y="10"/>
            <a:ext cx="4742121" cy="343430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rgbClr val="FFFFFF"/>
          </a:solidFill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0099F7D3-D6C4-CB9C-63BC-06F2BF723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7453" r="-163" b="9450"/>
          <a:stretch>
            <a:fillRect/>
          </a:stretch>
        </p:blipFill>
        <p:spPr bwMode="auto">
          <a:xfrm>
            <a:off x="-5" y="3432620"/>
            <a:ext cx="5186368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rtlCol="0"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How to control a motor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What is a microcontroller</a:t>
            </a:r>
          </a:p>
          <a:p>
            <a:endParaRPr lang="en-GB" dirty="0"/>
          </a:p>
          <a:p>
            <a:pPr marL="0" indent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79F08F-6890-4E7D-8F3F-47657269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997"/>
            <a:ext cx="10364832" cy="1490730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2400" dirty="0">
                <a:solidFill>
                  <a:schemeClr val="tx1"/>
                </a:solidFill>
              </a:rPr>
              <a:t>How To Control a motor</a:t>
            </a:r>
            <a:endParaRPr lang="en-GB" sz="2700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4CE57B-A125-4D72-839E-A7A6A044F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n-GB" sz="1600" b="1" dirty="0">
                <a:solidFill>
                  <a:schemeClr val="tx1"/>
                </a:solidFill>
              </a:rPr>
              <a:t>Motors are devices such that their: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Speed depends on the </a:t>
            </a:r>
            <a:r>
              <a:rPr lang="en-GB" b="1" dirty="0">
                <a:solidFill>
                  <a:schemeClr val="tx1"/>
                </a:solidFill>
              </a:rPr>
              <a:t>size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of voltage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 the bigger the voltage the faster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Direction of the motor depends on the direction of the voltage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Positive voltage, </a:t>
            </a:r>
            <a:r>
              <a:rPr lang="en-GB" dirty="0" err="1">
                <a:solidFill>
                  <a:schemeClr val="tx1"/>
                </a:solidFill>
              </a:rPr>
              <a:t>eg</a:t>
            </a:r>
            <a:r>
              <a:rPr lang="en-GB" dirty="0">
                <a:solidFill>
                  <a:schemeClr val="tx1"/>
                </a:solidFill>
              </a:rPr>
              <a:t> +9V to spin right to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Negative voltage, </a:t>
            </a:r>
            <a:r>
              <a:rPr lang="en-GB" dirty="0" err="1">
                <a:solidFill>
                  <a:schemeClr val="tx1"/>
                </a:solidFill>
              </a:rPr>
              <a:t>eg</a:t>
            </a:r>
            <a:r>
              <a:rPr lang="en-GB" dirty="0">
                <a:solidFill>
                  <a:schemeClr val="tx1"/>
                </a:solidFill>
              </a:rPr>
              <a:t> -9v to spin left to right</a:t>
            </a:r>
          </a:p>
          <a:p>
            <a:pPr rtl="0"/>
            <a:endParaRPr lang="en-GB" b="1" dirty="0">
              <a:solidFill>
                <a:schemeClr val="tx1"/>
              </a:solidFill>
            </a:endParaRPr>
          </a:p>
          <a:p>
            <a:pPr rtl="0"/>
            <a:r>
              <a:rPr lang="en-GB" b="1" dirty="0">
                <a:solidFill>
                  <a:schemeClr val="tx1"/>
                </a:solidFill>
              </a:rPr>
              <a:t>We want to control the voltage going to the motor in order to control its speed!</a:t>
            </a:r>
          </a:p>
          <a:p>
            <a:pPr rtl="0"/>
            <a:endParaRPr lang="en-GB" b="1" dirty="0">
              <a:solidFill>
                <a:schemeClr val="tx1"/>
              </a:solidFill>
            </a:endParaRPr>
          </a:p>
          <a:p>
            <a:pPr rtl="0"/>
            <a:r>
              <a:rPr lang="en-GB" b="1" dirty="0">
                <a:solidFill>
                  <a:schemeClr val="tx1"/>
                </a:solidFill>
              </a:rPr>
              <a:t>We also want to control the direction of the voltage, to have a motor that can spin BOTH forwards and backwards!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If we didn’t do this, </a:t>
            </a:r>
            <a:r>
              <a:rPr lang="en-GB" b="1" dirty="0">
                <a:solidFill>
                  <a:schemeClr val="tx1"/>
                </a:solidFill>
              </a:rPr>
              <a:t>the motor would only spin in one direction</a:t>
            </a:r>
            <a:r>
              <a:rPr lang="en-GB" dirty="0">
                <a:solidFill>
                  <a:schemeClr val="tx1"/>
                </a:solidFill>
              </a:rPr>
              <a:t>, meaning we can only go forward and turn, no reversing or improved turning.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ADD0E-60C9-4DBB-AFBA-7492513A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/>
              <a:t>23/05//2025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312CC964-A50B-4C29-B4E4-2C30BB34CCF3}" type="slidenum">
              <a:rPr lang="en-GB" smtClean="0"/>
              <a:pPr rtl="0">
                <a:spcAft>
                  <a:spcPts val="600"/>
                </a:spcAft>
              </a:pPr>
              <a:t>3</a:t>
            </a:fld>
            <a:endParaRPr lang="en-GB"/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B3B0DD71-8B0B-316F-3E4B-9B97BE3C9B66}"/>
              </a:ext>
            </a:extLst>
          </p:cNvPr>
          <p:cNvSpPr txBox="1">
            <a:spLocks/>
          </p:cNvSpPr>
          <p:nvPr/>
        </p:nvSpPr>
        <p:spPr>
          <a:xfrm>
            <a:off x="6096000" y="1825658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tx1"/>
                </a:solidFill>
              </a:rPr>
              <a:t>In short, we need to: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Control the speed of the motor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By controlling how much voltage it 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Control the direction of the motor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By controlling if the voltage is positive or negative </a:t>
            </a:r>
            <a:endParaRPr lang="en-GB" b="1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There is a tool for this!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The H-bridge:</a:t>
            </a:r>
          </a:p>
        </p:txBody>
      </p:sp>
      <p:pic>
        <p:nvPicPr>
          <p:cNvPr id="4102" name="Picture 6" descr="L298N Dual-Channel DC/Stepper Motor Driver">
            <a:extLst>
              <a:ext uri="{FF2B5EF4-FFF2-40B4-BE49-F238E27FC236}">
                <a16:creationId xmlns:a16="http://schemas.microsoft.com/office/drawing/2014/main" id="{A6E5C74C-A079-2601-01EB-4B1809456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118" y="3981115"/>
            <a:ext cx="17621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81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5CF23-0A73-AE00-E6D4-A1DD3B88B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E8C616-352B-A6D9-DBCE-32571305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997"/>
            <a:ext cx="10364832" cy="1490730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2400" i="0" dirty="0">
                <a:solidFill>
                  <a:schemeClr val="tx1"/>
                </a:solidFill>
              </a:rPr>
              <a:t>How To Control a motor</a:t>
            </a:r>
            <a:endParaRPr lang="en-GB" sz="2700" i="0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7DB489-6EB3-8C61-26B3-CFF34E4CD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8230640" cy="3811588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The ⬆️ voltage  =  ⬆️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Positive voltage, spin clockwise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Negative voltage, spin anti-clockwise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So we want to control the voltage going to the motor in order to control its speed and direction.</a:t>
            </a:r>
          </a:p>
          <a:p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B497F2F-362F-02AF-E2C3-8DF8C6B03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8E4CF1-3891-4CF1-DD50-9CAD331C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8" y="393700"/>
            <a:ext cx="8202612" cy="793750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2400" i="0" dirty="0">
                <a:solidFill>
                  <a:schemeClr val="tx1"/>
                </a:solidFill>
              </a:rPr>
              <a:t>The H-BRIDGE: controlling how much voltage and what direction using THE </a:t>
            </a:r>
            <a:r>
              <a:rPr lang="en-GB" sz="2400" i="0" dirty="0" err="1">
                <a:solidFill>
                  <a:schemeClr val="tx1"/>
                </a:solidFill>
              </a:rPr>
              <a:t>mosfet</a:t>
            </a:r>
            <a:endParaRPr lang="en-GB" sz="2700" i="0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B249F4D-A6AA-D153-FE05-F3172339D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>
            <a:normAutofit/>
          </a:bodyPr>
          <a:lstStyle/>
          <a:p>
            <a:pPr rtl="0"/>
            <a:endParaRPr lang="en-GB" b="1" dirty="0">
              <a:solidFill>
                <a:schemeClr val="tx1"/>
              </a:solidFill>
            </a:endParaRPr>
          </a:p>
          <a:p>
            <a:pPr rtl="0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7CD8D-1AAE-B431-583B-3C7190C8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312CC964-A50B-4C29-B4E4-2C30BB34CCF3}" type="slidenum">
              <a:rPr lang="en-GB" smtClean="0"/>
              <a:pPr rtl="0">
                <a:spcAft>
                  <a:spcPts val="600"/>
                </a:spcAft>
              </a:pPr>
              <a:t>5</a:t>
            </a:fld>
            <a:endParaRPr lang="en-GB"/>
          </a:p>
        </p:txBody>
      </p:sp>
      <p:pic>
        <p:nvPicPr>
          <p:cNvPr id="8" name="Picture 7" descr="A diagram of a network&#10;&#10;AI-generated content may be incorrect.">
            <a:extLst>
              <a:ext uri="{FF2B5EF4-FFF2-40B4-BE49-F238E27FC236}">
                <a16:creationId xmlns:a16="http://schemas.microsoft.com/office/drawing/2014/main" id="{136457D7-B08F-1978-6385-79F13B211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1397000"/>
            <a:ext cx="2681868" cy="3962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D45DFC-15D1-FC25-E5A2-C8881292CB01}"/>
              </a:ext>
            </a:extLst>
          </p:cNvPr>
          <p:cNvSpPr txBox="1"/>
          <p:nvPr/>
        </p:nvSpPr>
        <p:spPr>
          <a:xfrm>
            <a:off x="1100138" y="1949450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This is one direction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1C00D-3B6E-4274-690B-9DA491A19263}"/>
              </a:ext>
            </a:extLst>
          </p:cNvPr>
          <p:cNvSpPr txBox="1"/>
          <p:nvPr/>
        </p:nvSpPr>
        <p:spPr>
          <a:xfrm>
            <a:off x="2284122" y="4400550"/>
            <a:ext cx="1043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This is another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18A905D-F7A5-0FC4-265F-C70290B5D670}"/>
              </a:ext>
            </a:extLst>
          </p:cNvPr>
          <p:cNvSpPr/>
          <p:nvPr/>
        </p:nvSpPr>
        <p:spPr>
          <a:xfrm>
            <a:off x="3924300" y="2921000"/>
            <a:ext cx="297815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D686B-4B9C-55F6-201F-924B72A0C41A}"/>
              </a:ext>
            </a:extLst>
          </p:cNvPr>
          <p:cNvSpPr txBox="1"/>
          <p:nvPr/>
        </p:nvSpPr>
        <p:spPr>
          <a:xfrm>
            <a:off x="3736652" y="2180282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do we control this electronically?</a:t>
            </a:r>
          </a:p>
        </p:txBody>
      </p:sp>
      <p:pic>
        <p:nvPicPr>
          <p:cNvPr id="5126" name="Picture 6" descr="How a H-bridge Works | Motor Driver Project">
            <a:extLst>
              <a:ext uri="{FF2B5EF4-FFF2-40B4-BE49-F238E27FC236}">
                <a16:creationId xmlns:a16="http://schemas.microsoft.com/office/drawing/2014/main" id="{22162E6B-FE5E-4AB2-A846-1E0A8D92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652" y="3638550"/>
            <a:ext cx="34480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-Bridges – the Basics | Modular Circuits">
            <a:extLst>
              <a:ext uri="{FF2B5EF4-FFF2-40B4-BE49-F238E27FC236}">
                <a16:creationId xmlns:a16="http://schemas.microsoft.com/office/drawing/2014/main" id="{8808D4A3-D29C-C0E0-4D03-1E35BEB44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346" y="1701800"/>
            <a:ext cx="3429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71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692ED-49DA-32D0-FB19-78F447F15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72C6D5-9467-17A1-1B58-FF7B2560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8" y="393700"/>
            <a:ext cx="8202612" cy="793750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2400" i="0" dirty="0">
                <a:solidFill>
                  <a:schemeClr val="tx1"/>
                </a:solidFill>
              </a:rPr>
              <a:t>The H-BRIDGE</a:t>
            </a:r>
            <a:endParaRPr lang="en-GB" sz="2700" i="0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84F322F-4D74-FD0D-46C5-F68720FDC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>
            <a:normAutofit/>
          </a:bodyPr>
          <a:lstStyle/>
          <a:p>
            <a:pPr rtl="0"/>
            <a:endParaRPr lang="en-GB" b="1" dirty="0">
              <a:solidFill>
                <a:schemeClr val="tx1"/>
              </a:solidFill>
            </a:endParaRPr>
          </a:p>
          <a:p>
            <a:pPr rtl="0"/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A diagram of a network&#10;&#10;AI-generated content may be incorrect.">
            <a:extLst>
              <a:ext uri="{FF2B5EF4-FFF2-40B4-BE49-F238E27FC236}">
                <a16:creationId xmlns:a16="http://schemas.microsoft.com/office/drawing/2014/main" id="{CA9B6F5B-DC4F-0BDC-552A-30C428EBF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157" y="1447799"/>
            <a:ext cx="2681868" cy="3962400"/>
          </a:xfrm>
          <a:prstGeom prst="rect">
            <a:avLst/>
          </a:prstGeom>
        </p:spPr>
      </p:pic>
      <p:pic>
        <p:nvPicPr>
          <p:cNvPr id="5126" name="Picture 6" descr="How a H-bridge Works | Motor Driver Project">
            <a:extLst>
              <a:ext uri="{FF2B5EF4-FFF2-40B4-BE49-F238E27FC236}">
                <a16:creationId xmlns:a16="http://schemas.microsoft.com/office/drawing/2014/main" id="{9DF79B28-4A00-0D83-30DE-98B071756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513" y="2718730"/>
            <a:ext cx="3699533" cy="14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44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199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n-GB" i="0" dirty="0" err="1"/>
              <a:t>mosfet</a:t>
            </a:r>
            <a:r>
              <a:rPr lang="en-GB" i="0" dirty="0"/>
              <a:t> as a SWITCH</a:t>
            </a:r>
          </a:p>
        </p:txBody>
      </p:sp>
      <p:pic>
        <p:nvPicPr>
          <p:cNvPr id="17" name="Content Placeholder 16" descr="A diagram of a circuit&#10;&#10;AI-generated content may be incorrect.">
            <a:extLst>
              <a:ext uri="{FF2B5EF4-FFF2-40B4-BE49-F238E27FC236}">
                <a16:creationId xmlns:a16="http://schemas.microsoft.com/office/drawing/2014/main" id="{C99F48B3-A2AE-7055-738A-091E81A3BB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14913" y="1993933"/>
            <a:ext cx="4562173" cy="3639544"/>
          </a:xfrm>
        </p:spPr>
      </p:pic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FA5FC-2FD9-DC3A-81E6-3ED4538ED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52396D-9EA2-8B04-248B-C23A79E1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89968"/>
            <a:ext cx="8346742" cy="601980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2400" i="0" dirty="0">
                <a:solidFill>
                  <a:schemeClr val="tx1"/>
                </a:solidFill>
              </a:rPr>
              <a:t>The h-BRIDGE WERE USING:</a:t>
            </a:r>
            <a:endParaRPr lang="en-GB" sz="2700" i="0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A5BDEF1-FA38-3A6B-5F2A-AC6A47F0F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319212" y="2520950"/>
            <a:ext cx="3932237" cy="3811588"/>
          </a:xfrm>
        </p:spPr>
        <p:txBody>
          <a:bodyPr rtlCol="0">
            <a:normAutofit/>
          </a:bodyPr>
          <a:lstStyle/>
          <a:p>
            <a:pPr rtl="0"/>
            <a:endParaRPr lang="en-GB" b="1" dirty="0">
              <a:solidFill>
                <a:schemeClr val="tx1"/>
              </a:solidFill>
            </a:endParaRPr>
          </a:p>
          <a:p>
            <a:pPr rtl="0"/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62564D-C895-FCF8-2D9F-CEC6990C3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9538"/>
            <a:ext cx="4628682" cy="3618922"/>
          </a:xfrm>
          <a:prstGeom prst="rect">
            <a:avLst/>
          </a:prstGeom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5EE64D1B-BA26-13E0-A833-5D6526AAA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90" y="2062162"/>
            <a:ext cx="41148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69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C4D8-6ED1-2AF8-F662-8DF017D3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732462" cy="1600200"/>
          </a:xfrm>
        </p:spPr>
        <p:txBody>
          <a:bodyPr/>
          <a:lstStyle/>
          <a:p>
            <a:r>
              <a:rPr lang="en-GB" i="0" dirty="0"/>
              <a:t>Microcontroller?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9CC0A-F407-56B1-2315-C67067C3F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 Microcontroller Unit (MCU) is a programmable “mini-computer”.</a:t>
            </a:r>
          </a:p>
          <a:p>
            <a:endParaRPr lang="en-GB" dirty="0"/>
          </a:p>
          <a:p>
            <a:r>
              <a:rPr lang="en-GB" dirty="0"/>
              <a:t>You can use it to directly send and receive all sorts of signals, which you can then go on to use for any application, like: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Controlling LEDs and their brightness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Controlling mini-screens and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Controlling a lot of circuits in general!</a:t>
            </a:r>
          </a:p>
          <a:p>
            <a:endParaRPr lang="en-GB" dirty="0"/>
          </a:p>
          <a:p>
            <a:r>
              <a:rPr lang="en-GB" dirty="0"/>
              <a:t>And you do all this by simply programming it!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E1A75-3CAE-C932-C789-C1377794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2CC964-A50B-4C29-B4E4-2C30BB34CCF3}" type="slidenum">
              <a:rPr lang="en-GB" smtClean="0"/>
              <a:t>9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D747E-B067-CB89-07E0-80176884D556}"/>
              </a:ext>
            </a:extLst>
          </p:cNvPr>
          <p:cNvSpPr txBox="1"/>
          <p:nvPr/>
        </p:nvSpPr>
        <p:spPr>
          <a:xfrm>
            <a:off x="6502400" y="547318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ESP32 C3 Super Mini</a:t>
            </a:r>
          </a:p>
        </p:txBody>
      </p:sp>
      <p:pic>
        <p:nvPicPr>
          <p:cNvPr id="1026" name="Picture 2" descr="ESP32 C3 Super Mini Development Board Details, Pinout, Specs">
            <a:extLst>
              <a:ext uri="{FF2B5EF4-FFF2-40B4-BE49-F238E27FC236}">
                <a16:creationId xmlns:a16="http://schemas.microsoft.com/office/drawing/2014/main" id="{E20FE0F3-0821-AFD8-4BC8-447ED1A8B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910" y="1015484"/>
            <a:ext cx="4952124" cy="405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08328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160.tgt.Office_50301404_TF22797433_Win32_OJ112196092" id="{2903BBB8-BE33-4839-B169-4F85AEBE70D9}" vid="{0C7966E0-5557-440A-B8C8-2E4B23DE76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{7E0F0AE8-EE66-49D7-A62B-250B72489424}tf22797433_win32</Template>
  <TotalTime>2611</TotalTime>
  <Words>575</Words>
  <Application>Microsoft Macintosh PowerPoint</Application>
  <PresentationFormat>Widescreen</PresentationFormat>
  <Paragraphs>103</Paragraphs>
  <Slides>13</Slides>
  <Notes>13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Univers Condensed Light</vt:lpstr>
      <vt:lpstr>Walbaum Display Light</vt:lpstr>
      <vt:lpstr>AngleLinesVTI</vt:lpstr>
      <vt:lpstr>PowerPoint Presentation</vt:lpstr>
      <vt:lpstr>Intro to Electronics</vt:lpstr>
      <vt:lpstr>How To Control a motor</vt:lpstr>
      <vt:lpstr>How To Control a motor</vt:lpstr>
      <vt:lpstr>The H-BRIDGE: controlling how much voltage and what direction using THE mosfet</vt:lpstr>
      <vt:lpstr>The H-BRIDGE</vt:lpstr>
      <vt:lpstr>mosfet as a SWITCH</vt:lpstr>
      <vt:lpstr>The h-BRIDGE WERE USING:</vt:lpstr>
      <vt:lpstr>Microcontroller?</vt:lpstr>
      <vt:lpstr>Microcontroller?</vt:lpstr>
      <vt:lpstr>How do we then go on to use the h bridge? We need to be able to send signals to it based on our inputs</vt:lpstr>
      <vt:lpstr>How we will use the mcu: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Serrhini, Yassine</dc:creator>
  <cp:lastModifiedBy>Ryan, Max</cp:lastModifiedBy>
  <cp:revision>16</cp:revision>
  <dcterms:created xsi:type="dcterms:W3CDTF">2025-05-22T22:10:13Z</dcterms:created>
  <dcterms:modified xsi:type="dcterms:W3CDTF">2025-07-14T21:17:27Z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