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75" r:id="rId3"/>
    <p:sldId id="276" r:id="rId4"/>
    <p:sldId id="301" r:id="rId5"/>
    <p:sldId id="278" r:id="rId6"/>
    <p:sldId id="323" r:id="rId7"/>
    <p:sldId id="279" r:id="rId8"/>
    <p:sldId id="281" r:id="rId9"/>
    <p:sldId id="280" r:id="rId10"/>
    <p:sldId id="319" r:id="rId11"/>
    <p:sldId id="282" r:id="rId12"/>
    <p:sldId id="283" r:id="rId13"/>
    <p:sldId id="284" r:id="rId14"/>
    <p:sldId id="314" r:id="rId15"/>
    <p:sldId id="312" r:id="rId16"/>
    <p:sldId id="315" r:id="rId17"/>
    <p:sldId id="325" r:id="rId18"/>
    <p:sldId id="313" r:id="rId19"/>
    <p:sldId id="286" r:id="rId20"/>
    <p:sldId id="285" r:id="rId21"/>
    <p:sldId id="316" r:id="rId22"/>
    <p:sldId id="288" r:id="rId23"/>
    <p:sldId id="326" r:id="rId24"/>
    <p:sldId id="287" r:id="rId25"/>
    <p:sldId id="289" r:id="rId26"/>
    <p:sldId id="290" r:id="rId27"/>
    <p:sldId id="291" r:id="rId28"/>
    <p:sldId id="324" r:id="rId29"/>
    <p:sldId id="294" r:id="rId30"/>
    <p:sldId id="295" r:id="rId31"/>
    <p:sldId id="302" r:id="rId32"/>
    <p:sldId id="296" r:id="rId33"/>
    <p:sldId id="317" r:id="rId34"/>
    <p:sldId id="298" r:id="rId35"/>
    <p:sldId id="299" r:id="rId36"/>
    <p:sldId id="320" r:id="rId37"/>
    <p:sldId id="321" r:id="rId38"/>
    <p:sldId id="322" r:id="rId39"/>
    <p:sldId id="300" r:id="rId40"/>
    <p:sldId id="303" r:id="rId41"/>
    <p:sldId id="304" r:id="rId42"/>
    <p:sldId id="306" r:id="rId43"/>
    <p:sldId id="309" r:id="rId44"/>
    <p:sldId id="310" r:id="rId45"/>
    <p:sldId id="318" r:id="rId46"/>
    <p:sldId id="311" r:id="rId47"/>
    <p:sldId id="274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26" autoAdjust="0"/>
  </p:normalViewPr>
  <p:slideViewPr>
    <p:cSldViewPr>
      <p:cViewPr varScale="1">
        <p:scale>
          <a:sx n="67" d="100"/>
          <a:sy n="67" d="100"/>
        </p:scale>
        <p:origin x="126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46D44-1623-465E-BF30-F24E2F36D4BD}" type="datetimeFigureOut">
              <a:rPr lang="zh-CN" altLang="en-US" smtClean="0"/>
              <a:pPr/>
              <a:t>2020/11/16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B8161-5128-4D75-8946-F4D90B8FBE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CSAPP </a:t>
            </a:r>
            <a:r>
              <a:rPr lang="zh-CN" altLang="en-US" dirty="0"/>
              <a:t>中文版 </a:t>
            </a:r>
            <a:r>
              <a:rPr lang="en-US" altLang="zh-CN" dirty="0"/>
              <a:t>P302 </a:t>
            </a:r>
            <a:r>
              <a:rPr lang="zh-CN" altLang="en-US" dirty="0"/>
              <a:t>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8161-5128-4D75-8946-F4D90B8FBEC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8161-5128-4D75-8946-F4D90B8FBECA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6F51-7B25-4AE6-8C37-C19A9EF373B4}" type="datetimeFigureOut">
              <a:rPr lang="zh-CN" altLang="en-US" smtClean="0"/>
              <a:pPr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510-26A9-4BFD-8C6E-E3F3F868A3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6F51-7B25-4AE6-8C37-C19A9EF373B4}" type="datetimeFigureOut">
              <a:rPr lang="zh-CN" altLang="en-US" smtClean="0"/>
              <a:pPr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510-26A9-4BFD-8C6E-E3F3F868A3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6F51-7B25-4AE6-8C37-C19A9EF373B4}" type="datetimeFigureOut">
              <a:rPr lang="zh-CN" altLang="en-US" smtClean="0"/>
              <a:pPr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510-26A9-4BFD-8C6E-E3F3F868A3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6F51-7B25-4AE6-8C37-C19A9EF373B4}" type="datetimeFigureOut">
              <a:rPr lang="zh-CN" altLang="en-US" smtClean="0"/>
              <a:pPr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510-26A9-4BFD-8C6E-E3F3F868A3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6F51-7B25-4AE6-8C37-C19A9EF373B4}" type="datetimeFigureOut">
              <a:rPr lang="zh-CN" altLang="en-US" smtClean="0"/>
              <a:pPr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510-26A9-4BFD-8C6E-E3F3F868A3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6F51-7B25-4AE6-8C37-C19A9EF373B4}" type="datetimeFigureOut">
              <a:rPr lang="zh-CN" altLang="en-US" smtClean="0"/>
              <a:pPr/>
              <a:t>2020/11/16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510-26A9-4BFD-8C6E-E3F3F868A3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6F51-7B25-4AE6-8C37-C19A9EF373B4}" type="datetimeFigureOut">
              <a:rPr lang="zh-CN" altLang="en-US" smtClean="0"/>
              <a:pPr/>
              <a:t>2020/11/16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510-26A9-4BFD-8C6E-E3F3F868A3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6F51-7B25-4AE6-8C37-C19A9EF373B4}" type="datetimeFigureOut">
              <a:rPr lang="zh-CN" altLang="en-US" smtClean="0"/>
              <a:pPr/>
              <a:t>2020/11/16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510-26A9-4BFD-8C6E-E3F3F868A3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6F51-7B25-4AE6-8C37-C19A9EF373B4}" type="datetimeFigureOut">
              <a:rPr lang="zh-CN" altLang="en-US" smtClean="0"/>
              <a:pPr/>
              <a:t>2020/11/16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510-26A9-4BFD-8C6E-E3F3F868A3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6F51-7B25-4AE6-8C37-C19A9EF373B4}" type="datetimeFigureOut">
              <a:rPr lang="zh-CN" altLang="en-US" smtClean="0"/>
              <a:pPr/>
              <a:t>2020/11/16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510-26A9-4BFD-8C6E-E3F3F868A3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6F51-7B25-4AE6-8C37-C19A9EF373B4}" type="datetimeFigureOut">
              <a:rPr lang="zh-CN" altLang="en-US" smtClean="0"/>
              <a:pPr/>
              <a:t>2020/11/16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510-26A9-4BFD-8C6E-E3F3F868A3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6F51-7B25-4AE6-8C37-C19A9EF373B4}" type="datetimeFigureOut">
              <a:rPr lang="zh-CN" altLang="en-US" smtClean="0"/>
              <a:pPr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E9510-26A9-4BFD-8C6E-E3F3F868A3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34665912/article/details/51232000" TargetMode="External"/><Relationship Id="rId2" Type="http://schemas.openxmlformats.org/officeDocument/2006/relationships/hyperlink" Target="https://www.cnblogs.com/liqiuhao/p/797462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nblogs.com/yjbjingcha/p/6912002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7744" y="1772816"/>
            <a:ext cx="47525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/>
              <a:t>Project</a:t>
            </a:r>
          </a:p>
          <a:p>
            <a:r>
              <a:rPr lang="en-US" altLang="zh-CN" sz="6000" dirty="0"/>
              <a:t>Y86-Simulator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Stage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700808"/>
            <a:ext cx="7200800" cy="4525963"/>
          </a:xfrm>
        </p:spPr>
        <p:txBody>
          <a:bodyPr/>
          <a:lstStyle/>
          <a:p>
            <a:pPr marL="0" indent="0"/>
            <a:r>
              <a:rPr lang="en-US" altLang="zh-CN" dirty="0"/>
              <a:t> </a:t>
            </a:r>
            <a:r>
              <a:rPr lang="zh-CN" altLang="en-US" dirty="0"/>
              <a:t>具体要求：</a:t>
            </a:r>
            <a:endParaRPr lang="en-US" altLang="zh-CN" dirty="0"/>
          </a:p>
          <a:p>
            <a:pPr marL="0" indent="0"/>
            <a:r>
              <a:rPr lang="zh-CN" altLang="en-US" dirty="0"/>
              <a:t> 能够正确运行所有测试样例文件</a:t>
            </a:r>
            <a:endParaRPr lang="en-US" altLang="zh-CN" dirty="0"/>
          </a:p>
          <a:p>
            <a:pPr marL="0" indent="0"/>
            <a:r>
              <a:rPr lang="en-US" altLang="zh-CN" dirty="0"/>
              <a:t> </a:t>
            </a:r>
            <a:r>
              <a:rPr lang="zh-CN" altLang="en-US" dirty="0"/>
              <a:t>显示</a:t>
            </a:r>
            <a:r>
              <a:rPr lang="en-US" altLang="zh-CN" dirty="0"/>
              <a:t>CPU</a:t>
            </a:r>
            <a:r>
              <a:rPr lang="zh-CN" altLang="en-US" dirty="0"/>
              <a:t>运行状态</a:t>
            </a:r>
            <a:r>
              <a:rPr lang="en-US" altLang="zh-CN" dirty="0"/>
              <a:t>(F D E M W)</a:t>
            </a:r>
          </a:p>
          <a:p>
            <a:pPr marL="0" indent="0"/>
            <a:r>
              <a:rPr lang="en-US" altLang="zh-CN" dirty="0"/>
              <a:t> </a:t>
            </a:r>
            <a:r>
              <a:rPr lang="zh-CN" altLang="en-US" dirty="0"/>
              <a:t>显示所有寄存器的运行结果</a:t>
            </a:r>
            <a:endParaRPr lang="en-US" altLang="zh-CN" dirty="0"/>
          </a:p>
          <a:p>
            <a:pPr marL="0" indent="0"/>
            <a:r>
              <a:rPr lang="en-US" altLang="zh-CN" dirty="0"/>
              <a:t> ……</a:t>
            </a:r>
            <a:endParaRPr lang="zh-CN" altLang="en-US" dirty="0"/>
          </a:p>
          <a:p>
            <a:pPr marL="0" indent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8651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Stage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700808"/>
            <a:ext cx="7200800" cy="4525963"/>
          </a:xfrm>
        </p:spPr>
        <p:txBody>
          <a:bodyPr>
            <a:noAutofit/>
          </a:bodyPr>
          <a:lstStyle/>
          <a:p>
            <a:r>
              <a:rPr lang="zh-CN" altLang="en-US" dirty="0"/>
              <a:t>评分标准：</a:t>
            </a:r>
          </a:p>
          <a:p>
            <a:r>
              <a:rPr lang="zh-CN" altLang="en-US" dirty="0"/>
              <a:t>根据测试样例运行结果的正确性评分。</a:t>
            </a:r>
            <a:endParaRPr lang="en-US" altLang="zh-CN" dirty="0"/>
          </a:p>
          <a:p>
            <a:r>
              <a:rPr lang="zh-CN" altLang="en-US" dirty="0"/>
              <a:t>模拟器需要有恰当的方式使得用户可以观察到</a:t>
            </a:r>
            <a:r>
              <a:rPr lang="en-US" altLang="zh-CN" dirty="0"/>
              <a:t>CPU</a:t>
            </a:r>
            <a:r>
              <a:rPr lang="zh-CN" altLang="en-US" dirty="0"/>
              <a:t>的运行方式及其行为。</a:t>
            </a:r>
            <a:endParaRPr lang="en-US" altLang="zh-CN" dirty="0"/>
          </a:p>
          <a:p>
            <a:r>
              <a:rPr lang="zh-CN" altLang="en-US" dirty="0"/>
              <a:t>在这一阶段验收时，可以将输出结果显示在图形界面上，也可以是终端输出、文件输出。 </a:t>
            </a:r>
            <a:endParaRPr lang="en-US" altLang="zh-CN" dirty="0"/>
          </a:p>
          <a:p>
            <a:pPr marL="0" indent="0"/>
            <a:endParaRPr lang="en-US" altLang="zh-CN" dirty="0"/>
          </a:p>
          <a:p>
            <a:pPr marL="0" indent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8651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Stage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412776"/>
            <a:ext cx="7200800" cy="4525963"/>
          </a:xfrm>
        </p:spPr>
        <p:txBody>
          <a:bodyPr>
            <a:noAutofit/>
          </a:bodyPr>
          <a:lstStyle/>
          <a:p>
            <a:r>
              <a:rPr lang="zh-CN" altLang="en-US" dirty="0"/>
              <a:t>测试样例：</a:t>
            </a:r>
            <a:endParaRPr lang="en-US" altLang="zh-CN" dirty="0"/>
          </a:p>
          <a:p>
            <a:r>
              <a:rPr lang="zh-CN" altLang="en-US" dirty="0"/>
              <a:t>已上传至</a:t>
            </a:r>
            <a:r>
              <a:rPr lang="en-US" altLang="zh-CN" dirty="0" err="1"/>
              <a:t>elearning</a:t>
            </a:r>
            <a:endParaRPr lang="en-US" altLang="zh-CN" dirty="0"/>
          </a:p>
          <a:p>
            <a:r>
              <a:rPr lang="zh-CN" altLang="en-US" dirty="0"/>
              <a:t>包括一个</a:t>
            </a:r>
            <a:r>
              <a:rPr lang="en-US" altLang="zh-CN" dirty="0"/>
              <a:t>Y86-64</a:t>
            </a:r>
            <a:r>
              <a:rPr lang="zh-CN" altLang="en-US" dirty="0"/>
              <a:t>汇编器，一个</a:t>
            </a:r>
            <a:r>
              <a:rPr lang="en-US" altLang="zh-CN" dirty="0"/>
              <a:t>Y86-64CPU</a:t>
            </a:r>
            <a:r>
              <a:rPr lang="zh-CN" altLang="en-US" dirty="0"/>
              <a:t>模拟器和一组测试样例。</a:t>
            </a:r>
            <a:endParaRPr lang="en-US" altLang="zh-CN" dirty="0"/>
          </a:p>
          <a:p>
            <a:r>
              <a:rPr lang="zh-CN" altLang="en-US" dirty="0"/>
              <a:t>模拟器提供</a:t>
            </a:r>
            <a:r>
              <a:rPr lang="en-US" altLang="zh-CN" dirty="0"/>
              <a:t>GUI</a:t>
            </a:r>
            <a:r>
              <a:rPr lang="zh-CN" altLang="en-US" dirty="0"/>
              <a:t>版本与终端版本，</a:t>
            </a:r>
            <a:r>
              <a:rPr lang="en-US" altLang="zh-CN" dirty="0"/>
              <a:t>GUI</a:t>
            </a:r>
            <a:r>
              <a:rPr lang="zh-CN" altLang="en-US" dirty="0"/>
              <a:t>版本需要安装</a:t>
            </a:r>
            <a:r>
              <a:rPr lang="en-US" altLang="zh-CN" dirty="0" err="1"/>
              <a:t>tk</a:t>
            </a:r>
            <a:r>
              <a:rPr lang="zh-CN" altLang="en-US" dirty="0"/>
              <a:t>、</a:t>
            </a:r>
            <a:r>
              <a:rPr lang="en-US" altLang="zh-CN" dirty="0" err="1"/>
              <a:t>tcl</a:t>
            </a:r>
            <a:r>
              <a:rPr lang="zh-CN" altLang="en-US" dirty="0"/>
              <a:t>包（具体包名请查询你所使用的系统使用的包管理器），如果需要终端版本，请修改</a:t>
            </a:r>
            <a:r>
              <a:rPr lang="en-US" altLang="zh-CN" dirty="0" err="1"/>
              <a:t>Makefile</a:t>
            </a:r>
            <a:r>
              <a:rPr lang="zh-CN" altLang="en-US" dirty="0"/>
              <a:t>文件。</a:t>
            </a:r>
            <a:endParaRPr lang="en-US" altLang="zh-CN" dirty="0"/>
          </a:p>
          <a:p>
            <a:pPr marL="0" indent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8651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Stage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700808"/>
            <a:ext cx="7200800" cy="4525963"/>
          </a:xfrm>
        </p:spPr>
        <p:txBody>
          <a:bodyPr>
            <a:noAutofit/>
          </a:bodyPr>
          <a:lstStyle/>
          <a:p>
            <a:r>
              <a:rPr lang="zh-CN" altLang="en-US" dirty="0"/>
              <a:t>测试样例：</a:t>
            </a:r>
            <a:endParaRPr lang="en-US" altLang="zh-CN" dirty="0"/>
          </a:p>
          <a:p>
            <a:r>
              <a:rPr lang="zh-CN" altLang="en-US" dirty="0"/>
              <a:t>执行</a:t>
            </a:r>
            <a:r>
              <a:rPr lang="en-US" altLang="zh-CN" dirty="0"/>
              <a:t>make</a:t>
            </a:r>
            <a:r>
              <a:rPr lang="zh-CN" altLang="en-US" dirty="0"/>
              <a:t>命令后即可在</a:t>
            </a:r>
            <a:r>
              <a:rPr lang="en-US" altLang="zh-CN" dirty="0"/>
              <a:t>y86-64code</a:t>
            </a:r>
            <a:r>
              <a:rPr lang="zh-CN" altLang="en-US" dirty="0"/>
              <a:t>文件夹中找到所用测试样例的汇编代码</a:t>
            </a:r>
            <a:r>
              <a:rPr lang="en-US" altLang="zh-CN" dirty="0"/>
              <a:t>(*.</a:t>
            </a:r>
            <a:r>
              <a:rPr lang="en-US" altLang="zh-CN" dirty="0" err="1"/>
              <a:t>ys</a:t>
            </a:r>
            <a:r>
              <a:rPr lang="en-US" altLang="zh-CN" dirty="0"/>
              <a:t>)</a:t>
            </a:r>
            <a:r>
              <a:rPr lang="zh-CN" altLang="en-US" dirty="0"/>
              <a:t>和机器代码</a:t>
            </a:r>
            <a:r>
              <a:rPr lang="en-US" altLang="zh-CN" dirty="0"/>
              <a:t>(*.yo)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具体使用方法请参阅包中的</a:t>
            </a:r>
            <a:r>
              <a:rPr lang="en-US" altLang="zh-CN" dirty="0"/>
              <a:t>README</a:t>
            </a:r>
            <a:r>
              <a:rPr lang="zh-CN" altLang="en-US" dirty="0"/>
              <a:t>文件。</a:t>
            </a:r>
          </a:p>
          <a:p>
            <a:pPr marL="0" indent="0"/>
            <a:endParaRPr lang="en-US" altLang="zh-CN" dirty="0"/>
          </a:p>
          <a:p>
            <a:pPr marL="0" indent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8651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Stage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700808"/>
            <a:ext cx="7200800" cy="4525963"/>
          </a:xfrm>
        </p:spPr>
        <p:txBody>
          <a:bodyPr>
            <a:noAutofit/>
          </a:bodyPr>
          <a:lstStyle/>
          <a:p>
            <a:r>
              <a:rPr lang="zh-CN" altLang="en-US" dirty="0"/>
              <a:t>运行模拟器</a:t>
            </a:r>
            <a:r>
              <a:rPr lang="en-US" altLang="zh-CN" dirty="0"/>
              <a:t>(</a:t>
            </a:r>
            <a:r>
              <a:rPr lang="en-US" altLang="zh-CN" dirty="0" err="1"/>
              <a:t>linux</a:t>
            </a:r>
            <a:r>
              <a:rPr lang="zh-CN" altLang="en-US" dirty="0"/>
              <a:t>为例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/>
            <a:r>
              <a:rPr lang="zh-CN" altLang="en-US" dirty="0"/>
              <a:t>  修改</a:t>
            </a:r>
            <a:r>
              <a:rPr lang="en-US" altLang="zh-CN" dirty="0" err="1"/>
              <a:t>Makefile</a:t>
            </a:r>
            <a:endParaRPr lang="en-US" altLang="zh-CN" dirty="0"/>
          </a:p>
          <a:p>
            <a:pPr marL="0" indent="0"/>
            <a:r>
              <a:rPr lang="en-US" altLang="zh-CN" dirty="0"/>
              <a:t>  GUIMODE=-DHAS_GUI</a:t>
            </a:r>
          </a:p>
          <a:p>
            <a:pPr marL="0" indent="0"/>
            <a:r>
              <a:rPr lang="en-US" altLang="zh-CN" dirty="0"/>
              <a:t>  TKLIBS=-L/</a:t>
            </a:r>
            <a:r>
              <a:rPr lang="en-US" altLang="zh-CN" dirty="0" err="1"/>
              <a:t>usr</a:t>
            </a:r>
            <a:r>
              <a:rPr lang="en-US" altLang="zh-CN" dirty="0"/>
              <a:t>/lib -ltk8.5 -ltcl8.5</a:t>
            </a:r>
          </a:p>
          <a:p>
            <a:pPr marL="0" indent="0"/>
            <a:r>
              <a:rPr lang="en-US" altLang="zh-CN" dirty="0"/>
              <a:t>  TKINC=-I/</a:t>
            </a:r>
            <a:r>
              <a:rPr lang="en-US" altLang="zh-CN" dirty="0" err="1"/>
              <a:t>usr</a:t>
            </a:r>
            <a:r>
              <a:rPr lang="en-US" altLang="zh-CN" dirty="0"/>
              <a:t>/include/tcl8.5</a:t>
            </a:r>
          </a:p>
          <a:p>
            <a:pPr marL="0" indent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8651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Stage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700808"/>
            <a:ext cx="7200800" cy="4525963"/>
          </a:xfrm>
        </p:spPr>
        <p:txBody>
          <a:bodyPr>
            <a:noAutofit/>
          </a:bodyPr>
          <a:lstStyle/>
          <a:p>
            <a:r>
              <a:rPr lang="zh-CN" altLang="en-US" dirty="0"/>
              <a:t>运行模拟器</a:t>
            </a:r>
            <a:r>
              <a:rPr lang="en-US" altLang="zh-CN" dirty="0"/>
              <a:t>(</a:t>
            </a:r>
            <a:r>
              <a:rPr lang="en-US" altLang="zh-CN" dirty="0" err="1"/>
              <a:t>linux</a:t>
            </a:r>
            <a:r>
              <a:rPr lang="zh-CN" altLang="en-US" dirty="0"/>
              <a:t>为例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/>
            <a:r>
              <a:rPr lang="en-US" altLang="zh-CN" dirty="0"/>
              <a:t>  </a:t>
            </a:r>
            <a:r>
              <a:rPr lang="en-US" altLang="zh-CN" dirty="0" err="1"/>
              <a:t>sudo</a:t>
            </a:r>
            <a:r>
              <a:rPr lang="en-US" altLang="zh-CN" dirty="0"/>
              <a:t> apt install tcl8.5 </a:t>
            </a:r>
            <a:r>
              <a:rPr lang="en-US" altLang="zh-CN" dirty="0" err="1"/>
              <a:t>tcl8.5</a:t>
            </a:r>
            <a:r>
              <a:rPr lang="en-US" altLang="zh-CN" dirty="0"/>
              <a:t>-dev tk8.5 </a:t>
            </a:r>
            <a:r>
              <a:rPr lang="en-US" altLang="zh-CN" dirty="0" err="1"/>
              <a:t>tk8.5</a:t>
            </a:r>
            <a:r>
              <a:rPr lang="en-US" altLang="zh-CN" dirty="0"/>
              <a:t>-dev</a:t>
            </a:r>
          </a:p>
          <a:p>
            <a:pPr marL="0" indent="0"/>
            <a:r>
              <a:rPr lang="en-US" altLang="zh-CN" dirty="0"/>
              <a:t>  </a:t>
            </a:r>
            <a:r>
              <a:rPr lang="en-US" altLang="zh-CN" dirty="0" err="1"/>
              <a:t>sudo</a:t>
            </a:r>
            <a:r>
              <a:rPr lang="en-US" altLang="zh-CN" dirty="0"/>
              <a:t> apt install flex bison(</a:t>
            </a:r>
            <a:r>
              <a:rPr lang="zh-CN" altLang="en-US" dirty="0"/>
              <a:t>可能需要</a:t>
            </a:r>
            <a:r>
              <a:rPr lang="en-US" altLang="zh-CN" dirty="0"/>
              <a:t>)</a:t>
            </a:r>
          </a:p>
          <a:p>
            <a:pPr marL="0" indent="0"/>
            <a:r>
              <a:rPr lang="en-US" altLang="zh-CN" dirty="0"/>
              <a:t>  </a:t>
            </a:r>
            <a:r>
              <a:rPr lang="zh-CN" altLang="en-US" dirty="0"/>
              <a:t>进入</a:t>
            </a:r>
            <a:r>
              <a:rPr lang="en-US" altLang="zh-CN" dirty="0" err="1"/>
              <a:t>sim</a:t>
            </a:r>
            <a:r>
              <a:rPr lang="zh-CN" altLang="en-US" dirty="0"/>
              <a:t>文件夹</a:t>
            </a:r>
            <a:endParaRPr lang="en-US" altLang="zh-CN" dirty="0"/>
          </a:p>
          <a:p>
            <a:pPr marL="0" indent="0"/>
            <a:r>
              <a:rPr lang="en-US" altLang="zh-CN" dirty="0"/>
              <a:t>  make clean</a:t>
            </a:r>
          </a:p>
          <a:p>
            <a:pPr marL="0" indent="0"/>
            <a:r>
              <a:rPr lang="en-US" altLang="zh-CN" dirty="0"/>
              <a:t>  make</a:t>
            </a:r>
          </a:p>
        </p:txBody>
      </p:sp>
    </p:spTree>
    <p:extLst>
      <p:ext uri="{BB962C8B-B14F-4D97-AF65-F5344CB8AC3E}">
        <p14:creationId xmlns:p14="http://schemas.microsoft.com/office/powerpoint/2010/main" val="4108651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Stage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700808"/>
            <a:ext cx="7200800" cy="4525963"/>
          </a:xfrm>
        </p:spPr>
        <p:txBody>
          <a:bodyPr>
            <a:noAutofit/>
          </a:bodyPr>
          <a:lstStyle/>
          <a:p>
            <a:r>
              <a:rPr lang="zh-CN" altLang="en-US" dirty="0"/>
              <a:t>运行模拟器</a:t>
            </a:r>
            <a:r>
              <a:rPr lang="en-US" altLang="zh-CN" dirty="0"/>
              <a:t>(</a:t>
            </a:r>
            <a:r>
              <a:rPr lang="en-US" altLang="zh-CN" dirty="0" err="1"/>
              <a:t>linux</a:t>
            </a:r>
            <a:r>
              <a:rPr lang="zh-CN" altLang="en-US" dirty="0"/>
              <a:t>为例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/>
            <a:r>
              <a:rPr lang="zh-CN" altLang="en-US" dirty="0"/>
              <a:t>  图形界面</a:t>
            </a:r>
            <a:endParaRPr lang="en-US" altLang="zh-CN" dirty="0"/>
          </a:p>
          <a:p>
            <a:pPr marL="0" indent="0"/>
            <a:r>
              <a:rPr lang="en-US" altLang="zh-CN" dirty="0"/>
              <a:t>  </a:t>
            </a:r>
            <a:r>
              <a:rPr lang="zh-CN" altLang="en-US" dirty="0"/>
              <a:t>进入</a:t>
            </a:r>
            <a:r>
              <a:rPr lang="en-US" altLang="zh-CN" dirty="0"/>
              <a:t>pipe</a:t>
            </a:r>
            <a:r>
              <a:rPr lang="zh-CN" altLang="en-US" dirty="0"/>
              <a:t>文件夹</a:t>
            </a:r>
            <a:endParaRPr lang="en-US" altLang="zh-CN" dirty="0"/>
          </a:p>
          <a:p>
            <a:pPr marL="0" indent="0"/>
            <a:r>
              <a:rPr lang="en-US" altLang="zh-CN" dirty="0"/>
              <a:t>  ./</a:t>
            </a:r>
            <a:r>
              <a:rPr lang="en-US" altLang="zh-CN" dirty="0" err="1"/>
              <a:t>psim</a:t>
            </a:r>
            <a:r>
              <a:rPr lang="en-US" altLang="zh-CN" dirty="0"/>
              <a:t> -t -g ../y86-code/</a:t>
            </a:r>
            <a:r>
              <a:rPr lang="zh-CN" altLang="en-US" dirty="0"/>
              <a:t>*</a:t>
            </a:r>
            <a:r>
              <a:rPr lang="en-US" altLang="zh-CN" dirty="0"/>
              <a:t>.yo</a:t>
            </a:r>
          </a:p>
          <a:p>
            <a:pPr marL="0" indent="0"/>
            <a:r>
              <a:rPr lang="en-US" altLang="zh-CN" dirty="0"/>
              <a:t>  </a:t>
            </a:r>
            <a:r>
              <a:rPr lang="zh-CN" altLang="en-US" dirty="0"/>
              <a:t>例： </a:t>
            </a:r>
            <a:r>
              <a:rPr lang="en-US" altLang="zh-CN" dirty="0"/>
              <a:t>./</a:t>
            </a:r>
            <a:r>
              <a:rPr lang="en-US" altLang="zh-CN" dirty="0" err="1"/>
              <a:t>psim</a:t>
            </a:r>
            <a:r>
              <a:rPr lang="en-US" altLang="zh-CN" dirty="0"/>
              <a:t> -t -g ../y86-code/</a:t>
            </a:r>
            <a:r>
              <a:rPr lang="en-US" altLang="zh-CN" dirty="0" err="1"/>
              <a:t>asum.yo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8651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Stage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3646933"/>
            <a:ext cx="7200800" cy="1582267"/>
          </a:xfrm>
        </p:spPr>
        <p:txBody>
          <a:bodyPr>
            <a:noAutofit/>
          </a:bodyPr>
          <a:lstStyle/>
          <a:p>
            <a:r>
              <a:rPr lang="zh-CN" altLang="en-US" dirty="0"/>
              <a:t>如果遇到以上错误：</a:t>
            </a:r>
            <a:endParaRPr lang="en-US" altLang="zh-CN" dirty="0"/>
          </a:p>
          <a:p>
            <a:r>
              <a:rPr lang="zh-CN" altLang="en-US" dirty="0"/>
              <a:t>注释</a:t>
            </a:r>
            <a:r>
              <a:rPr lang="en-US" altLang="zh-CN" dirty="0"/>
              <a:t>/sim/pipe/</a:t>
            </a:r>
            <a:r>
              <a:rPr lang="en-US" altLang="zh-CN" dirty="0" err="1"/>
              <a:t>psim.c</a:t>
            </a:r>
            <a:r>
              <a:rPr lang="zh-CN" altLang="en-US" dirty="0"/>
              <a:t>的</a:t>
            </a:r>
            <a:r>
              <a:rPr lang="en-US" altLang="zh-CN" dirty="0"/>
              <a:t>806</a:t>
            </a:r>
            <a:r>
              <a:rPr lang="zh-CN" altLang="en-US" dirty="0"/>
              <a:t>、</a:t>
            </a:r>
            <a:r>
              <a:rPr lang="en-US" altLang="zh-CN" dirty="0"/>
              <a:t>807</a:t>
            </a:r>
            <a:r>
              <a:rPr lang="zh-CN" altLang="en-US" dirty="0"/>
              <a:t>行</a:t>
            </a:r>
            <a:endParaRPr lang="en-US" altLang="zh-CN" dirty="0"/>
          </a:p>
          <a:p>
            <a:r>
              <a:rPr lang="zh-CN" altLang="en-US" dirty="0"/>
              <a:t>注释</a:t>
            </a:r>
            <a:r>
              <a:rPr lang="en-US" altLang="zh-CN" dirty="0"/>
              <a:t>/sim/seq/</a:t>
            </a:r>
            <a:r>
              <a:rPr lang="en-US" altLang="zh-CN" dirty="0" err="1"/>
              <a:t>ssim.c</a:t>
            </a:r>
            <a:r>
              <a:rPr lang="zh-CN" altLang="en-US" dirty="0"/>
              <a:t>的</a:t>
            </a:r>
            <a:r>
              <a:rPr lang="en-US" altLang="zh-CN" dirty="0"/>
              <a:t>844</a:t>
            </a:r>
            <a:r>
              <a:rPr lang="zh-CN" altLang="en-US" dirty="0"/>
              <a:t>、</a:t>
            </a:r>
            <a:r>
              <a:rPr lang="en-US" altLang="zh-CN" dirty="0"/>
              <a:t>845</a:t>
            </a:r>
            <a:r>
              <a:rPr lang="zh-CN" altLang="en-US" dirty="0"/>
              <a:t>行</a:t>
            </a:r>
            <a:endParaRPr lang="en-US" altLang="zh-CN" dirty="0"/>
          </a:p>
          <a:p>
            <a:r>
              <a:rPr lang="zh-CN" altLang="en-US" dirty="0"/>
              <a:t>（即注释与</a:t>
            </a:r>
            <a:r>
              <a:rPr lang="en-US" altLang="zh-CN" dirty="0" err="1"/>
              <a:t>matherr</a:t>
            </a:r>
            <a:r>
              <a:rPr lang="zh-CN" altLang="en-US" dirty="0"/>
              <a:t>相关的代码）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5C602C-5A67-4063-98A1-47C7B2266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00" y="1417638"/>
            <a:ext cx="8056200" cy="179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31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Stage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700808"/>
            <a:ext cx="7200800" cy="4525963"/>
          </a:xfrm>
        </p:spPr>
        <p:txBody>
          <a:bodyPr>
            <a:noAutofit/>
          </a:bodyPr>
          <a:lstStyle/>
          <a:p>
            <a:r>
              <a:rPr lang="zh-CN" altLang="en-US" dirty="0"/>
              <a:t>运行模拟器：</a:t>
            </a:r>
            <a:endParaRPr lang="en-US" altLang="zh-CN" dirty="0"/>
          </a:p>
          <a:p>
            <a:r>
              <a:rPr lang="zh-CN" altLang="en-US" dirty="0"/>
              <a:t>参考网站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https://www.cnblogs.com/liqiuhao/p/7974621.html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https://blog.csdn.net/qq_34665912/article/details/51232000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https://www.cnblogs.com/yjbjingcha/p/6912002.html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8651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Stage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700808"/>
            <a:ext cx="7200800" cy="4525963"/>
          </a:xfrm>
        </p:spPr>
        <p:txBody>
          <a:bodyPr>
            <a:noAutofit/>
          </a:bodyPr>
          <a:lstStyle/>
          <a:p>
            <a:r>
              <a:rPr lang="zh-CN" altLang="en-US" dirty="0"/>
              <a:t>需要提交的内容：</a:t>
            </a:r>
          </a:p>
          <a:p>
            <a:r>
              <a:rPr lang="zh-CN" altLang="en-US" dirty="0"/>
              <a:t>源代码</a:t>
            </a:r>
            <a:endParaRPr lang="en-US" altLang="zh-CN" dirty="0"/>
          </a:p>
          <a:p>
            <a:r>
              <a:rPr lang="zh-CN" altLang="en-US" dirty="0"/>
              <a:t>可执行的程序文件</a:t>
            </a:r>
            <a:endParaRPr lang="en-US" altLang="zh-CN" dirty="0"/>
          </a:p>
          <a:p>
            <a:r>
              <a:rPr lang="en-US" altLang="zh-CN" dirty="0"/>
              <a:t>readme</a:t>
            </a:r>
            <a:r>
              <a:rPr lang="zh-CN" altLang="en-US" dirty="0"/>
              <a:t>（包含程序所需的运行环境等信息）</a:t>
            </a:r>
          </a:p>
          <a:p>
            <a:pPr marL="0" indent="0"/>
            <a:endParaRPr lang="en-US" altLang="zh-CN" dirty="0"/>
          </a:p>
          <a:p>
            <a:pPr marL="0" indent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8651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00808"/>
            <a:ext cx="8507288" cy="4525963"/>
          </a:xfrm>
        </p:spPr>
        <p:txBody>
          <a:bodyPr/>
          <a:lstStyle/>
          <a:p>
            <a:pPr marL="0" indent="0"/>
            <a:r>
              <a:rPr lang="zh-CN" altLang="en-US" dirty="0"/>
              <a:t> 主要目标</a:t>
            </a:r>
            <a:r>
              <a:rPr lang="en-US" altLang="zh-CN" dirty="0"/>
              <a:t>: </a:t>
            </a:r>
            <a:r>
              <a:rPr lang="zh-CN" altLang="en-US" dirty="0"/>
              <a:t>编写一个</a:t>
            </a:r>
            <a:r>
              <a:rPr lang="en-US" altLang="zh-CN" dirty="0"/>
              <a:t>Y86-64</a:t>
            </a:r>
            <a:r>
              <a:rPr lang="zh-CN" altLang="en-US" dirty="0"/>
              <a:t>流水线</a:t>
            </a:r>
            <a:r>
              <a:rPr lang="en-US" altLang="zh-CN" dirty="0"/>
              <a:t>CPU</a:t>
            </a:r>
            <a:r>
              <a:rPr lang="zh-CN" altLang="en-US" dirty="0"/>
              <a:t>模拟器。</a:t>
            </a:r>
            <a:endParaRPr lang="en-US" altLang="zh-CN" dirty="0"/>
          </a:p>
          <a:p>
            <a:pPr marL="0" indent="0"/>
            <a:r>
              <a:rPr lang="zh-CN" altLang="en-US" dirty="0"/>
              <a:t> 本</a:t>
            </a:r>
            <a:r>
              <a:rPr lang="en-US" altLang="zh-CN" dirty="0"/>
              <a:t>Project</a:t>
            </a:r>
            <a:r>
              <a:rPr lang="zh-CN" altLang="en-US" dirty="0"/>
              <a:t>将分为三个阶段</a:t>
            </a:r>
            <a:endParaRPr lang="en-US" altLang="zh-CN" dirty="0"/>
          </a:p>
          <a:p>
            <a:pPr marL="0" indent="0"/>
            <a:r>
              <a:rPr lang="zh-CN" altLang="en-US" b="1" dirty="0"/>
              <a:t> </a:t>
            </a:r>
            <a:r>
              <a:rPr lang="en-US" altLang="zh-CN" dirty="0"/>
              <a:t>Stage 1</a:t>
            </a:r>
            <a:r>
              <a:rPr lang="zh-CN" altLang="en-US" dirty="0"/>
              <a:t>：模拟器的正确性与基础功能（</a:t>
            </a:r>
            <a:r>
              <a:rPr lang="en-US" altLang="zh-CN" dirty="0"/>
              <a:t>30%</a:t>
            </a:r>
            <a:r>
              <a:rPr lang="zh-CN" altLang="en-US" dirty="0"/>
              <a:t>）</a:t>
            </a:r>
          </a:p>
          <a:p>
            <a:pPr marL="0" indent="0"/>
            <a:r>
              <a:rPr lang="zh-CN" altLang="en-US" dirty="0"/>
              <a:t> </a:t>
            </a:r>
            <a:r>
              <a:rPr lang="en-US" altLang="zh-CN" dirty="0"/>
              <a:t>Stage 2</a:t>
            </a:r>
            <a:r>
              <a:rPr lang="zh-CN" altLang="en-US" dirty="0"/>
              <a:t>：模拟器的附加功能与完整性（</a:t>
            </a:r>
            <a:r>
              <a:rPr lang="en-US" altLang="zh-CN" dirty="0"/>
              <a:t>40%</a:t>
            </a:r>
            <a:r>
              <a:rPr lang="zh-CN" altLang="en-US" dirty="0"/>
              <a:t>）</a:t>
            </a:r>
          </a:p>
          <a:p>
            <a:pPr marL="0" indent="0"/>
            <a:r>
              <a:rPr lang="zh-CN" altLang="en-US" dirty="0"/>
              <a:t> </a:t>
            </a:r>
            <a:r>
              <a:rPr lang="en-US" altLang="zh-CN" dirty="0"/>
              <a:t>Stage 3</a:t>
            </a:r>
            <a:r>
              <a:rPr lang="zh-CN" altLang="en-US" dirty="0"/>
              <a:t>：多线程</a:t>
            </a:r>
            <a:r>
              <a:rPr lang="en-US" altLang="zh-CN" dirty="0"/>
              <a:t>Y86-64</a:t>
            </a:r>
            <a:r>
              <a:rPr lang="zh-CN" altLang="en-US" dirty="0"/>
              <a:t>模拟器与存储结构模拟（</a:t>
            </a:r>
            <a:r>
              <a:rPr lang="en-US" altLang="zh-CN" dirty="0"/>
              <a:t>30%</a:t>
            </a:r>
            <a:r>
              <a:rPr lang="zh-CN" altLang="en-US" dirty="0"/>
              <a:t>）</a:t>
            </a:r>
          </a:p>
          <a:p>
            <a:pPr marL="0" indent="0"/>
            <a:endParaRPr lang="en-US" altLang="zh-CN" dirty="0"/>
          </a:p>
          <a:p>
            <a:pPr marL="0" indent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8651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Stage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700808"/>
            <a:ext cx="7200800" cy="4525963"/>
          </a:xfrm>
        </p:spPr>
        <p:txBody>
          <a:bodyPr>
            <a:noAutofit/>
          </a:bodyPr>
          <a:lstStyle/>
          <a:p>
            <a:r>
              <a:rPr lang="zh-CN" altLang="en-US" dirty="0"/>
              <a:t>提交要求：</a:t>
            </a:r>
          </a:p>
          <a:p>
            <a:r>
              <a:rPr lang="zh-CN" altLang="en-US" dirty="0"/>
              <a:t>如果提交的程序不支持以类似*</a:t>
            </a:r>
            <a:r>
              <a:rPr lang="en-US" altLang="zh-CN" dirty="0"/>
              <a:t>.yo</a:t>
            </a:r>
            <a:r>
              <a:rPr lang="zh-CN" altLang="en-US" dirty="0"/>
              <a:t>格式文件进行输入的，请提供一个转换器或提供转换后的可用于输入的文件。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8651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Stage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628800"/>
            <a:ext cx="7200800" cy="5040560"/>
          </a:xfrm>
        </p:spPr>
        <p:txBody>
          <a:bodyPr>
            <a:noAutofit/>
          </a:bodyPr>
          <a:lstStyle/>
          <a:p>
            <a:r>
              <a:rPr lang="zh-CN" altLang="en-US" dirty="0"/>
              <a:t>提交要求：</a:t>
            </a:r>
            <a:endParaRPr lang="en-US" altLang="zh-CN" dirty="0"/>
          </a:p>
          <a:p>
            <a:r>
              <a:rPr lang="zh-CN" altLang="en-US" dirty="0"/>
              <a:t>新版</a:t>
            </a:r>
            <a:r>
              <a:rPr lang="en-US" altLang="zh-CN" dirty="0" err="1"/>
              <a:t>elearning</a:t>
            </a:r>
            <a:endParaRPr lang="en-US" altLang="zh-CN" dirty="0"/>
          </a:p>
          <a:p>
            <a:r>
              <a:rPr lang="zh-CN" altLang="en-US" dirty="0"/>
              <a:t>如果文件过大而无法上传，可以附上对应的链接（例：百度云）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Deadline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2020.12.9 23:58:59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迟交惩罚：每迟交一天本部分分数</a:t>
            </a:r>
            <a:r>
              <a:rPr lang="en-US" altLang="zh-CN" dirty="0"/>
              <a:t>-20%</a:t>
            </a:r>
            <a:r>
              <a:rPr lang="zh-CN" altLang="en-US" dirty="0"/>
              <a:t>，五天后分数为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如有特殊情况请提前与</a:t>
            </a:r>
            <a:r>
              <a:rPr lang="en-US" altLang="zh-CN" dirty="0"/>
              <a:t>TA</a:t>
            </a:r>
            <a:r>
              <a:rPr lang="zh-CN" altLang="en-US" dirty="0"/>
              <a:t>联系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8651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Stage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556792"/>
            <a:ext cx="7632848" cy="4525963"/>
          </a:xfrm>
        </p:spPr>
        <p:txBody>
          <a:bodyPr>
            <a:noAutofit/>
          </a:bodyPr>
          <a:lstStyle/>
          <a:p>
            <a:r>
              <a:rPr lang="zh-CN" altLang="en-US" dirty="0"/>
              <a:t>提交说明：</a:t>
            </a:r>
            <a:endParaRPr lang="en-US" altLang="zh-CN" dirty="0"/>
          </a:p>
          <a:p>
            <a:r>
              <a:rPr lang="zh-CN" altLang="en-US" dirty="0"/>
              <a:t>两人组队，其中一位同学提交即可。</a:t>
            </a:r>
            <a:endParaRPr lang="en-US" altLang="zh-CN" dirty="0"/>
          </a:p>
          <a:p>
            <a:r>
              <a:rPr lang="zh-CN" altLang="en-US" dirty="0"/>
              <a:t>若未能在</a:t>
            </a:r>
            <a:r>
              <a:rPr lang="en-US" altLang="zh-CN" dirty="0"/>
              <a:t>Stage1 </a:t>
            </a:r>
            <a:r>
              <a:rPr lang="en-US" altLang="zh-CN" dirty="0" err="1"/>
              <a:t>ddl</a:t>
            </a:r>
            <a:r>
              <a:rPr lang="zh-CN" altLang="en-US" dirty="0"/>
              <a:t>前按要求完成，也请按时提交。</a:t>
            </a:r>
            <a:r>
              <a:rPr lang="en-US" altLang="zh-CN" dirty="0"/>
              <a:t>TA</a:t>
            </a:r>
            <a:r>
              <a:rPr lang="zh-CN" altLang="en-US" dirty="0"/>
              <a:t>会根据提交时的完成情况和</a:t>
            </a:r>
            <a:r>
              <a:rPr lang="en-US" altLang="zh-CN" dirty="0"/>
              <a:t>Stage 2 </a:t>
            </a:r>
            <a:r>
              <a:rPr lang="en-US" altLang="zh-CN" dirty="0" err="1"/>
              <a:t>ddl</a:t>
            </a:r>
            <a:r>
              <a:rPr lang="zh-CN" altLang="en-US" dirty="0"/>
              <a:t>前的修改情况酌情给分。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8651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Stage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896" y="1484784"/>
            <a:ext cx="8136904" cy="4525963"/>
          </a:xfrm>
        </p:spPr>
        <p:txBody>
          <a:bodyPr>
            <a:noAutofit/>
          </a:bodyPr>
          <a:lstStyle/>
          <a:p>
            <a:r>
              <a:rPr lang="zh-CN" altLang="en-US" dirty="0"/>
              <a:t>评分细则：</a:t>
            </a:r>
            <a:endParaRPr lang="en-US" altLang="zh-CN" dirty="0"/>
          </a:p>
          <a:p>
            <a:r>
              <a:rPr lang="en-US" altLang="zh-CN" dirty="0"/>
              <a:t>2020.12.2</a:t>
            </a:r>
            <a:r>
              <a:rPr lang="zh-CN" altLang="en-US" dirty="0"/>
              <a:t>前通过全部样例有少量分数加成</a:t>
            </a:r>
            <a:endParaRPr lang="en-US" altLang="zh-CN" dirty="0"/>
          </a:p>
          <a:p>
            <a:r>
              <a:rPr lang="en-US" altLang="zh-CN" dirty="0"/>
              <a:t>2020.12.9</a:t>
            </a:r>
            <a:r>
              <a:rPr lang="zh-CN" altLang="en-US" dirty="0"/>
              <a:t>前通过的样例获得</a:t>
            </a:r>
            <a:r>
              <a:rPr lang="en-US" altLang="zh-CN" dirty="0"/>
              <a:t>100%</a:t>
            </a:r>
            <a:r>
              <a:rPr lang="zh-CN" altLang="en-US" dirty="0"/>
              <a:t>得分</a:t>
            </a:r>
            <a:endParaRPr lang="en-US" altLang="zh-CN" dirty="0"/>
          </a:p>
          <a:p>
            <a:r>
              <a:rPr lang="en-US" altLang="zh-CN" dirty="0"/>
              <a:t>2020.12.16</a:t>
            </a:r>
            <a:r>
              <a:rPr lang="zh-CN" altLang="en-US" dirty="0"/>
              <a:t>前通过的样例获得</a:t>
            </a:r>
            <a:r>
              <a:rPr lang="en-US" altLang="zh-CN" dirty="0"/>
              <a:t>80%</a:t>
            </a:r>
            <a:r>
              <a:rPr lang="zh-CN" altLang="en-US" dirty="0"/>
              <a:t>得分</a:t>
            </a:r>
            <a:endParaRPr lang="en-US" altLang="zh-CN" dirty="0"/>
          </a:p>
          <a:p>
            <a:r>
              <a:rPr lang="en-US" altLang="zh-CN" dirty="0"/>
              <a:t>2020.12.23</a:t>
            </a:r>
            <a:r>
              <a:rPr lang="zh-CN" altLang="en-US" dirty="0"/>
              <a:t>前通过的样例获得</a:t>
            </a:r>
            <a:r>
              <a:rPr lang="en-US" altLang="zh-CN" dirty="0"/>
              <a:t>50%</a:t>
            </a:r>
            <a:r>
              <a:rPr lang="zh-CN" altLang="en-US" dirty="0"/>
              <a:t>得分</a:t>
            </a:r>
            <a:endParaRPr lang="en-US" altLang="zh-CN" dirty="0"/>
          </a:p>
          <a:p>
            <a:r>
              <a:rPr lang="en-US" altLang="zh-CN" dirty="0"/>
              <a:t>2020.12.23</a:t>
            </a:r>
            <a:r>
              <a:rPr lang="zh-CN" altLang="en-US" dirty="0"/>
              <a:t>后通过的样例不得分</a:t>
            </a:r>
            <a:endParaRPr lang="en-US" altLang="zh-CN" dirty="0"/>
          </a:p>
          <a:p>
            <a:r>
              <a:rPr lang="zh-CN" altLang="en-US" dirty="0"/>
              <a:t>若有同学对评分方式有更好的建议，请以邮件的形式向助教提出。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561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Stage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556792"/>
            <a:ext cx="7200800" cy="4525963"/>
          </a:xfrm>
        </p:spPr>
        <p:txBody>
          <a:bodyPr>
            <a:noAutofit/>
          </a:bodyPr>
          <a:lstStyle/>
          <a:p>
            <a:r>
              <a:rPr lang="zh-CN" altLang="en-US" dirty="0"/>
              <a:t>打包方式：</a:t>
            </a:r>
            <a:endParaRPr lang="en-US" altLang="zh-CN" dirty="0"/>
          </a:p>
          <a:p>
            <a:r>
              <a:rPr lang="zh-CN" altLang="en-US" dirty="0"/>
              <a:t>将需要提交的内容放在以学号命名的文件夹中，打包成</a:t>
            </a:r>
            <a:r>
              <a:rPr lang="en-US" altLang="zh-CN" dirty="0"/>
              <a:t>.tar</a:t>
            </a:r>
            <a:r>
              <a:rPr lang="zh-CN" altLang="en-US" dirty="0"/>
              <a:t>文件后提交。</a:t>
            </a:r>
            <a:endParaRPr lang="en-US" altLang="zh-CN" dirty="0"/>
          </a:p>
          <a:p>
            <a:r>
              <a:rPr lang="zh-CN" altLang="en-US" dirty="0"/>
              <a:t>命名方式：</a:t>
            </a:r>
            <a:endParaRPr lang="en-US" altLang="zh-CN" dirty="0"/>
          </a:p>
          <a:p>
            <a:r>
              <a:rPr lang="zh-CN" altLang="en-US" dirty="0"/>
              <a:t>组队：学号</a:t>
            </a:r>
            <a:r>
              <a:rPr lang="en-US" altLang="zh-CN" dirty="0"/>
              <a:t>1&amp;</a:t>
            </a:r>
            <a:r>
              <a:rPr lang="zh-CN" altLang="en-US" dirty="0"/>
              <a:t>学号</a:t>
            </a:r>
            <a:r>
              <a:rPr lang="en-US" altLang="zh-CN" dirty="0"/>
              <a:t>2.tar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zh-CN" altLang="en-US" dirty="0"/>
              <a:t>例 </a:t>
            </a:r>
            <a:r>
              <a:rPr lang="en-US" altLang="zh-CN" dirty="0"/>
              <a:t>19307130000&amp;19307130001.tar</a:t>
            </a:r>
          </a:p>
          <a:p>
            <a:pPr marL="0" indent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8651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3728" y="1700808"/>
            <a:ext cx="4752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/>
              <a:t>Stage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03648" y="3284984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模拟器的附加功能与完整性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Stage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417638"/>
            <a:ext cx="7200800" cy="4525963"/>
          </a:xfrm>
        </p:spPr>
        <p:txBody>
          <a:bodyPr>
            <a:noAutofit/>
          </a:bodyPr>
          <a:lstStyle/>
          <a:p>
            <a:r>
              <a:rPr lang="zh-CN" altLang="en-US" dirty="0"/>
              <a:t>实验内容：</a:t>
            </a:r>
          </a:p>
          <a:p>
            <a:r>
              <a:rPr lang="zh-CN" altLang="en-US" dirty="0"/>
              <a:t>通过以下方面完善你的模拟器：</a:t>
            </a:r>
            <a:endParaRPr lang="en-US" altLang="zh-CN" dirty="0"/>
          </a:p>
          <a:p>
            <a:r>
              <a:rPr lang="zh-CN" altLang="en-US" dirty="0"/>
              <a:t>功能性（提供用于调试、观察的额外功能；优化流水线；实现附加指令等） </a:t>
            </a:r>
            <a:endParaRPr lang="en-US" altLang="zh-CN" dirty="0"/>
          </a:p>
          <a:p>
            <a:r>
              <a:rPr lang="zh-CN" altLang="en-US" dirty="0"/>
              <a:t>创新性 </a:t>
            </a:r>
            <a:endParaRPr lang="en-US" altLang="zh-CN" dirty="0"/>
          </a:p>
          <a:p>
            <a:r>
              <a:rPr lang="zh-CN" altLang="en-US" dirty="0"/>
              <a:t>人机交互友好度（模拟器的易用、整洁、合理等） </a:t>
            </a:r>
            <a:endParaRPr lang="en-US" altLang="zh-CN" dirty="0"/>
          </a:p>
          <a:p>
            <a:r>
              <a:rPr lang="zh-CN" altLang="en-US" dirty="0"/>
              <a:t>鲁棒性（对不合法样例的判断等）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8651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Stage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700808"/>
            <a:ext cx="7200800" cy="4525963"/>
          </a:xfrm>
        </p:spPr>
        <p:txBody>
          <a:bodyPr>
            <a:noAutofit/>
          </a:bodyPr>
          <a:lstStyle/>
          <a:p>
            <a:r>
              <a:rPr lang="zh-CN" altLang="en-US" dirty="0"/>
              <a:t>评分标准：</a:t>
            </a:r>
          </a:p>
          <a:p>
            <a:r>
              <a:rPr lang="zh-CN" altLang="en-US" dirty="0"/>
              <a:t>从功能性、创新性、人机交互友好度、鲁棒性及其他方面对于模拟器进行评分，各方面优先级即按照前面所示的顺序，在优先级高的方面有优秀的实现能得到更高的分数。</a:t>
            </a:r>
          </a:p>
          <a:p>
            <a:r>
              <a:rPr lang="zh-CN" altLang="en-US" dirty="0"/>
              <a:t>评分的依据为源代码、模拟器的实际使用、实验报告和</a:t>
            </a:r>
            <a:r>
              <a:rPr lang="en-US" altLang="zh-CN" dirty="0"/>
              <a:t>presentation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8651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Stage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556792"/>
            <a:ext cx="7200800" cy="4525963"/>
          </a:xfrm>
        </p:spPr>
        <p:txBody>
          <a:bodyPr>
            <a:noAutofit/>
          </a:bodyPr>
          <a:lstStyle/>
          <a:p>
            <a:r>
              <a:rPr lang="zh-CN" altLang="en-US" dirty="0"/>
              <a:t>关于评分：</a:t>
            </a:r>
            <a:endParaRPr lang="en-US" altLang="zh-CN" dirty="0"/>
          </a:p>
          <a:p>
            <a:r>
              <a:rPr lang="zh-CN" altLang="en-US" dirty="0"/>
              <a:t>工作量对于得分有正向的影响。</a:t>
            </a:r>
            <a:endParaRPr lang="en-US" altLang="zh-CN" dirty="0"/>
          </a:p>
          <a:p>
            <a:r>
              <a:rPr lang="zh-CN" altLang="en-US" dirty="0"/>
              <a:t>近三届同学完成的最优秀的</a:t>
            </a:r>
            <a:r>
              <a:rPr lang="en-US" altLang="zh-CN" dirty="0"/>
              <a:t>Project</a:t>
            </a:r>
            <a:r>
              <a:rPr lang="zh-CN" altLang="en-US" dirty="0"/>
              <a:t>会被作为得分的上限。</a:t>
            </a:r>
            <a:endParaRPr lang="en-US" altLang="zh-CN" dirty="0"/>
          </a:p>
          <a:p>
            <a:r>
              <a:rPr lang="zh-CN" altLang="en-US" dirty="0"/>
              <a:t>若有同学对评分方式有更好的建议，请以邮件的形式向助教提出。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3951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Stage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700808"/>
            <a:ext cx="7200800" cy="4525963"/>
          </a:xfrm>
        </p:spPr>
        <p:txBody>
          <a:bodyPr>
            <a:noAutofit/>
          </a:bodyPr>
          <a:lstStyle/>
          <a:p>
            <a:r>
              <a:rPr lang="zh-CN" altLang="en-US" dirty="0"/>
              <a:t>需要提交的内容：</a:t>
            </a:r>
          </a:p>
          <a:p>
            <a:r>
              <a:rPr lang="zh-CN" altLang="en-US" dirty="0"/>
              <a:t>源代码</a:t>
            </a:r>
            <a:endParaRPr lang="en-US" altLang="zh-CN" dirty="0"/>
          </a:p>
          <a:p>
            <a:r>
              <a:rPr lang="zh-CN" altLang="en-US" dirty="0"/>
              <a:t>可执行的程序文件</a:t>
            </a:r>
            <a:endParaRPr lang="en-US" altLang="zh-CN" dirty="0"/>
          </a:p>
          <a:p>
            <a:r>
              <a:rPr lang="en-US" altLang="zh-CN" dirty="0"/>
              <a:t>readme</a:t>
            </a:r>
            <a:r>
              <a:rPr lang="zh-CN" altLang="en-US" dirty="0"/>
              <a:t> （包含程序所需的运行环境等信息）</a:t>
            </a:r>
            <a:endParaRPr lang="en-US" altLang="zh-CN" dirty="0"/>
          </a:p>
          <a:p>
            <a:r>
              <a:rPr lang="zh-CN" altLang="en-US" dirty="0"/>
              <a:t>实验报告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865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700808"/>
            <a:ext cx="7200800" cy="4525963"/>
          </a:xfrm>
        </p:spPr>
        <p:txBody>
          <a:bodyPr/>
          <a:lstStyle/>
          <a:p>
            <a:pPr marL="0" indent="0"/>
            <a:r>
              <a:rPr lang="zh-CN" altLang="en-US" dirty="0"/>
              <a:t>  对所用的语言，结构，技术栈等没有任何限制。</a:t>
            </a:r>
            <a:endParaRPr lang="en-US" altLang="zh-CN" dirty="0"/>
          </a:p>
          <a:p>
            <a:pPr marL="0" indent="0"/>
            <a:r>
              <a:rPr lang="en-US" altLang="zh-CN" dirty="0"/>
              <a:t>  C, C++, C#, Python, Java, HTML, CSS, JavaScript, PHP, ……</a:t>
            </a:r>
          </a:p>
          <a:p>
            <a:pPr marL="0" indent="0"/>
            <a:r>
              <a:rPr lang="en-US" altLang="zh-CN" dirty="0"/>
              <a:t> </a:t>
            </a:r>
            <a:r>
              <a:rPr lang="zh-CN" altLang="en-US" dirty="0"/>
              <a:t> 对所用的操作系统没有任何限制。</a:t>
            </a:r>
            <a:endParaRPr lang="en-US" altLang="zh-CN" dirty="0"/>
          </a:p>
          <a:p>
            <a:pPr marL="0" indent="0"/>
            <a:r>
              <a:rPr lang="en-US" altLang="zh-CN" dirty="0"/>
              <a:t>  Windows, Linux, Mac OS, ……</a:t>
            </a:r>
          </a:p>
          <a:p>
            <a:pPr marL="0" indent="0"/>
            <a:endParaRPr lang="en-US" altLang="zh-CN" dirty="0"/>
          </a:p>
          <a:p>
            <a:pPr marL="0" indent="0"/>
            <a:endParaRPr lang="en-US" altLang="zh-CN" dirty="0"/>
          </a:p>
          <a:p>
            <a:pPr marL="0" indent="0"/>
            <a:endParaRPr lang="en-US" altLang="zh-CN" dirty="0"/>
          </a:p>
          <a:p>
            <a:pPr marL="0" indent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8651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Stage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484784"/>
            <a:ext cx="7200800" cy="4525963"/>
          </a:xfrm>
        </p:spPr>
        <p:txBody>
          <a:bodyPr>
            <a:noAutofit/>
          </a:bodyPr>
          <a:lstStyle/>
          <a:p>
            <a:r>
              <a:rPr lang="zh-CN" altLang="en-US" dirty="0"/>
              <a:t>实验报告必须包含以下几个部分</a:t>
            </a:r>
            <a:endParaRPr lang="en-US" altLang="zh-CN" dirty="0"/>
          </a:p>
          <a:p>
            <a:r>
              <a:rPr lang="zh-CN" altLang="en-US" dirty="0"/>
              <a:t>目录</a:t>
            </a:r>
            <a:endParaRPr lang="en-US" altLang="zh-CN" dirty="0"/>
          </a:p>
          <a:p>
            <a:r>
              <a:rPr lang="zh-CN" altLang="en-US" dirty="0"/>
              <a:t>分工（两人组队）</a:t>
            </a:r>
            <a:endParaRPr lang="en-US" altLang="zh-CN" dirty="0"/>
          </a:p>
          <a:p>
            <a:r>
              <a:rPr lang="zh-CN" altLang="en-US" dirty="0"/>
              <a:t>对提交的代码进行说明（代码结构）</a:t>
            </a:r>
            <a:endParaRPr lang="en-US" altLang="zh-CN" dirty="0"/>
          </a:p>
          <a:p>
            <a:r>
              <a:rPr lang="zh-CN" altLang="en-US" dirty="0"/>
              <a:t>模拟器使用方法（运行方法）</a:t>
            </a:r>
            <a:endParaRPr lang="en-US" altLang="zh-CN" dirty="0"/>
          </a:p>
          <a:p>
            <a:r>
              <a:rPr lang="zh-CN" altLang="en-US" dirty="0"/>
              <a:t>实现的功能（重要）</a:t>
            </a:r>
            <a:endParaRPr lang="en-US" altLang="zh-CN" dirty="0"/>
          </a:p>
          <a:p>
            <a:r>
              <a:rPr lang="zh-CN" altLang="en-US" dirty="0"/>
              <a:t>实现细节</a:t>
            </a:r>
            <a:endParaRPr lang="en-US" altLang="zh-CN" dirty="0"/>
          </a:p>
          <a:p>
            <a:r>
              <a:rPr lang="en-US" altLang="zh-CN" dirty="0"/>
              <a:t>Reference</a:t>
            </a:r>
            <a:r>
              <a:rPr lang="zh-CN" altLang="en-US" dirty="0"/>
              <a:t>（如果有）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8651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Stage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484784"/>
            <a:ext cx="7200800" cy="4525963"/>
          </a:xfrm>
        </p:spPr>
        <p:txBody>
          <a:bodyPr>
            <a:noAutofit/>
          </a:bodyPr>
          <a:lstStyle/>
          <a:p>
            <a:r>
              <a:rPr lang="zh-CN" altLang="en-US" dirty="0"/>
              <a:t>实验报告可以包含以下几个部分</a:t>
            </a:r>
            <a:endParaRPr lang="en-US" altLang="zh-CN" dirty="0"/>
          </a:p>
          <a:p>
            <a:r>
              <a:rPr lang="zh-CN" altLang="en-US" dirty="0"/>
              <a:t>设计思路</a:t>
            </a:r>
            <a:endParaRPr lang="en-US" altLang="zh-CN" dirty="0"/>
          </a:p>
          <a:p>
            <a:r>
              <a:rPr lang="zh-CN" altLang="en-US" dirty="0"/>
              <a:t>特点和创新</a:t>
            </a:r>
            <a:endParaRPr lang="en-US" altLang="zh-CN" dirty="0"/>
          </a:p>
          <a:p>
            <a:r>
              <a:rPr lang="zh-CN" altLang="en-US" dirty="0"/>
              <a:t>讨论</a:t>
            </a:r>
            <a:r>
              <a:rPr lang="en-US" altLang="zh-CN" dirty="0"/>
              <a:t>/</a:t>
            </a:r>
            <a:r>
              <a:rPr lang="zh-CN" altLang="en-US" dirty="0"/>
              <a:t>改进措施</a:t>
            </a:r>
            <a:endParaRPr lang="en-US" altLang="zh-CN" dirty="0"/>
          </a:p>
          <a:p>
            <a:r>
              <a:rPr lang="zh-CN" altLang="en-US" dirty="0"/>
              <a:t>心得体会</a:t>
            </a:r>
            <a:endParaRPr lang="en-US" altLang="zh-CN" dirty="0"/>
          </a:p>
          <a:p>
            <a:r>
              <a:rPr lang="zh-CN" altLang="en-US" dirty="0"/>
              <a:t>任何想要说明的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8651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Stage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628800"/>
            <a:ext cx="7200800" cy="5040560"/>
          </a:xfrm>
        </p:spPr>
        <p:txBody>
          <a:bodyPr>
            <a:noAutofit/>
          </a:bodyPr>
          <a:lstStyle/>
          <a:p>
            <a:r>
              <a:rPr lang="zh-CN" altLang="en-US" dirty="0"/>
              <a:t>提交要求：</a:t>
            </a:r>
            <a:endParaRPr lang="en-US" altLang="zh-CN" dirty="0"/>
          </a:p>
          <a:p>
            <a:r>
              <a:rPr lang="zh-CN" altLang="en-US" dirty="0"/>
              <a:t>新版</a:t>
            </a:r>
            <a:r>
              <a:rPr lang="en-US" altLang="zh-CN" dirty="0" err="1"/>
              <a:t>elearning</a:t>
            </a:r>
            <a:endParaRPr lang="en-US" altLang="zh-CN" dirty="0"/>
          </a:p>
          <a:p>
            <a:r>
              <a:rPr lang="zh-CN" altLang="en-US" dirty="0"/>
              <a:t>如果文件过大而无法上传，可以附上对应的链接（例：百度云）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Deadline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2020.12.23 23:58:59</a:t>
            </a:r>
            <a:endParaRPr lang="zh-CN" altLang="en-US" dirty="0"/>
          </a:p>
          <a:p>
            <a:r>
              <a:rPr lang="zh-CN" altLang="en-US" dirty="0"/>
              <a:t>迟交惩罚：每迟交一天本部分分数</a:t>
            </a:r>
            <a:r>
              <a:rPr lang="en-US" altLang="zh-CN" dirty="0"/>
              <a:t>-20%</a:t>
            </a:r>
            <a:r>
              <a:rPr lang="zh-CN" altLang="en-US" dirty="0"/>
              <a:t>，五天后分数为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如有特殊情况请提前与</a:t>
            </a:r>
            <a:r>
              <a:rPr lang="en-US" altLang="zh-CN" dirty="0"/>
              <a:t>TA</a:t>
            </a:r>
            <a:r>
              <a:rPr lang="zh-CN" altLang="en-US" dirty="0"/>
              <a:t>联系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86513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Stage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700808"/>
            <a:ext cx="7200800" cy="4525963"/>
          </a:xfrm>
        </p:spPr>
        <p:txBody>
          <a:bodyPr>
            <a:noAutofit/>
          </a:bodyPr>
          <a:lstStyle/>
          <a:p>
            <a:r>
              <a:rPr lang="zh-CN" altLang="en-US" dirty="0"/>
              <a:t>提交要求：</a:t>
            </a:r>
          </a:p>
          <a:p>
            <a:r>
              <a:rPr lang="zh-CN" altLang="en-US" dirty="0"/>
              <a:t>如果提交的程序不支持以类似*</a:t>
            </a:r>
            <a:r>
              <a:rPr lang="en-US" altLang="zh-CN" dirty="0"/>
              <a:t>.yo</a:t>
            </a:r>
            <a:r>
              <a:rPr lang="zh-CN" altLang="en-US" dirty="0"/>
              <a:t>格式文件进行输入的，请提供一个转换器或提供转换后的可用于输入的文件。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86513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Stage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484784"/>
            <a:ext cx="7200800" cy="4525963"/>
          </a:xfrm>
        </p:spPr>
        <p:txBody>
          <a:bodyPr>
            <a:noAutofit/>
          </a:bodyPr>
          <a:lstStyle/>
          <a:p>
            <a:r>
              <a:rPr lang="en-US" altLang="zh-CN" dirty="0"/>
              <a:t>Presentation</a:t>
            </a:r>
          </a:p>
          <a:p>
            <a:r>
              <a:rPr lang="zh-CN" altLang="en-US" dirty="0"/>
              <a:t>时间安排：</a:t>
            </a:r>
            <a:r>
              <a:rPr lang="en-US" altLang="zh-CN" dirty="0"/>
              <a:t>2020.12.22</a:t>
            </a:r>
            <a:r>
              <a:rPr lang="zh-CN" altLang="en-US" dirty="0"/>
              <a:t>起（</a:t>
            </a:r>
            <a:r>
              <a:rPr lang="en-US" altLang="zh-CN" dirty="0"/>
              <a:t>15</a:t>
            </a:r>
            <a:r>
              <a:rPr lang="zh-CN" altLang="en-US" dirty="0"/>
              <a:t>、</a:t>
            </a:r>
            <a:r>
              <a:rPr lang="en-US" altLang="zh-CN" dirty="0"/>
              <a:t>16</a:t>
            </a:r>
            <a:r>
              <a:rPr lang="zh-CN" altLang="en-US" dirty="0"/>
              <a:t>周）的周二</a:t>
            </a:r>
            <a:r>
              <a:rPr lang="en-US" altLang="zh-CN" dirty="0"/>
              <a:t>/</a:t>
            </a:r>
            <a:r>
              <a:rPr lang="zh-CN" altLang="en-US" dirty="0"/>
              <a:t>周四</a:t>
            </a:r>
            <a:endParaRPr lang="en-US" altLang="zh-CN" dirty="0"/>
          </a:p>
          <a:p>
            <a:r>
              <a:rPr lang="zh-CN" altLang="en-US" dirty="0"/>
              <a:t>具体时间由金城老师安排</a:t>
            </a:r>
            <a:endParaRPr lang="en-US" altLang="zh-CN" dirty="0"/>
          </a:p>
          <a:p>
            <a:r>
              <a:rPr lang="zh-CN" altLang="en-US" dirty="0"/>
              <a:t>每组</a:t>
            </a:r>
            <a:r>
              <a:rPr lang="en-US" altLang="zh-CN" dirty="0"/>
              <a:t>10-15</a:t>
            </a:r>
            <a:r>
              <a:rPr lang="zh-CN" altLang="en-US" dirty="0"/>
              <a:t>分钟</a:t>
            </a:r>
            <a:endParaRPr lang="en-US" altLang="zh-CN" dirty="0"/>
          </a:p>
          <a:p>
            <a:r>
              <a:rPr lang="zh-CN" altLang="en-US" dirty="0"/>
              <a:t>超过</a:t>
            </a:r>
            <a:r>
              <a:rPr lang="en-US" altLang="zh-CN" dirty="0"/>
              <a:t>15</a:t>
            </a:r>
            <a:r>
              <a:rPr lang="zh-CN" altLang="en-US" dirty="0"/>
              <a:t>分钟会被强制停止！！！</a:t>
            </a:r>
            <a:endParaRPr lang="en-US" altLang="zh-CN" dirty="0"/>
          </a:p>
          <a:p>
            <a:r>
              <a:rPr lang="en-US" altLang="zh-CN" dirty="0"/>
              <a:t>2020.12.15</a:t>
            </a:r>
            <a:r>
              <a:rPr lang="zh-CN" altLang="en-US" dirty="0"/>
              <a:t>起可以向老师发邮件预约</a:t>
            </a:r>
            <a:endParaRPr lang="en-US" altLang="zh-CN" dirty="0"/>
          </a:p>
          <a:p>
            <a:r>
              <a:rPr lang="zh-CN" altLang="en-US" dirty="0"/>
              <a:t>提前预约可以有少量的分数加成。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8651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Stage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700808"/>
            <a:ext cx="7200800" cy="4525963"/>
          </a:xfrm>
        </p:spPr>
        <p:txBody>
          <a:bodyPr>
            <a:noAutofit/>
          </a:bodyPr>
          <a:lstStyle/>
          <a:p>
            <a:r>
              <a:rPr lang="en-US" altLang="zh-CN" dirty="0"/>
              <a:t>Presentation</a:t>
            </a:r>
          </a:p>
          <a:p>
            <a:r>
              <a:rPr lang="en-US" altLang="zh-CN" dirty="0"/>
              <a:t>Pre</a:t>
            </a:r>
            <a:r>
              <a:rPr lang="zh-CN" altLang="en-US" dirty="0"/>
              <a:t>内容：模拟器实现的功能、功能的实现方法、创新点、心路历程等。</a:t>
            </a:r>
            <a:endParaRPr lang="en-US" altLang="zh-CN" dirty="0"/>
          </a:p>
          <a:p>
            <a:r>
              <a:rPr lang="zh-CN" altLang="en-US" dirty="0"/>
              <a:t>要求：充分展示自己完成的模拟器和实现的各种功能。</a:t>
            </a:r>
          </a:p>
          <a:p>
            <a:r>
              <a:rPr lang="en-US" altLang="zh-CN" dirty="0"/>
              <a:t>PPT</a:t>
            </a:r>
            <a:r>
              <a:rPr lang="zh-CN" altLang="en-US" dirty="0"/>
              <a:t>提交：请于</a:t>
            </a:r>
            <a:r>
              <a:rPr lang="en-US" altLang="zh-CN" dirty="0"/>
              <a:t>Pre</a:t>
            </a:r>
            <a:r>
              <a:rPr lang="zh-CN" altLang="en-US" dirty="0"/>
              <a:t>完成当天在新版</a:t>
            </a:r>
            <a:r>
              <a:rPr lang="en-US" altLang="zh-CN" dirty="0" err="1"/>
              <a:t>elearning</a:t>
            </a:r>
            <a:r>
              <a:rPr lang="zh-CN" altLang="en-US" dirty="0"/>
              <a:t>上提交</a:t>
            </a:r>
            <a:r>
              <a:rPr lang="en-US" altLang="zh-CN" dirty="0"/>
              <a:t>Pre</a:t>
            </a:r>
            <a:r>
              <a:rPr lang="zh-CN" altLang="en-US" dirty="0"/>
              <a:t>使用的</a:t>
            </a:r>
            <a:r>
              <a:rPr lang="en-US" altLang="zh-CN" dirty="0"/>
              <a:t>PPT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86513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Stage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556792"/>
            <a:ext cx="7200800" cy="4525963"/>
          </a:xfrm>
        </p:spPr>
        <p:txBody>
          <a:bodyPr>
            <a:noAutofit/>
          </a:bodyPr>
          <a:lstStyle/>
          <a:p>
            <a:r>
              <a:rPr lang="zh-CN" altLang="en-US" dirty="0"/>
              <a:t>打包方式：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将需要提交的内容放在以学号命名的文件夹中，打包成</a:t>
            </a:r>
            <a:r>
              <a:rPr lang="en-US" altLang="zh-CN" dirty="0">
                <a:solidFill>
                  <a:srgbClr val="FF0000"/>
                </a:solidFill>
              </a:rPr>
              <a:t>.tar</a:t>
            </a:r>
            <a:r>
              <a:rPr lang="zh-CN" altLang="en-US" dirty="0">
                <a:solidFill>
                  <a:srgbClr val="FF0000"/>
                </a:solidFill>
              </a:rPr>
              <a:t>文件后提交。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命名方式：</a:t>
            </a:r>
            <a:endParaRPr lang="en-US" altLang="zh-CN" dirty="0"/>
          </a:p>
          <a:p>
            <a:r>
              <a:rPr lang="zh-CN" altLang="en-US" dirty="0"/>
              <a:t>组队：学号</a:t>
            </a:r>
            <a:r>
              <a:rPr lang="en-US" altLang="zh-CN" dirty="0"/>
              <a:t>1&amp;</a:t>
            </a:r>
            <a:r>
              <a:rPr lang="zh-CN" altLang="en-US" dirty="0"/>
              <a:t>学号</a:t>
            </a:r>
            <a:r>
              <a:rPr lang="en-US" altLang="zh-CN" dirty="0"/>
              <a:t>2.tar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zh-CN" altLang="en-US" dirty="0"/>
              <a:t>例 </a:t>
            </a:r>
            <a:r>
              <a:rPr lang="en-US" altLang="zh-CN" dirty="0"/>
              <a:t>18307130000&amp;18307130001.tar</a:t>
            </a:r>
          </a:p>
          <a:p>
            <a:pPr marL="0" indent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86513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Stage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556792"/>
            <a:ext cx="7200800" cy="4525963"/>
          </a:xfrm>
        </p:spPr>
        <p:txBody>
          <a:bodyPr>
            <a:noAutofit/>
          </a:bodyPr>
          <a:lstStyle/>
          <a:p>
            <a:r>
              <a:rPr lang="zh-CN" altLang="en-US" dirty="0"/>
              <a:t>实验报告请提交</a:t>
            </a:r>
            <a:r>
              <a:rPr lang="en-US" altLang="zh-CN" dirty="0" err="1"/>
              <a:t>pdf</a:t>
            </a:r>
            <a:endParaRPr lang="en-US" altLang="zh-CN" dirty="0"/>
          </a:p>
          <a:p>
            <a:r>
              <a:rPr lang="zh-CN" altLang="en-US" dirty="0"/>
              <a:t>实验报告与</a:t>
            </a:r>
            <a:r>
              <a:rPr lang="en-US" altLang="zh-CN" dirty="0" err="1"/>
              <a:t>ppt</a:t>
            </a:r>
            <a:r>
              <a:rPr lang="zh-CN" altLang="en-US" dirty="0"/>
              <a:t>命名方式与压缩包相同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86513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Stage 1&amp;2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556792"/>
            <a:ext cx="7344816" cy="4525963"/>
          </a:xfrm>
        </p:spPr>
        <p:txBody>
          <a:bodyPr>
            <a:noAutofit/>
          </a:bodyPr>
          <a:lstStyle/>
          <a:p>
            <a:r>
              <a:rPr lang="zh-CN" altLang="en-US" dirty="0"/>
              <a:t>荣誉课程：</a:t>
            </a:r>
            <a:endParaRPr lang="en-US" altLang="zh-CN" dirty="0"/>
          </a:p>
          <a:p>
            <a:r>
              <a:rPr lang="zh-CN" altLang="en-US" dirty="0"/>
              <a:t>能够正确模拟额外的测试样例</a:t>
            </a:r>
            <a:endParaRPr lang="en-US" altLang="zh-CN" dirty="0"/>
          </a:p>
          <a:p>
            <a:r>
              <a:rPr lang="zh-CN" altLang="en-US" dirty="0"/>
              <a:t>额外的测试样例包含在</a:t>
            </a:r>
            <a:r>
              <a:rPr lang="en-US" altLang="zh-CN" dirty="0"/>
              <a:t>y86-code-honor</a:t>
            </a:r>
            <a:r>
              <a:rPr lang="zh-CN" altLang="en-US" dirty="0"/>
              <a:t>文件夹中，以</a:t>
            </a:r>
            <a:r>
              <a:rPr lang="en-US" altLang="zh-CN" dirty="0"/>
              <a:t>.</a:t>
            </a:r>
            <a:r>
              <a:rPr lang="en-US" altLang="zh-CN" dirty="0" err="1"/>
              <a:t>yo</a:t>
            </a:r>
            <a:r>
              <a:rPr lang="zh-CN" altLang="en-US" dirty="0"/>
              <a:t>格式存储。</a:t>
            </a:r>
            <a:endParaRPr lang="en-US" altLang="zh-CN" dirty="0"/>
          </a:p>
          <a:p>
            <a:r>
              <a:rPr lang="zh-CN" altLang="en-US" dirty="0"/>
              <a:t>额外的测试样例会体现在</a:t>
            </a:r>
            <a:r>
              <a:rPr lang="en-US" altLang="zh-CN" dirty="0"/>
              <a:t>stage2</a:t>
            </a:r>
            <a:r>
              <a:rPr lang="zh-CN" altLang="en-US" dirty="0"/>
              <a:t>的鲁棒性中。</a:t>
            </a:r>
            <a:endParaRPr lang="en-US" altLang="zh-CN" dirty="0"/>
          </a:p>
          <a:p>
            <a:r>
              <a:rPr lang="zh-CN" altLang="en-US" dirty="0"/>
              <a:t>荣誉课程同学需在</a:t>
            </a:r>
            <a:r>
              <a:rPr lang="en-US" altLang="zh-CN" dirty="0"/>
              <a:t>stage2 </a:t>
            </a:r>
            <a:r>
              <a:rPr lang="en-US" altLang="zh-CN" dirty="0" err="1"/>
              <a:t>ddl</a:t>
            </a:r>
            <a:r>
              <a:rPr lang="zh-CN" altLang="en-US" dirty="0"/>
              <a:t>前完成荣誉课程部分。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6468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3728" y="1700808"/>
            <a:ext cx="4752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/>
              <a:t>Stage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328498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多线程</a:t>
            </a:r>
            <a:r>
              <a:rPr lang="en-US" altLang="zh-CN" sz="3600" dirty="0"/>
              <a:t>Y86-64</a:t>
            </a:r>
            <a:r>
              <a:rPr lang="zh-CN" altLang="en-US" sz="3600" dirty="0"/>
              <a:t>模拟器与存储结构模拟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700808"/>
            <a:ext cx="7200800" cy="4525963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dirty="0"/>
              <a:t> 程序需要包含图形界面</a:t>
            </a:r>
            <a:endParaRPr lang="en-US" altLang="zh-CN" dirty="0"/>
          </a:p>
          <a:p>
            <a:pPr marL="0" indent="0"/>
            <a:r>
              <a:rPr lang="en-US" altLang="zh-CN" dirty="0"/>
              <a:t> </a:t>
            </a:r>
            <a:r>
              <a:rPr lang="zh-CN" altLang="en-US" dirty="0"/>
              <a:t>后端</a:t>
            </a:r>
            <a:r>
              <a:rPr lang="en-US" altLang="zh-CN" dirty="0"/>
              <a:t>+</a:t>
            </a:r>
            <a:r>
              <a:rPr lang="zh-CN" altLang="en-US" dirty="0"/>
              <a:t>前端</a:t>
            </a:r>
            <a:endParaRPr lang="en-US" altLang="zh-CN" dirty="0"/>
          </a:p>
          <a:p>
            <a:pPr marL="0" indent="0"/>
            <a:r>
              <a:rPr lang="en-US" altLang="zh-CN" dirty="0"/>
              <a:t> C++/Qt</a:t>
            </a:r>
          </a:p>
          <a:p>
            <a:pPr marL="0" indent="0"/>
            <a:r>
              <a:rPr lang="en-US" altLang="zh-CN" dirty="0"/>
              <a:t> C#/Unity</a:t>
            </a:r>
          </a:p>
          <a:p>
            <a:pPr marL="0" indent="0"/>
            <a:r>
              <a:rPr lang="en-US" altLang="zh-CN" dirty="0"/>
              <a:t> Python/HTML</a:t>
            </a:r>
          </a:p>
          <a:p>
            <a:pPr marL="0" indent="0"/>
            <a:r>
              <a:rPr lang="en-US" altLang="zh-CN" dirty="0"/>
              <a:t> Minecraft(???)</a:t>
            </a:r>
          </a:p>
          <a:p>
            <a:pPr marL="0" indent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86513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Stage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700808"/>
            <a:ext cx="7200800" cy="4525963"/>
          </a:xfrm>
        </p:spPr>
        <p:txBody>
          <a:bodyPr/>
          <a:lstStyle/>
          <a:p>
            <a:pPr marL="0" indent="0"/>
            <a:r>
              <a:rPr lang="en-US" altLang="zh-CN" dirty="0"/>
              <a:t>  </a:t>
            </a:r>
            <a:r>
              <a:rPr lang="zh-CN" altLang="en-US" dirty="0"/>
              <a:t>实验内容：</a:t>
            </a:r>
            <a:endParaRPr lang="en-US" altLang="zh-CN" dirty="0"/>
          </a:p>
          <a:p>
            <a:pPr marL="0" indent="0"/>
            <a:r>
              <a:rPr lang="en-US" altLang="zh-CN" dirty="0"/>
              <a:t>  </a:t>
            </a:r>
            <a:r>
              <a:rPr lang="zh-CN" altLang="en-US" dirty="0"/>
              <a:t>实现多线程的</a:t>
            </a:r>
            <a:r>
              <a:rPr lang="en-US" altLang="zh-CN" dirty="0"/>
              <a:t>Y86-64</a:t>
            </a:r>
            <a:r>
              <a:rPr lang="zh-CN" altLang="en-US" dirty="0"/>
              <a:t>模拟器。</a:t>
            </a:r>
            <a:endParaRPr lang="en-US" altLang="zh-CN" dirty="0"/>
          </a:p>
          <a:p>
            <a:pPr marL="0" indent="0"/>
            <a:r>
              <a:rPr lang="en-US" altLang="zh-CN" dirty="0"/>
              <a:t>  </a:t>
            </a:r>
            <a:r>
              <a:rPr lang="zh-CN" altLang="en-US" dirty="0"/>
              <a:t>模拟存储器层次结构、虚拟内存等。</a:t>
            </a:r>
          </a:p>
          <a:p>
            <a:pPr marL="0" indent="0"/>
            <a:endParaRPr lang="en-US" altLang="zh-CN" dirty="0"/>
          </a:p>
          <a:p>
            <a:pPr marL="0" indent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86513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Stage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700808"/>
            <a:ext cx="7200800" cy="4525963"/>
          </a:xfrm>
        </p:spPr>
        <p:txBody>
          <a:bodyPr>
            <a:noAutofit/>
          </a:bodyPr>
          <a:lstStyle/>
          <a:p>
            <a:r>
              <a:rPr lang="zh-CN" altLang="en-US" dirty="0"/>
              <a:t>评分标准：</a:t>
            </a:r>
          </a:p>
          <a:p>
            <a:r>
              <a:rPr lang="zh-CN" altLang="en-US" dirty="0"/>
              <a:t>多线程</a:t>
            </a:r>
            <a:r>
              <a:rPr lang="en-US" altLang="zh-CN" dirty="0"/>
              <a:t>Y86-64</a:t>
            </a:r>
            <a:r>
              <a:rPr lang="zh-CN" altLang="en-US" dirty="0"/>
              <a:t>模拟器行为的正确性。</a:t>
            </a:r>
          </a:p>
          <a:p>
            <a:r>
              <a:rPr lang="zh-CN" altLang="en-US" dirty="0"/>
              <a:t>存储器层次结构、虚拟内存模拟的正确性与合理性。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86513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Stage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700808"/>
            <a:ext cx="7200800" cy="4525963"/>
          </a:xfrm>
        </p:spPr>
        <p:txBody>
          <a:bodyPr>
            <a:noAutofit/>
          </a:bodyPr>
          <a:lstStyle/>
          <a:p>
            <a:r>
              <a:rPr lang="zh-CN" altLang="en-US" dirty="0"/>
              <a:t>需要提交的内容：</a:t>
            </a:r>
          </a:p>
          <a:p>
            <a:r>
              <a:rPr lang="zh-CN" altLang="en-US" dirty="0"/>
              <a:t>源代码（能够展示对于存储部分模拟的代码）</a:t>
            </a:r>
            <a:endParaRPr lang="en-US" altLang="zh-CN" dirty="0"/>
          </a:p>
          <a:p>
            <a:r>
              <a:rPr lang="zh-CN" altLang="en-US" dirty="0"/>
              <a:t>可执行的程序文件</a:t>
            </a:r>
            <a:endParaRPr lang="en-US" altLang="zh-CN" dirty="0"/>
          </a:p>
          <a:p>
            <a:r>
              <a:rPr lang="en-US" altLang="zh-CN" dirty="0"/>
              <a:t>readme</a:t>
            </a:r>
            <a:r>
              <a:rPr lang="zh-CN" altLang="en-US" dirty="0"/>
              <a:t> （包含程序所需的运行环境等信息）</a:t>
            </a:r>
            <a:endParaRPr lang="en-US" altLang="zh-CN" dirty="0"/>
          </a:p>
          <a:p>
            <a:r>
              <a:rPr lang="zh-CN" altLang="en-US" dirty="0"/>
              <a:t>完整的实验报告（在</a:t>
            </a:r>
            <a:r>
              <a:rPr lang="en-US" altLang="zh-CN" dirty="0"/>
              <a:t>Stage2</a:t>
            </a:r>
            <a:r>
              <a:rPr lang="zh-CN" altLang="en-US" dirty="0"/>
              <a:t>的基础上添加有关</a:t>
            </a:r>
            <a:r>
              <a:rPr lang="en-US" altLang="zh-CN" dirty="0"/>
              <a:t>Stage3</a:t>
            </a:r>
            <a:r>
              <a:rPr lang="zh-CN" altLang="en-US" dirty="0"/>
              <a:t>的部分）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86513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Stage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700808"/>
            <a:ext cx="7200800" cy="4525963"/>
          </a:xfrm>
        </p:spPr>
        <p:txBody>
          <a:bodyPr>
            <a:noAutofit/>
          </a:bodyPr>
          <a:lstStyle/>
          <a:p>
            <a:r>
              <a:rPr lang="zh-CN" altLang="en-US" dirty="0"/>
              <a:t>需要提交的内容：</a:t>
            </a:r>
          </a:p>
          <a:p>
            <a:r>
              <a:rPr lang="zh-CN" altLang="en-US" dirty="0"/>
              <a:t>一个能够展示所实现的此阶段功能的模拟器屏幕录像。</a:t>
            </a:r>
            <a:endParaRPr lang="en-US" altLang="zh-CN" dirty="0"/>
          </a:p>
          <a:p>
            <a:pPr marL="0" indent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86513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9233"/>
            <a:ext cx="8229600" cy="1143000"/>
          </a:xfrm>
        </p:spPr>
        <p:txBody>
          <a:bodyPr/>
          <a:lstStyle/>
          <a:p>
            <a:r>
              <a:rPr lang="en-US" altLang="zh-CN" dirty="0"/>
              <a:t>Stage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1570" y="1268760"/>
            <a:ext cx="7740860" cy="5040560"/>
          </a:xfrm>
        </p:spPr>
        <p:txBody>
          <a:bodyPr>
            <a:noAutofit/>
          </a:bodyPr>
          <a:lstStyle/>
          <a:p>
            <a:r>
              <a:rPr lang="zh-CN" altLang="en-US" dirty="0"/>
              <a:t>提交要求：</a:t>
            </a:r>
            <a:endParaRPr lang="en-US" altLang="zh-CN" dirty="0"/>
          </a:p>
          <a:p>
            <a:r>
              <a:rPr lang="zh-CN" altLang="en-US" dirty="0"/>
              <a:t>新版</a:t>
            </a:r>
            <a:r>
              <a:rPr lang="en-US" altLang="zh-CN" dirty="0" err="1"/>
              <a:t>elearning</a:t>
            </a:r>
            <a:endParaRPr lang="en-US" altLang="zh-CN" dirty="0"/>
          </a:p>
          <a:p>
            <a:r>
              <a:rPr lang="zh-CN" altLang="en-US" dirty="0"/>
              <a:t>如果文件过大而无法上传，可以附上对应的链接（例：百度云）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Deadline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2021.1.8 23:58:59</a:t>
            </a:r>
            <a:endParaRPr lang="zh-CN" altLang="en-US" dirty="0"/>
          </a:p>
          <a:p>
            <a:r>
              <a:rPr lang="en-US" altLang="zh-CN" dirty="0"/>
              <a:t>Stage3</a:t>
            </a:r>
            <a:r>
              <a:rPr lang="zh-CN" altLang="en-US" dirty="0"/>
              <a:t>的</a:t>
            </a:r>
            <a:r>
              <a:rPr lang="en-US" altLang="zh-CN" dirty="0" err="1"/>
              <a:t>ddl</a:t>
            </a:r>
            <a:r>
              <a:rPr lang="zh-CN" altLang="en-US" dirty="0"/>
              <a:t>不可能提早，可能会延迟，具体时间以助教在微信群里通知为准。</a:t>
            </a:r>
            <a:endParaRPr lang="en-US" altLang="zh-CN" dirty="0"/>
          </a:p>
          <a:p>
            <a:r>
              <a:rPr lang="zh-CN" altLang="en-US" dirty="0"/>
              <a:t>迟交惩罚：不允许迟交，迟交分数为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如有特殊情况</a:t>
            </a:r>
            <a:r>
              <a:rPr lang="en-US" altLang="zh-CN" dirty="0"/>
              <a:t>TA</a:t>
            </a:r>
            <a:r>
              <a:rPr lang="zh-CN" altLang="en-US" dirty="0"/>
              <a:t>也没有办法。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86513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Stage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700808"/>
            <a:ext cx="7200800" cy="4525963"/>
          </a:xfrm>
        </p:spPr>
        <p:txBody>
          <a:bodyPr>
            <a:noAutofit/>
          </a:bodyPr>
          <a:lstStyle/>
          <a:p>
            <a:r>
              <a:rPr lang="zh-CN" altLang="en-US" dirty="0"/>
              <a:t>提交要求：</a:t>
            </a:r>
          </a:p>
          <a:p>
            <a:r>
              <a:rPr lang="zh-CN" altLang="en-US" dirty="0"/>
              <a:t>如果提交的程序不支持以类似*</a:t>
            </a:r>
            <a:r>
              <a:rPr lang="en-US" altLang="zh-CN" dirty="0"/>
              <a:t>.yo</a:t>
            </a:r>
            <a:r>
              <a:rPr lang="zh-CN" altLang="en-US" dirty="0"/>
              <a:t>格式文件进行输入的，请提供一个转换器或提供转换后的可用于输入的文件。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86513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++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628800"/>
            <a:ext cx="7200800" cy="5040560"/>
          </a:xfrm>
        </p:spPr>
        <p:txBody>
          <a:bodyPr>
            <a:noAutofit/>
          </a:bodyPr>
          <a:lstStyle/>
          <a:p>
            <a:r>
              <a:rPr lang="zh-CN" altLang="en-US" dirty="0"/>
              <a:t>挑战</a:t>
            </a:r>
            <a:r>
              <a:rPr lang="en-US" altLang="zh-CN" dirty="0"/>
              <a:t>Project</a:t>
            </a:r>
          </a:p>
          <a:p>
            <a:r>
              <a:rPr lang="zh-CN" altLang="en-US" dirty="0"/>
              <a:t>如果你认为以上的</a:t>
            </a:r>
            <a:r>
              <a:rPr lang="en-US" altLang="zh-CN" dirty="0"/>
              <a:t>Project</a:t>
            </a:r>
            <a:r>
              <a:rPr lang="zh-CN" altLang="en-US" dirty="0"/>
              <a:t>缺乏挑战性，可以选择</a:t>
            </a:r>
            <a:r>
              <a:rPr lang="en-US" altLang="zh-CN" dirty="0"/>
              <a:t>ARM</a:t>
            </a:r>
            <a:r>
              <a:rPr lang="zh-CN" altLang="en-US" dirty="0"/>
              <a:t>或</a:t>
            </a:r>
            <a:r>
              <a:rPr lang="en-US" altLang="zh-CN" dirty="0"/>
              <a:t>MIPS</a:t>
            </a:r>
            <a:r>
              <a:rPr lang="zh-CN" altLang="en-US" dirty="0"/>
              <a:t>指令集或包含浮点数功能的指令集等实现类似的模拟器，如果想要选择挑战</a:t>
            </a:r>
            <a:r>
              <a:rPr lang="en-US" altLang="zh-CN" dirty="0"/>
              <a:t>Project</a:t>
            </a:r>
            <a:r>
              <a:rPr lang="zh-CN" altLang="en-US" dirty="0"/>
              <a:t>，请与助教联系讨论具体实现的内容和日程安排。</a:t>
            </a:r>
          </a:p>
        </p:txBody>
      </p:sp>
    </p:spTree>
    <p:extLst>
      <p:ext uri="{BB962C8B-B14F-4D97-AF65-F5344CB8AC3E}">
        <p14:creationId xmlns:p14="http://schemas.microsoft.com/office/powerpoint/2010/main" val="41086513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Reference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507288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Intel® 64 and IA-32 Architectures Software Developer’s Manuals</a:t>
            </a:r>
          </a:p>
          <a:p>
            <a:r>
              <a:rPr lang="en-US" altLang="zh-CN" dirty="0"/>
              <a:t>CSAPP</a:t>
            </a:r>
            <a:r>
              <a:rPr lang="zh-CN" altLang="en-US" dirty="0"/>
              <a:t>官方文档</a:t>
            </a:r>
          </a:p>
          <a:p>
            <a:r>
              <a:rPr lang="en-US" altLang="zh-CN" dirty="0"/>
              <a:t>ics-fudan-2018</a:t>
            </a:r>
          </a:p>
          <a:p>
            <a:r>
              <a:rPr lang="en-US" altLang="zh-CN" dirty="0"/>
              <a:t>ics-fudan-2019</a:t>
            </a:r>
          </a:p>
          <a:p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865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484784"/>
            <a:ext cx="7200800" cy="4525963"/>
          </a:xfrm>
        </p:spPr>
        <p:txBody>
          <a:bodyPr/>
          <a:lstStyle/>
          <a:p>
            <a:pPr marL="0" indent="0"/>
            <a:r>
              <a:rPr lang="zh-CN" altLang="en-US" dirty="0"/>
              <a:t> 两人组队。</a:t>
            </a:r>
            <a:endParaRPr lang="en-US" altLang="zh-CN" dirty="0"/>
          </a:p>
          <a:p>
            <a:pPr marL="0" indent="0"/>
            <a:r>
              <a:rPr lang="en-US" altLang="zh-CN" dirty="0"/>
              <a:t> </a:t>
            </a:r>
            <a:r>
              <a:rPr lang="zh-CN" altLang="en-US" dirty="0"/>
              <a:t>组队确定后不允许修改。</a:t>
            </a:r>
            <a:endParaRPr lang="en-US" altLang="zh-CN" dirty="0"/>
          </a:p>
          <a:p>
            <a:pPr marL="0" indent="0"/>
            <a:r>
              <a:rPr lang="en-US" altLang="zh-CN" dirty="0"/>
              <a:t> </a:t>
            </a:r>
            <a:r>
              <a:rPr lang="zh-CN" altLang="en-US" dirty="0"/>
              <a:t>两人组队请在组建后维持至</a:t>
            </a:r>
            <a:r>
              <a:rPr lang="en-US" altLang="zh-CN" dirty="0"/>
              <a:t>PJ</a:t>
            </a:r>
            <a:r>
              <a:rPr lang="zh-CN" altLang="en-US" dirty="0"/>
              <a:t>结束。</a:t>
            </a:r>
            <a:endParaRPr lang="en-US" altLang="zh-CN" dirty="0"/>
          </a:p>
          <a:p>
            <a:pPr marL="0" indent="0"/>
            <a:r>
              <a:rPr lang="en-US" altLang="zh-CN" dirty="0"/>
              <a:t> </a:t>
            </a:r>
            <a:r>
              <a:rPr lang="zh-CN" altLang="en-US" dirty="0"/>
              <a:t>如果在完成</a:t>
            </a:r>
            <a:r>
              <a:rPr lang="en-US" altLang="zh-CN" dirty="0"/>
              <a:t>PJ</a:t>
            </a:r>
            <a:r>
              <a:rPr lang="zh-CN" altLang="en-US" dirty="0"/>
              <a:t>的过程中，两人组队发生矛盾，无法继续进行合作，可以向</a:t>
            </a:r>
            <a:r>
              <a:rPr lang="en-US" altLang="zh-CN" dirty="0"/>
              <a:t>TA</a:t>
            </a:r>
            <a:r>
              <a:rPr lang="zh-CN" altLang="en-US" dirty="0"/>
              <a:t>申请。两人需要各自重新完成一个完整的</a:t>
            </a:r>
            <a:r>
              <a:rPr lang="en-US" altLang="zh-CN" dirty="0"/>
              <a:t>PJ</a:t>
            </a:r>
            <a:r>
              <a:rPr lang="zh-CN" altLang="en-US" dirty="0"/>
              <a:t>，并扣除一定分数作为惩罚。</a:t>
            </a:r>
            <a:endParaRPr lang="en-US" altLang="zh-CN" dirty="0"/>
          </a:p>
          <a:p>
            <a:pPr marL="0" indent="0"/>
            <a:r>
              <a:rPr lang="zh-CN" altLang="en-US" dirty="0"/>
              <a:t> 如有特殊情况请尽早与</a:t>
            </a:r>
            <a:r>
              <a:rPr lang="en-US" altLang="zh-CN" dirty="0"/>
              <a:t>TA</a:t>
            </a:r>
            <a:r>
              <a:rPr lang="zh-CN" altLang="en-US" dirty="0"/>
              <a:t>联系。</a:t>
            </a:r>
            <a:endParaRPr lang="en-US" altLang="zh-CN" dirty="0"/>
          </a:p>
          <a:p>
            <a:pPr marL="0" indent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8651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700808"/>
            <a:ext cx="7200800" cy="4525963"/>
          </a:xfrm>
        </p:spPr>
        <p:txBody>
          <a:bodyPr/>
          <a:lstStyle/>
          <a:p>
            <a:pPr marL="0" indent="0"/>
            <a:r>
              <a:rPr lang="zh-CN" altLang="en-US" dirty="0"/>
              <a:t> 荣誉课程：</a:t>
            </a:r>
            <a:endParaRPr lang="en-US" altLang="zh-CN" dirty="0"/>
          </a:p>
          <a:p>
            <a:pPr marL="0" indent="0"/>
            <a:r>
              <a:rPr lang="zh-CN" altLang="en-US" dirty="0"/>
              <a:t> 有荣誉课程同学所在的队伍会有额外的要求。</a:t>
            </a:r>
            <a:endParaRPr lang="en-US" altLang="zh-CN" dirty="0"/>
          </a:p>
          <a:p>
            <a:pPr marL="0" indent="0"/>
            <a:r>
              <a:rPr lang="zh-CN" altLang="en-US" dirty="0"/>
              <a:t> 荣誉课程同学未完成荣誉课程部分会有相应扣分。</a:t>
            </a:r>
            <a:endParaRPr lang="en-US" altLang="zh-CN" dirty="0"/>
          </a:p>
          <a:p>
            <a:pPr marL="0" indent="0"/>
            <a:r>
              <a:rPr lang="en-US" altLang="zh-CN" dirty="0"/>
              <a:t> </a:t>
            </a:r>
            <a:r>
              <a:rPr lang="zh-CN" altLang="en-US" dirty="0"/>
              <a:t>非荣誉课程同学完成荣誉课程部分会在</a:t>
            </a:r>
            <a:r>
              <a:rPr lang="en-US" altLang="zh-CN" dirty="0"/>
              <a:t>stage2</a:t>
            </a:r>
            <a:r>
              <a:rPr lang="zh-CN" altLang="en-US" dirty="0"/>
              <a:t>获得一定分数。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45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700808"/>
            <a:ext cx="7200800" cy="4525963"/>
          </a:xfrm>
        </p:spPr>
        <p:txBody>
          <a:bodyPr/>
          <a:lstStyle/>
          <a:p>
            <a:pPr marL="0" indent="0"/>
            <a:r>
              <a:rPr lang="zh-CN" altLang="en-US" dirty="0"/>
              <a:t> 请不要抄袭！！！</a:t>
            </a:r>
            <a:endParaRPr lang="en-US" altLang="zh-CN" dirty="0"/>
          </a:p>
          <a:p>
            <a:pPr marL="0" indent="0"/>
            <a:r>
              <a:rPr lang="zh-CN" altLang="en-US" dirty="0"/>
              <a:t> 请不要抄袭！！！</a:t>
            </a:r>
            <a:endParaRPr lang="en-US" altLang="zh-CN" dirty="0"/>
          </a:p>
          <a:p>
            <a:pPr marL="0" indent="0"/>
            <a:r>
              <a:rPr lang="zh-CN" altLang="en-US" dirty="0"/>
              <a:t> 请不要抄袭！！！</a:t>
            </a:r>
            <a:endParaRPr lang="en-US" altLang="zh-CN" dirty="0"/>
          </a:p>
          <a:p>
            <a:pPr marL="0" indent="0"/>
            <a:endParaRPr lang="en-US" altLang="zh-CN" dirty="0"/>
          </a:p>
          <a:p>
            <a:pPr marL="0" indent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8651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3728" y="1700808"/>
            <a:ext cx="4752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/>
              <a:t>Stage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03648" y="3284984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模拟器的正确性与基础功能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Stage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700808"/>
            <a:ext cx="7200800" cy="4525963"/>
          </a:xfrm>
        </p:spPr>
        <p:txBody>
          <a:bodyPr/>
          <a:lstStyle/>
          <a:p>
            <a:pPr marL="0" indent="0"/>
            <a:r>
              <a:rPr lang="en-US" altLang="zh-CN" dirty="0"/>
              <a:t> </a:t>
            </a:r>
            <a:r>
              <a:rPr lang="zh-CN" altLang="en-US" dirty="0"/>
              <a:t>实验内容：</a:t>
            </a:r>
            <a:endParaRPr lang="en-US" altLang="zh-CN" dirty="0"/>
          </a:p>
          <a:p>
            <a:pPr marL="0" indent="0"/>
            <a:r>
              <a:rPr lang="zh-CN" altLang="en-US" dirty="0"/>
              <a:t> 正确实现模拟测试样例所需的最小指令集及</a:t>
            </a:r>
            <a:r>
              <a:rPr lang="zh-CN" altLang="en-US" dirty="0">
                <a:solidFill>
                  <a:srgbClr val="FF0000"/>
                </a:solidFill>
              </a:rPr>
              <a:t>流水线</a:t>
            </a:r>
            <a:r>
              <a:rPr lang="zh-CN" altLang="en-US" dirty="0"/>
              <a:t>架构。</a:t>
            </a:r>
            <a:endParaRPr lang="en-US" altLang="zh-CN" dirty="0"/>
          </a:p>
          <a:p>
            <a:pPr marL="0" indent="0"/>
            <a:r>
              <a:rPr lang="en-US" altLang="zh-CN" dirty="0"/>
              <a:t> </a:t>
            </a:r>
            <a:r>
              <a:rPr lang="zh-CN" altLang="en-US" dirty="0"/>
              <a:t>提供基本的观察</a:t>
            </a:r>
            <a:r>
              <a:rPr lang="en-US" altLang="zh-CN" dirty="0"/>
              <a:t>CPU</a:t>
            </a:r>
            <a:r>
              <a:rPr lang="zh-CN" altLang="en-US" dirty="0"/>
              <a:t>运行状态与运行结果的功能。</a:t>
            </a:r>
          </a:p>
          <a:p>
            <a:pPr marL="0" indent="0"/>
            <a:endParaRPr lang="en-US" altLang="zh-CN" dirty="0"/>
          </a:p>
          <a:p>
            <a:pPr marL="0" indent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865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2214</TotalTime>
  <Words>1997</Words>
  <Application>Microsoft Office PowerPoint</Application>
  <PresentationFormat>全屏显示(4:3)</PresentationFormat>
  <Paragraphs>245</Paragraphs>
  <Slides>47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0" baseType="lpstr">
      <vt:lpstr>Arial</vt:lpstr>
      <vt:lpstr>Calibri</vt:lpstr>
      <vt:lpstr>Office 主题</vt:lpstr>
      <vt:lpstr>PowerPoint 演示文稿</vt:lpstr>
      <vt:lpstr>Overview</vt:lpstr>
      <vt:lpstr>Overview</vt:lpstr>
      <vt:lpstr>Overview</vt:lpstr>
      <vt:lpstr>Overview</vt:lpstr>
      <vt:lpstr>Overview</vt:lpstr>
      <vt:lpstr>Overview</vt:lpstr>
      <vt:lpstr>PowerPoint 演示文稿</vt:lpstr>
      <vt:lpstr>Stage 1</vt:lpstr>
      <vt:lpstr>Stage 1</vt:lpstr>
      <vt:lpstr>Stage 1</vt:lpstr>
      <vt:lpstr>Stage 1</vt:lpstr>
      <vt:lpstr>Stage 1</vt:lpstr>
      <vt:lpstr>Stage 1</vt:lpstr>
      <vt:lpstr>Stage 1</vt:lpstr>
      <vt:lpstr>Stage 1</vt:lpstr>
      <vt:lpstr>Stage 1</vt:lpstr>
      <vt:lpstr>Stage 1</vt:lpstr>
      <vt:lpstr>Stage 1</vt:lpstr>
      <vt:lpstr>Stage 1</vt:lpstr>
      <vt:lpstr>Stage 1</vt:lpstr>
      <vt:lpstr>Stage 1</vt:lpstr>
      <vt:lpstr>Stage 1</vt:lpstr>
      <vt:lpstr>Stage 1</vt:lpstr>
      <vt:lpstr>PowerPoint 演示文稿</vt:lpstr>
      <vt:lpstr>Stage 2</vt:lpstr>
      <vt:lpstr>Stage 2</vt:lpstr>
      <vt:lpstr>Stage 2</vt:lpstr>
      <vt:lpstr>Stage 2</vt:lpstr>
      <vt:lpstr>Stage 2</vt:lpstr>
      <vt:lpstr>Stage 2</vt:lpstr>
      <vt:lpstr>Stage 2</vt:lpstr>
      <vt:lpstr>Stage 2</vt:lpstr>
      <vt:lpstr>Stage 2</vt:lpstr>
      <vt:lpstr>Stage 2</vt:lpstr>
      <vt:lpstr>Stage 2</vt:lpstr>
      <vt:lpstr>Stage 2</vt:lpstr>
      <vt:lpstr>Stage 1&amp;2</vt:lpstr>
      <vt:lpstr>PowerPoint 演示文稿</vt:lpstr>
      <vt:lpstr>Stage 3</vt:lpstr>
      <vt:lpstr>Stage 3</vt:lpstr>
      <vt:lpstr>Stage 3</vt:lpstr>
      <vt:lpstr>Stage 3</vt:lpstr>
      <vt:lpstr>Stage 3</vt:lpstr>
      <vt:lpstr>Stage 3</vt:lpstr>
      <vt:lpstr>Project ++</vt:lpstr>
      <vt:lpstr>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wch</dc:creator>
  <cp:lastModifiedBy>wch</cp:lastModifiedBy>
  <cp:revision>380</cp:revision>
  <dcterms:created xsi:type="dcterms:W3CDTF">2019-09-21T14:07:26Z</dcterms:created>
  <dcterms:modified xsi:type="dcterms:W3CDTF">2020-11-17T15:31:39Z</dcterms:modified>
</cp:coreProperties>
</file>