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kalkylblad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kalkylblad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kalkylblad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kalkylblad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Effekt</c:v>
                </c:pt>
              </c:strCache>
            </c:strRef>
          </c:tx>
          <c:marker>
            <c:symbol val="none"/>
          </c:marker>
          <c:cat>
            <c:numRef>
              <c:f>Blad1!$A$3:$A$37</c:f>
              <c:numCache>
                <c:formatCode>General</c:formatCode>
                <c:ptCount val="3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</c:numCache>
            </c:numRef>
          </c:cat>
          <c:val>
            <c:numRef>
              <c:f>Blad1!$B$3:$B$37</c:f>
              <c:numCache>
                <c:formatCode>General</c:formatCode>
                <c:ptCount val="35"/>
                <c:pt idx="0">
                  <c:v>0.0</c:v>
                </c:pt>
                <c:pt idx="1">
                  <c:v>0.0</c:v>
                </c:pt>
                <c:pt idx="2">
                  <c:v>4.0</c:v>
                </c:pt>
                <c:pt idx="3">
                  <c:v>20.0</c:v>
                </c:pt>
                <c:pt idx="4">
                  <c:v>50.0</c:v>
                </c:pt>
                <c:pt idx="5">
                  <c:v>96.0</c:v>
                </c:pt>
                <c:pt idx="6">
                  <c:v>156.0</c:v>
                </c:pt>
                <c:pt idx="7">
                  <c:v>238.0</c:v>
                </c:pt>
                <c:pt idx="8">
                  <c:v>340.0</c:v>
                </c:pt>
                <c:pt idx="9">
                  <c:v>466.0</c:v>
                </c:pt>
                <c:pt idx="10">
                  <c:v>600.0</c:v>
                </c:pt>
                <c:pt idx="11">
                  <c:v>710.0</c:v>
                </c:pt>
                <c:pt idx="12">
                  <c:v>790.0</c:v>
                </c:pt>
                <c:pt idx="13">
                  <c:v>850.0</c:v>
                </c:pt>
                <c:pt idx="14">
                  <c:v>880.0</c:v>
                </c:pt>
                <c:pt idx="15">
                  <c:v>905.0</c:v>
                </c:pt>
                <c:pt idx="16">
                  <c:v>910.0</c:v>
                </c:pt>
                <c:pt idx="17">
                  <c:v>910.0</c:v>
                </c:pt>
                <c:pt idx="18">
                  <c:v>910.0</c:v>
                </c:pt>
                <c:pt idx="19">
                  <c:v>910.0</c:v>
                </c:pt>
                <c:pt idx="20">
                  <c:v>910.0</c:v>
                </c:pt>
                <c:pt idx="21">
                  <c:v>910.0</c:v>
                </c:pt>
                <c:pt idx="22">
                  <c:v>910.0</c:v>
                </c:pt>
                <c:pt idx="23">
                  <c:v>910.0</c:v>
                </c:pt>
                <c:pt idx="24">
                  <c:v>910.0</c:v>
                </c:pt>
                <c:pt idx="25">
                  <c:v>910.0</c:v>
                </c:pt>
                <c:pt idx="26">
                  <c:v>910.0</c:v>
                </c:pt>
                <c:pt idx="27">
                  <c:v>910.0</c:v>
                </c:pt>
                <c:pt idx="28">
                  <c:v>910.0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3037992"/>
        <c:axId val="-2033035384"/>
      </c:lineChart>
      <c:catAx>
        <c:axId val="-2033037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33035384"/>
        <c:crosses val="autoZero"/>
        <c:auto val="0"/>
        <c:lblAlgn val="ctr"/>
        <c:lblOffset val="100"/>
        <c:tickMarkSkip val="2"/>
        <c:noMultiLvlLbl val="0"/>
      </c:catAx>
      <c:valAx>
        <c:axId val="-2033035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33037992"/>
        <c:crossesAt val="0.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sv-S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Effekt</c:v>
                </c:pt>
              </c:strCache>
            </c:strRef>
          </c:tx>
          <c:marker>
            <c:symbol val="none"/>
          </c:marker>
          <c:cat>
            <c:numRef>
              <c:f>Blad1!$A$3:$A$37</c:f>
              <c:numCache>
                <c:formatCode>General</c:formatCode>
                <c:ptCount val="3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</c:numCache>
            </c:numRef>
          </c:cat>
          <c:val>
            <c:numRef>
              <c:f>Blad1!$B$3:$B$37</c:f>
              <c:numCache>
                <c:formatCode>General</c:formatCode>
                <c:ptCount val="35"/>
                <c:pt idx="0">
                  <c:v>0.0</c:v>
                </c:pt>
                <c:pt idx="1">
                  <c:v>0.0</c:v>
                </c:pt>
                <c:pt idx="2">
                  <c:v>4.0</c:v>
                </c:pt>
                <c:pt idx="3">
                  <c:v>20.0</c:v>
                </c:pt>
                <c:pt idx="4">
                  <c:v>50.0</c:v>
                </c:pt>
                <c:pt idx="5">
                  <c:v>96.0</c:v>
                </c:pt>
                <c:pt idx="6">
                  <c:v>156.0</c:v>
                </c:pt>
                <c:pt idx="7">
                  <c:v>238.0</c:v>
                </c:pt>
                <c:pt idx="8">
                  <c:v>340.0</c:v>
                </c:pt>
                <c:pt idx="9">
                  <c:v>466.0</c:v>
                </c:pt>
                <c:pt idx="10">
                  <c:v>600.0</c:v>
                </c:pt>
                <c:pt idx="11">
                  <c:v>710.0</c:v>
                </c:pt>
                <c:pt idx="12">
                  <c:v>790.0</c:v>
                </c:pt>
                <c:pt idx="13">
                  <c:v>850.0</c:v>
                </c:pt>
                <c:pt idx="14">
                  <c:v>880.0</c:v>
                </c:pt>
                <c:pt idx="15">
                  <c:v>905.0</c:v>
                </c:pt>
                <c:pt idx="16">
                  <c:v>910.0</c:v>
                </c:pt>
                <c:pt idx="17">
                  <c:v>910.0</c:v>
                </c:pt>
                <c:pt idx="18">
                  <c:v>910.0</c:v>
                </c:pt>
                <c:pt idx="19">
                  <c:v>910.0</c:v>
                </c:pt>
                <c:pt idx="20">
                  <c:v>910.0</c:v>
                </c:pt>
                <c:pt idx="21">
                  <c:v>910.0</c:v>
                </c:pt>
                <c:pt idx="22">
                  <c:v>910.0</c:v>
                </c:pt>
                <c:pt idx="23">
                  <c:v>910.0</c:v>
                </c:pt>
                <c:pt idx="24">
                  <c:v>910.0</c:v>
                </c:pt>
                <c:pt idx="25">
                  <c:v>910.0</c:v>
                </c:pt>
                <c:pt idx="26">
                  <c:v>910.0</c:v>
                </c:pt>
                <c:pt idx="27">
                  <c:v>910.0</c:v>
                </c:pt>
                <c:pt idx="28">
                  <c:v>910.0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2635368"/>
        <c:axId val="-2032551832"/>
      </c:lineChart>
      <c:catAx>
        <c:axId val="-2032635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32551832"/>
        <c:crosses val="autoZero"/>
        <c:auto val="0"/>
        <c:lblAlgn val="ctr"/>
        <c:lblOffset val="100"/>
        <c:tickMarkSkip val="2"/>
        <c:noMultiLvlLbl val="0"/>
      </c:catAx>
      <c:valAx>
        <c:axId val="-20325518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032635368"/>
        <c:crossesAt val="0.0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sv-S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2982204071084"/>
          <c:y val="0.0511035160726747"/>
          <c:w val="0.661551931773351"/>
          <c:h val="0.818248636203884"/>
        </c:manualLayout>
      </c:layout>
      <c:lineChart>
        <c:grouping val="standar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Verkligt vindkraftverk</c:v>
                </c:pt>
              </c:strCache>
            </c:strRef>
          </c:tx>
          <c:marker>
            <c:symbol val="none"/>
          </c:marker>
          <c:cat>
            <c:numRef>
              <c:f>Blad1!$A$3:$A$37</c:f>
              <c:numCache>
                <c:formatCode>General</c:formatCode>
                <c:ptCount val="3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</c:numCache>
            </c:numRef>
          </c:cat>
          <c:val>
            <c:numRef>
              <c:f>Blad1!$B$3:$B$37</c:f>
              <c:numCache>
                <c:formatCode>General</c:formatCode>
                <c:ptCount val="35"/>
                <c:pt idx="0">
                  <c:v>0.0</c:v>
                </c:pt>
                <c:pt idx="1">
                  <c:v>0.0</c:v>
                </c:pt>
                <c:pt idx="2">
                  <c:v>4.0</c:v>
                </c:pt>
                <c:pt idx="3">
                  <c:v>20.0</c:v>
                </c:pt>
                <c:pt idx="4">
                  <c:v>50.0</c:v>
                </c:pt>
                <c:pt idx="5">
                  <c:v>96.0</c:v>
                </c:pt>
                <c:pt idx="6">
                  <c:v>156.0</c:v>
                </c:pt>
                <c:pt idx="7">
                  <c:v>238.0</c:v>
                </c:pt>
                <c:pt idx="8">
                  <c:v>340.0</c:v>
                </c:pt>
                <c:pt idx="9">
                  <c:v>466.0</c:v>
                </c:pt>
                <c:pt idx="10">
                  <c:v>600.0</c:v>
                </c:pt>
                <c:pt idx="11">
                  <c:v>710.0</c:v>
                </c:pt>
                <c:pt idx="12">
                  <c:v>790.0</c:v>
                </c:pt>
                <c:pt idx="13">
                  <c:v>850.0</c:v>
                </c:pt>
                <c:pt idx="14">
                  <c:v>880.0</c:v>
                </c:pt>
                <c:pt idx="15">
                  <c:v>905.0</c:v>
                </c:pt>
                <c:pt idx="16">
                  <c:v>910.0</c:v>
                </c:pt>
                <c:pt idx="17">
                  <c:v>910.0</c:v>
                </c:pt>
                <c:pt idx="18">
                  <c:v>910.0</c:v>
                </c:pt>
                <c:pt idx="19">
                  <c:v>910.0</c:v>
                </c:pt>
                <c:pt idx="20">
                  <c:v>910.0</c:v>
                </c:pt>
                <c:pt idx="21">
                  <c:v>910.0</c:v>
                </c:pt>
                <c:pt idx="22">
                  <c:v>910.0</c:v>
                </c:pt>
                <c:pt idx="23">
                  <c:v>910.0</c:v>
                </c:pt>
                <c:pt idx="24">
                  <c:v>910.0</c:v>
                </c:pt>
                <c:pt idx="25">
                  <c:v>910.0</c:v>
                </c:pt>
                <c:pt idx="26">
                  <c:v>910.0</c:v>
                </c:pt>
                <c:pt idx="27">
                  <c:v>910.0</c:v>
                </c:pt>
                <c:pt idx="28">
                  <c:v>910.0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Modell</c:v>
                </c:pt>
              </c:strCache>
            </c:strRef>
          </c:tx>
          <c:spPr>
            <a:ln>
              <a:noFill/>
            </a:ln>
            <a:effectLst/>
          </c:spPr>
          <c:marker>
            <c:symbol val="x"/>
            <c:size val="9"/>
            <c:spPr>
              <a:noFill/>
              <a:ln>
                <a:solidFill>
                  <a:schemeClr val="tx1"/>
                </a:solidFill>
              </a:ln>
              <a:effectLst/>
            </c:spPr>
          </c:marker>
          <c:cat>
            <c:numRef>
              <c:f>Blad1!$A$3:$A$37</c:f>
              <c:numCache>
                <c:formatCode>General</c:formatCode>
                <c:ptCount val="3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</c:numCache>
            </c:numRef>
          </c:cat>
          <c:val>
            <c:numRef>
              <c:f>Blad1!$C$3:$C$37</c:f>
              <c:numCache>
                <c:formatCode>General</c:formatCode>
                <c:ptCount val="35"/>
                <c:pt idx="0">
                  <c:v>0.0</c:v>
                </c:pt>
                <c:pt idx="1">
                  <c:v>0.0</c:v>
                </c:pt>
                <c:pt idx="2">
                  <c:v>8.692</c:v>
                </c:pt>
                <c:pt idx="3">
                  <c:v>26.5937</c:v>
                </c:pt>
                <c:pt idx="4">
                  <c:v>52.1469</c:v>
                </c:pt>
                <c:pt idx="5">
                  <c:v>89.00239999999998</c:v>
                </c:pt>
                <c:pt idx="6">
                  <c:v>142.2577</c:v>
                </c:pt>
                <c:pt idx="7">
                  <c:v>212.903</c:v>
                </c:pt>
                <c:pt idx="8">
                  <c:v>299.0733</c:v>
                </c:pt>
                <c:pt idx="9">
                  <c:v>410.2492</c:v>
                </c:pt>
                <c:pt idx="10">
                  <c:v>546.288</c:v>
                </c:pt>
                <c:pt idx="11">
                  <c:v>709.5649</c:v>
                </c:pt>
                <c:pt idx="12">
                  <c:v>807.5460999999997</c:v>
                </c:pt>
                <c:pt idx="13">
                  <c:v>888.7881</c:v>
                </c:pt>
                <c:pt idx="14">
                  <c:v>904.9550999999997</c:v>
                </c:pt>
                <c:pt idx="15">
                  <c:v>905.0307</c:v>
                </c:pt>
                <c:pt idx="16">
                  <c:v>905.0307</c:v>
                </c:pt>
                <c:pt idx="17">
                  <c:v>905.0307</c:v>
                </c:pt>
                <c:pt idx="18">
                  <c:v>905.0307</c:v>
                </c:pt>
                <c:pt idx="19">
                  <c:v>905.0307</c:v>
                </c:pt>
                <c:pt idx="20">
                  <c:v>905.0307</c:v>
                </c:pt>
                <c:pt idx="21">
                  <c:v>905.0307</c:v>
                </c:pt>
                <c:pt idx="22">
                  <c:v>905.0307</c:v>
                </c:pt>
                <c:pt idx="23">
                  <c:v>905.0307</c:v>
                </c:pt>
                <c:pt idx="24">
                  <c:v>905.0307</c:v>
                </c:pt>
                <c:pt idx="25">
                  <c:v>905.0307</c:v>
                </c:pt>
                <c:pt idx="26">
                  <c:v>905.0307</c:v>
                </c:pt>
                <c:pt idx="27">
                  <c:v>905.0307</c:v>
                </c:pt>
                <c:pt idx="28">
                  <c:v>905.0307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2336296"/>
        <c:axId val="-2032330808"/>
      </c:lineChart>
      <c:catAx>
        <c:axId val="-2032336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32330808"/>
        <c:crosses val="autoZero"/>
        <c:auto val="1"/>
        <c:lblAlgn val="ctr"/>
        <c:lblOffset val="100"/>
        <c:tickMarkSkip val="2"/>
        <c:noMultiLvlLbl val="0"/>
      </c:catAx>
      <c:valAx>
        <c:axId val="-2032330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3233629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73892874483368"/>
          <c:y val="0.404463981011272"/>
          <c:w val="0.214127940058797"/>
          <c:h val="0.29133843027194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v-S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2982204071084"/>
          <c:y val="0.0511035160726747"/>
          <c:w val="0.661551931773351"/>
          <c:h val="0.818248636203884"/>
        </c:manualLayout>
      </c:layout>
      <c:lineChart>
        <c:grouping val="standar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Verkligt vindkraftverk</c:v>
                </c:pt>
              </c:strCache>
            </c:strRef>
          </c:tx>
          <c:marker>
            <c:symbol val="none"/>
          </c:marker>
          <c:cat>
            <c:numRef>
              <c:f>Blad1!$A$3:$A$37</c:f>
              <c:numCache>
                <c:formatCode>General</c:formatCode>
                <c:ptCount val="3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</c:numCache>
            </c:numRef>
          </c:cat>
          <c:val>
            <c:numRef>
              <c:f>Blad1!$B$3:$B$37</c:f>
              <c:numCache>
                <c:formatCode>General</c:formatCode>
                <c:ptCount val="35"/>
                <c:pt idx="0">
                  <c:v>0.0</c:v>
                </c:pt>
                <c:pt idx="1">
                  <c:v>0.0</c:v>
                </c:pt>
                <c:pt idx="2">
                  <c:v>4.0</c:v>
                </c:pt>
                <c:pt idx="3">
                  <c:v>20.0</c:v>
                </c:pt>
                <c:pt idx="4">
                  <c:v>50.0</c:v>
                </c:pt>
                <c:pt idx="5">
                  <c:v>96.0</c:v>
                </c:pt>
                <c:pt idx="6">
                  <c:v>156.0</c:v>
                </c:pt>
                <c:pt idx="7">
                  <c:v>238.0</c:v>
                </c:pt>
                <c:pt idx="8">
                  <c:v>340.0</c:v>
                </c:pt>
                <c:pt idx="9">
                  <c:v>466.0</c:v>
                </c:pt>
                <c:pt idx="10">
                  <c:v>600.0</c:v>
                </c:pt>
                <c:pt idx="11">
                  <c:v>710.0</c:v>
                </c:pt>
                <c:pt idx="12">
                  <c:v>790.0</c:v>
                </c:pt>
                <c:pt idx="13">
                  <c:v>850.0</c:v>
                </c:pt>
                <c:pt idx="14">
                  <c:v>880.0</c:v>
                </c:pt>
                <c:pt idx="15">
                  <c:v>905.0</c:v>
                </c:pt>
                <c:pt idx="16">
                  <c:v>910.0</c:v>
                </c:pt>
                <c:pt idx="17">
                  <c:v>910.0</c:v>
                </c:pt>
                <c:pt idx="18">
                  <c:v>910.0</c:v>
                </c:pt>
                <c:pt idx="19">
                  <c:v>910.0</c:v>
                </c:pt>
                <c:pt idx="20">
                  <c:v>910.0</c:v>
                </c:pt>
                <c:pt idx="21">
                  <c:v>910.0</c:v>
                </c:pt>
                <c:pt idx="22">
                  <c:v>910.0</c:v>
                </c:pt>
                <c:pt idx="23">
                  <c:v>910.0</c:v>
                </c:pt>
                <c:pt idx="24">
                  <c:v>910.0</c:v>
                </c:pt>
                <c:pt idx="25">
                  <c:v>910.0</c:v>
                </c:pt>
                <c:pt idx="26">
                  <c:v>910.0</c:v>
                </c:pt>
                <c:pt idx="27">
                  <c:v>910.0</c:v>
                </c:pt>
                <c:pt idx="28">
                  <c:v>910.0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Modell</c:v>
                </c:pt>
              </c:strCache>
            </c:strRef>
          </c:tx>
          <c:spPr>
            <a:ln>
              <a:noFill/>
            </a:ln>
            <a:effectLst/>
          </c:spPr>
          <c:marker>
            <c:symbol val="x"/>
            <c:size val="9"/>
            <c:spPr>
              <a:noFill/>
              <a:ln>
                <a:solidFill>
                  <a:schemeClr val="tx1"/>
                </a:solidFill>
              </a:ln>
              <a:effectLst/>
            </c:spPr>
          </c:marker>
          <c:cat>
            <c:numRef>
              <c:f>Blad1!$A$3:$A$37</c:f>
              <c:numCache>
                <c:formatCode>General</c:formatCode>
                <c:ptCount val="3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</c:numCache>
            </c:numRef>
          </c:cat>
          <c:val>
            <c:numRef>
              <c:f>Blad1!$C$3:$C$37</c:f>
              <c:numCache>
                <c:formatCode>General</c:formatCode>
                <c:ptCount val="35"/>
                <c:pt idx="0">
                  <c:v>0.0</c:v>
                </c:pt>
                <c:pt idx="1">
                  <c:v>0.0</c:v>
                </c:pt>
                <c:pt idx="2">
                  <c:v>8.692</c:v>
                </c:pt>
                <c:pt idx="3">
                  <c:v>26.5937</c:v>
                </c:pt>
                <c:pt idx="4">
                  <c:v>52.1469</c:v>
                </c:pt>
                <c:pt idx="5">
                  <c:v>89.00239999999998</c:v>
                </c:pt>
                <c:pt idx="6">
                  <c:v>142.2577</c:v>
                </c:pt>
                <c:pt idx="7">
                  <c:v>212.903</c:v>
                </c:pt>
                <c:pt idx="8">
                  <c:v>299.0733</c:v>
                </c:pt>
                <c:pt idx="9">
                  <c:v>410.2492</c:v>
                </c:pt>
                <c:pt idx="10">
                  <c:v>546.288</c:v>
                </c:pt>
                <c:pt idx="11">
                  <c:v>709.5649</c:v>
                </c:pt>
                <c:pt idx="12">
                  <c:v>807.5460999999995</c:v>
                </c:pt>
                <c:pt idx="13">
                  <c:v>888.7881</c:v>
                </c:pt>
                <c:pt idx="14">
                  <c:v>904.9550999999994</c:v>
                </c:pt>
                <c:pt idx="15">
                  <c:v>905.0307</c:v>
                </c:pt>
                <c:pt idx="16">
                  <c:v>905.0307</c:v>
                </c:pt>
                <c:pt idx="17">
                  <c:v>905.0307</c:v>
                </c:pt>
                <c:pt idx="18">
                  <c:v>905.0307</c:v>
                </c:pt>
                <c:pt idx="19">
                  <c:v>905.0307</c:v>
                </c:pt>
                <c:pt idx="20">
                  <c:v>905.0307</c:v>
                </c:pt>
                <c:pt idx="21">
                  <c:v>905.0307</c:v>
                </c:pt>
                <c:pt idx="22">
                  <c:v>905.0307</c:v>
                </c:pt>
                <c:pt idx="23">
                  <c:v>905.0307</c:v>
                </c:pt>
                <c:pt idx="24">
                  <c:v>905.0307</c:v>
                </c:pt>
                <c:pt idx="25">
                  <c:v>905.0307</c:v>
                </c:pt>
                <c:pt idx="26">
                  <c:v>905.0307</c:v>
                </c:pt>
                <c:pt idx="27">
                  <c:v>905.0307</c:v>
                </c:pt>
                <c:pt idx="28">
                  <c:v>905.0307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2866344"/>
        <c:axId val="-2032860968"/>
      </c:lineChart>
      <c:catAx>
        <c:axId val="-2032866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32860968"/>
        <c:crosses val="autoZero"/>
        <c:auto val="1"/>
        <c:lblAlgn val="ctr"/>
        <c:lblOffset val="100"/>
        <c:tickMarkSkip val="2"/>
        <c:noMultiLvlLbl val="0"/>
      </c:catAx>
      <c:valAx>
        <c:axId val="-2032860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3286634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73892874483368"/>
          <c:y val="0.404463981011272"/>
          <c:w val="0.226107197292896"/>
          <c:h val="0.44105571745827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v-S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D5ED-4001-1E4B-9599-BD6E618C1C67}" type="datetimeFigureOut">
              <a:rPr lang="sv-SE" smtClean="0"/>
              <a:t>25/05/15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DDD2A-BE4A-CE45-B7C4-6839E6B856A0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5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DDD2A-BE4A-CE45-B7C4-6839E6B856A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2881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DDD2A-BE4A-CE45-B7C4-6839E6B856A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25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 med bild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322921" y="1330404"/>
            <a:ext cx="6498158" cy="2946503"/>
          </a:xfrm>
        </p:spPr>
        <p:txBody>
          <a:bodyPr/>
          <a:lstStyle/>
          <a:p>
            <a:r>
              <a:rPr lang="sv-SE" dirty="0" smtClean="0"/>
              <a:t>B1. Fysisk </a:t>
            </a:r>
            <a:r>
              <a:rPr lang="sv-SE" dirty="0"/>
              <a:t>realtidsmodellering av ett reglerbart</a:t>
            </a:r>
            <a:br>
              <a:rPr lang="sv-SE" dirty="0"/>
            </a:br>
            <a:r>
              <a:rPr lang="sv-SE" dirty="0"/>
              <a:t>vindkraftverk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22920" y="4609522"/>
            <a:ext cx="6498159" cy="916641"/>
          </a:xfrm>
        </p:spPr>
        <p:txBody>
          <a:bodyPr/>
          <a:lstStyle/>
          <a:p>
            <a:r>
              <a:rPr lang="sv-SE" dirty="0" smtClean="0"/>
              <a:t>Projekt av </a:t>
            </a:r>
            <a:r>
              <a:rPr lang="sv-SE" dirty="0"/>
              <a:t>Adam </a:t>
            </a:r>
            <a:r>
              <a:rPr lang="sv-SE" dirty="0" smtClean="0"/>
              <a:t>Richert och Daniel </a:t>
            </a:r>
            <a:r>
              <a:rPr lang="sv-SE" dirty="0" err="1" smtClean="0"/>
              <a:t>Haverås</a:t>
            </a:r>
            <a:endParaRPr lang="sv-SE" dirty="0"/>
          </a:p>
        </p:txBody>
      </p:sp>
      <p:pic>
        <p:nvPicPr>
          <p:cNvPr id="7" name="Bildobjekt 6" descr="wind_farm_animation[1]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83107" y="3481294"/>
            <a:ext cx="3106569" cy="337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8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Bakgrund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Fysisk modell i realtid</a:t>
            </a:r>
          </a:p>
          <a:p>
            <a:r>
              <a:rPr lang="sv-SE" dirty="0" smtClean="0"/>
              <a:t>”Black box”</a:t>
            </a:r>
          </a:p>
          <a:p>
            <a:r>
              <a:rPr lang="sv-SE" dirty="0" smtClean="0"/>
              <a:t>Simulera verkligheten</a:t>
            </a:r>
            <a:endParaRPr lang="sv-SE" dirty="0"/>
          </a:p>
        </p:txBody>
      </p:sp>
      <p:cxnSp>
        <p:nvCxnSpPr>
          <p:cNvPr id="6" name="Rak pil 5"/>
          <p:cNvCxnSpPr>
            <a:endCxn id="4" idx="1"/>
          </p:cNvCxnSpPr>
          <p:nvPr/>
        </p:nvCxnSpPr>
        <p:spPr>
          <a:xfrm>
            <a:off x="1628590" y="5311588"/>
            <a:ext cx="1583765" cy="0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>
            <a:outerShdw blurRad="76200" dist="749300" dir="4260000" sx="89000" sy="89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ak pil 7"/>
          <p:cNvCxnSpPr>
            <a:stCxn id="4" idx="3"/>
          </p:cNvCxnSpPr>
          <p:nvPr/>
        </p:nvCxnSpPr>
        <p:spPr>
          <a:xfrm>
            <a:off x="5946590" y="5311588"/>
            <a:ext cx="1449294" cy="0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>
            <a:outerShdw blurRad="76200" dist="749300" dir="4260000" sx="89000" sy="89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ktangel 3"/>
          <p:cNvSpPr/>
          <p:nvPr/>
        </p:nvSpPr>
        <p:spPr>
          <a:xfrm>
            <a:off x="3212355" y="4437529"/>
            <a:ext cx="2734235" cy="1748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rgbClr val="000000"/>
                </a:solidFill>
              </a:rPr>
              <a:t>Vindkraftsmodul</a:t>
            </a:r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2" name="textruta 11"/>
          <p:cNvSpPr txBox="1"/>
          <p:nvPr/>
        </p:nvSpPr>
        <p:spPr>
          <a:xfrm>
            <a:off x="1419414" y="4831372"/>
            <a:ext cx="1792941" cy="369332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dirty="0" smtClean="0"/>
              <a:t>Vindhastighet</a:t>
            </a:r>
            <a:endParaRPr lang="sv-SE" dirty="0"/>
          </a:p>
        </p:txBody>
      </p:sp>
      <p:sp>
        <p:nvSpPr>
          <p:cNvPr id="14" name="textruta 13"/>
          <p:cNvSpPr txBox="1"/>
          <p:nvPr/>
        </p:nvSpPr>
        <p:spPr>
          <a:xfrm>
            <a:off x="6424707" y="4831372"/>
            <a:ext cx="971177" cy="369332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dirty="0" smtClean="0"/>
              <a:t>Effekt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7904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Teori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Enercon</a:t>
            </a:r>
            <a:r>
              <a:rPr lang="sv-SE" dirty="0" smtClean="0"/>
              <a:t> E-44, 900 kW</a:t>
            </a:r>
            <a:endParaRPr lang="sv-SE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21309143"/>
              </p:ext>
            </p:extLst>
          </p:nvPr>
        </p:nvGraphicFramePr>
        <p:xfrm>
          <a:off x="549275" y="2241176"/>
          <a:ext cx="8042276" cy="3951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upp 6"/>
          <p:cNvGrpSpPr/>
          <p:nvPr/>
        </p:nvGrpSpPr>
        <p:grpSpPr>
          <a:xfrm>
            <a:off x="304845" y="2933847"/>
            <a:ext cx="5440038" cy="3583779"/>
            <a:chOff x="304845" y="2933847"/>
            <a:chExt cx="5440038" cy="3583779"/>
          </a:xfrm>
        </p:grpSpPr>
        <p:sp>
          <p:nvSpPr>
            <p:cNvPr id="5" name="textruta 4"/>
            <p:cNvSpPr txBox="1"/>
            <p:nvPr/>
          </p:nvSpPr>
          <p:spPr>
            <a:xfrm rot="16200000">
              <a:off x="-541430" y="3780122"/>
              <a:ext cx="2061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Aktiv effekt (kW)</a:t>
              </a:r>
              <a:endParaRPr lang="sv-SE" dirty="0"/>
            </a:p>
          </p:txBody>
        </p:sp>
        <p:sp>
          <p:nvSpPr>
            <p:cNvPr id="6" name="textruta 5"/>
            <p:cNvSpPr txBox="1"/>
            <p:nvPr/>
          </p:nvSpPr>
          <p:spPr>
            <a:xfrm>
              <a:off x="3399118" y="6148294"/>
              <a:ext cx="2345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Vindhastighet (m/s)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293721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3699360" y="5535331"/>
            <a:ext cx="348130" cy="4654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5" name="Grupp 14"/>
          <p:cNvGrpSpPr/>
          <p:nvPr/>
        </p:nvGrpSpPr>
        <p:grpSpPr>
          <a:xfrm>
            <a:off x="4226560" y="3474720"/>
            <a:ext cx="1910080" cy="2057437"/>
            <a:chOff x="4226560" y="3474720"/>
            <a:chExt cx="1910080" cy="2057437"/>
          </a:xfrm>
        </p:grpSpPr>
        <p:pic>
          <p:nvPicPr>
            <p:cNvPr id="10" name="Bildobjekt 9" descr="FinalTopModel.png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3" t="41012" r="33999" b="21247"/>
            <a:stretch/>
          </p:blipFill>
          <p:spPr>
            <a:xfrm>
              <a:off x="4226560" y="3840480"/>
              <a:ext cx="1808480" cy="1691677"/>
            </a:xfrm>
            <a:prstGeom prst="rect">
              <a:avLst/>
            </a:prstGeom>
          </p:spPr>
        </p:pic>
        <p:grpSp>
          <p:nvGrpSpPr>
            <p:cNvPr id="14" name="Grupp 13"/>
            <p:cNvGrpSpPr/>
            <p:nvPr/>
          </p:nvGrpSpPr>
          <p:grpSpPr>
            <a:xfrm>
              <a:off x="4226560" y="3474720"/>
              <a:ext cx="1910080" cy="1454094"/>
              <a:chOff x="4226560" y="3474720"/>
              <a:chExt cx="1910080" cy="1454094"/>
            </a:xfrm>
          </p:grpSpPr>
          <p:sp>
            <p:nvSpPr>
              <p:cNvPr id="12" name="Rektangel 11"/>
              <p:cNvSpPr/>
              <p:nvPr/>
            </p:nvSpPr>
            <p:spPr>
              <a:xfrm>
                <a:off x="4226560" y="3474720"/>
                <a:ext cx="491808" cy="144393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Rektangel 12"/>
              <p:cNvSpPr/>
              <p:nvPr/>
            </p:nvSpPr>
            <p:spPr>
              <a:xfrm>
                <a:off x="5522912" y="3484880"/>
                <a:ext cx="613728" cy="144393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pic>
        <p:nvPicPr>
          <p:cNvPr id="18" name="Bildobjekt 17" descr="FinalTopModel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7" t="9733" r="48400" b="48560"/>
          <a:stretch/>
        </p:blipFill>
        <p:spPr>
          <a:xfrm>
            <a:off x="1991360" y="2448559"/>
            <a:ext cx="2727008" cy="1869441"/>
          </a:xfrm>
          <a:prstGeom prst="rect">
            <a:avLst/>
          </a:prstGeom>
        </p:spPr>
      </p:pic>
      <p:grpSp>
        <p:nvGrpSpPr>
          <p:cNvPr id="20" name="Grupp 19"/>
          <p:cNvGrpSpPr/>
          <p:nvPr/>
        </p:nvGrpSpPr>
        <p:grpSpPr>
          <a:xfrm>
            <a:off x="0" y="2002118"/>
            <a:ext cx="4795520" cy="4482353"/>
            <a:chOff x="0" y="2002118"/>
            <a:chExt cx="4795520" cy="4482353"/>
          </a:xfrm>
        </p:grpSpPr>
        <p:sp>
          <p:nvSpPr>
            <p:cNvPr id="5" name="Rektangel 4"/>
            <p:cNvSpPr/>
            <p:nvPr/>
          </p:nvSpPr>
          <p:spPr>
            <a:xfrm>
              <a:off x="3687295" y="5532157"/>
              <a:ext cx="348130" cy="4654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9" name="Bildobjekt 18" descr="FinalTopModel.png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556"/>
            <a:stretch/>
          </p:blipFill>
          <p:spPr>
            <a:xfrm>
              <a:off x="0" y="2002118"/>
              <a:ext cx="4795520" cy="4482353"/>
            </a:xfrm>
            <a:prstGeom prst="rect">
              <a:avLst/>
            </a:prstGeom>
          </p:spPr>
        </p:pic>
      </p:grpSp>
      <p:pic>
        <p:nvPicPr>
          <p:cNvPr id="4" name="Bildobjekt 3" descr="FinalTopMode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770"/>
            <a:ext cx="9144000" cy="4482353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Metod</a:t>
            </a:r>
            <a:endParaRPr lang="sv-SE" dirty="0"/>
          </a:p>
        </p:txBody>
      </p:sp>
      <p:sp>
        <p:nvSpPr>
          <p:cNvPr id="7" name="Rektangel 6"/>
          <p:cNvSpPr/>
          <p:nvPr/>
        </p:nvSpPr>
        <p:spPr>
          <a:xfrm>
            <a:off x="5283200" y="2002118"/>
            <a:ext cx="1605280" cy="106620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2" name="Grupp 31"/>
          <p:cNvGrpSpPr/>
          <p:nvPr/>
        </p:nvGrpSpPr>
        <p:grpSpPr>
          <a:xfrm>
            <a:off x="5283200" y="1305560"/>
            <a:ext cx="3308351" cy="2067372"/>
            <a:chOff x="5283200" y="1305560"/>
            <a:chExt cx="3308351" cy="2067372"/>
          </a:xfrm>
        </p:grpSpPr>
        <p:grpSp>
          <p:nvGrpSpPr>
            <p:cNvPr id="29" name="Grupp 28"/>
            <p:cNvGrpSpPr/>
            <p:nvPr/>
          </p:nvGrpSpPr>
          <p:grpSpPr>
            <a:xfrm>
              <a:off x="5283200" y="1305560"/>
              <a:ext cx="3308351" cy="1708200"/>
              <a:chOff x="5283200" y="1305560"/>
              <a:chExt cx="3308351" cy="1708200"/>
            </a:xfrm>
          </p:grpSpPr>
          <p:cxnSp>
            <p:nvCxnSpPr>
              <p:cNvPr id="9" name="Rak pil 8"/>
              <p:cNvCxnSpPr/>
              <p:nvPr/>
            </p:nvCxnSpPr>
            <p:spPr>
              <a:xfrm>
                <a:off x="5283200" y="2895600"/>
                <a:ext cx="3308351" cy="0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ak pil 23"/>
              <p:cNvCxnSpPr/>
              <p:nvPr/>
            </p:nvCxnSpPr>
            <p:spPr>
              <a:xfrm flipV="1">
                <a:off x="5283200" y="1305560"/>
                <a:ext cx="0" cy="1590040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ak 26"/>
              <p:cNvCxnSpPr/>
              <p:nvPr/>
            </p:nvCxnSpPr>
            <p:spPr>
              <a:xfrm>
                <a:off x="6532880" y="2895601"/>
                <a:ext cx="0" cy="107999"/>
              </a:xfrm>
              <a:prstGeom prst="line">
                <a:avLst/>
              </a:prstGeom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ak 27"/>
              <p:cNvCxnSpPr/>
              <p:nvPr/>
            </p:nvCxnSpPr>
            <p:spPr>
              <a:xfrm>
                <a:off x="7772400" y="2905761"/>
                <a:ext cx="0" cy="107999"/>
              </a:xfrm>
              <a:prstGeom prst="line">
                <a:avLst/>
              </a:prstGeom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ruta 29"/>
            <p:cNvSpPr txBox="1"/>
            <p:nvPr/>
          </p:nvSpPr>
          <p:spPr>
            <a:xfrm>
              <a:off x="6258560" y="3003600"/>
              <a:ext cx="995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16 m/s</a:t>
              </a:r>
              <a:endParaRPr lang="sv-SE" dirty="0"/>
            </a:p>
          </p:txBody>
        </p:sp>
        <p:sp>
          <p:nvSpPr>
            <p:cNvPr id="31" name="textruta 30"/>
            <p:cNvSpPr txBox="1"/>
            <p:nvPr/>
          </p:nvSpPr>
          <p:spPr>
            <a:xfrm>
              <a:off x="7406640" y="3003600"/>
              <a:ext cx="995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30 m/s</a:t>
              </a:r>
              <a:endParaRPr lang="sv-SE" dirty="0"/>
            </a:p>
          </p:txBody>
        </p:sp>
      </p:grp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102370532"/>
              </p:ext>
            </p:extLst>
          </p:nvPr>
        </p:nvGraphicFramePr>
        <p:xfrm>
          <a:off x="5106352" y="1305560"/>
          <a:ext cx="3255328" cy="1762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llips 5"/>
          <p:cNvSpPr/>
          <p:nvPr/>
        </p:nvSpPr>
        <p:spPr>
          <a:xfrm>
            <a:off x="3261360" y="2326640"/>
            <a:ext cx="1178560" cy="1158240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Ellips 20"/>
          <p:cNvSpPr/>
          <p:nvPr/>
        </p:nvSpPr>
        <p:spPr>
          <a:xfrm>
            <a:off x="6258560" y="1297211"/>
            <a:ext cx="1625600" cy="696559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Ellips 21"/>
          <p:cNvSpPr/>
          <p:nvPr/>
        </p:nvSpPr>
        <p:spPr>
          <a:xfrm>
            <a:off x="3261360" y="3159760"/>
            <a:ext cx="1178560" cy="1158240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Ellips 22"/>
          <p:cNvSpPr/>
          <p:nvPr/>
        </p:nvSpPr>
        <p:spPr>
          <a:xfrm>
            <a:off x="7504431" y="2428239"/>
            <a:ext cx="948689" cy="802642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Modell i </a:t>
            </a:r>
            <a:r>
              <a:rPr lang="sv-SE" dirty="0" err="1" smtClean="0"/>
              <a:t>Simulink</a:t>
            </a:r>
            <a:endParaRPr lang="sv-SE" dirty="0" smtClean="0"/>
          </a:p>
          <a:p>
            <a:r>
              <a:rPr lang="sv-SE" dirty="0" smtClean="0"/>
              <a:t>C-kod i realtid på </a:t>
            </a:r>
            <a:r>
              <a:rPr lang="sv-SE" dirty="0" err="1" smtClean="0"/>
              <a:t>Raspberry</a:t>
            </a:r>
            <a:r>
              <a:rPr lang="sv-SE" dirty="0" smtClean="0"/>
              <a:t> Pi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5074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Graphic spid="17" grpId="0">
        <p:bldAsOne/>
      </p:bldGraphic>
      <p:bldGraphic spid="17" grpId="2">
        <p:bldAsOne/>
      </p:bldGraphic>
      <p:bldP spid="6" grpId="0" animBg="1"/>
      <p:bldP spid="6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Fysisk modell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Simulinkmodell</a:t>
            </a:r>
            <a:r>
              <a:rPr lang="sv-SE" dirty="0" smtClean="0"/>
              <a:t> på </a:t>
            </a:r>
            <a:r>
              <a:rPr lang="sv-SE" dirty="0" err="1" smtClean="0"/>
              <a:t>Raspberry</a:t>
            </a:r>
            <a:r>
              <a:rPr lang="sv-SE" dirty="0" smtClean="0"/>
              <a:t> Pi</a:t>
            </a:r>
          </a:p>
          <a:p>
            <a:r>
              <a:rPr lang="sv-SE" dirty="0" smtClean="0"/>
              <a:t>A/D-omvandlare på Arduino</a:t>
            </a:r>
            <a:endParaRPr lang="sv-SE" dirty="0"/>
          </a:p>
        </p:txBody>
      </p:sp>
      <p:cxnSp>
        <p:nvCxnSpPr>
          <p:cNvPr id="49" name="Rak 48"/>
          <p:cNvCxnSpPr/>
          <p:nvPr/>
        </p:nvCxnSpPr>
        <p:spPr>
          <a:xfrm>
            <a:off x="2970435" y="4280890"/>
            <a:ext cx="45527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ak 49"/>
          <p:cNvCxnSpPr/>
          <p:nvPr/>
        </p:nvCxnSpPr>
        <p:spPr>
          <a:xfrm>
            <a:off x="2970435" y="4476432"/>
            <a:ext cx="45527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/>
          <p:nvPr/>
        </p:nvCxnSpPr>
        <p:spPr>
          <a:xfrm>
            <a:off x="2970435" y="4671974"/>
            <a:ext cx="45527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/>
          <p:nvPr/>
        </p:nvCxnSpPr>
        <p:spPr>
          <a:xfrm>
            <a:off x="4401282" y="4337923"/>
            <a:ext cx="491416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>
            <a:off x="4401282" y="4468284"/>
            <a:ext cx="491416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/>
          <p:nvPr/>
        </p:nvCxnSpPr>
        <p:spPr>
          <a:xfrm>
            <a:off x="4401282" y="4598646"/>
            <a:ext cx="491416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>
            <a:off x="4401282" y="4729007"/>
            <a:ext cx="491416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upp 58"/>
          <p:cNvGrpSpPr/>
          <p:nvPr/>
        </p:nvGrpSpPr>
        <p:grpSpPr>
          <a:xfrm>
            <a:off x="2769559" y="3233842"/>
            <a:ext cx="2331264" cy="949277"/>
            <a:chOff x="2802079" y="3396793"/>
            <a:chExt cx="2331264" cy="949277"/>
          </a:xfrm>
        </p:grpSpPr>
        <p:cxnSp>
          <p:nvCxnSpPr>
            <p:cNvPr id="42" name="Rak 41"/>
            <p:cNvCxnSpPr/>
            <p:nvPr/>
          </p:nvCxnSpPr>
          <p:spPr>
            <a:xfrm rot="5400000">
              <a:off x="3522765" y="4117938"/>
              <a:ext cx="456264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ak 42"/>
            <p:cNvCxnSpPr/>
            <p:nvPr/>
          </p:nvCxnSpPr>
          <p:spPr>
            <a:xfrm rot="5400000">
              <a:off x="3587804" y="4117938"/>
              <a:ext cx="456264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ak 43"/>
            <p:cNvCxnSpPr/>
            <p:nvPr/>
          </p:nvCxnSpPr>
          <p:spPr>
            <a:xfrm rot="5400000">
              <a:off x="3652842" y="4117938"/>
              <a:ext cx="456264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Rak 44"/>
            <p:cNvCxnSpPr/>
            <p:nvPr/>
          </p:nvCxnSpPr>
          <p:spPr>
            <a:xfrm rot="5400000">
              <a:off x="3717881" y="4117938"/>
              <a:ext cx="456264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ak 45"/>
            <p:cNvCxnSpPr/>
            <p:nvPr/>
          </p:nvCxnSpPr>
          <p:spPr>
            <a:xfrm rot="5400000">
              <a:off x="3782919" y="4117938"/>
              <a:ext cx="456264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Rak 46"/>
            <p:cNvCxnSpPr/>
            <p:nvPr/>
          </p:nvCxnSpPr>
          <p:spPr>
            <a:xfrm rot="5400000">
              <a:off x="3847958" y="4117938"/>
              <a:ext cx="456264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Rak 47"/>
            <p:cNvCxnSpPr/>
            <p:nvPr/>
          </p:nvCxnSpPr>
          <p:spPr>
            <a:xfrm rot="5400000">
              <a:off x="3912996" y="4117938"/>
              <a:ext cx="456264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upp 57"/>
            <p:cNvGrpSpPr/>
            <p:nvPr/>
          </p:nvGrpSpPr>
          <p:grpSpPr>
            <a:xfrm>
              <a:off x="2802079" y="3396793"/>
              <a:ext cx="2331264" cy="590784"/>
              <a:chOff x="2802079" y="3396793"/>
              <a:chExt cx="2331264" cy="590784"/>
            </a:xfrm>
          </p:grpSpPr>
          <p:grpSp>
            <p:nvGrpSpPr>
              <p:cNvPr id="55" name="Grupp 54"/>
              <p:cNvGrpSpPr/>
              <p:nvPr/>
            </p:nvGrpSpPr>
            <p:grpSpPr>
              <a:xfrm>
                <a:off x="3718378" y="3661674"/>
                <a:ext cx="455270" cy="325903"/>
                <a:chOff x="3718378" y="3661674"/>
                <a:chExt cx="455270" cy="325903"/>
              </a:xfrm>
            </p:grpSpPr>
            <p:sp>
              <p:nvSpPr>
                <p:cNvPr id="25" name="Rektangel 24"/>
                <p:cNvSpPr/>
                <p:nvPr/>
              </p:nvSpPr>
              <p:spPr>
                <a:xfrm>
                  <a:off x="3718378" y="3661674"/>
                  <a:ext cx="455270" cy="32590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128270" algn="ctr">
                    <a:lnSpc>
                      <a:spcPct val="105000"/>
                    </a:lnSpc>
                    <a:spcAft>
                      <a:spcPts val="0"/>
                    </a:spcAft>
                  </a:pPr>
                  <a:r>
                    <a:rPr sz="2800">
                      <a:ln w="9525" cap="rnd" cmpd="sng" algn="ctr">
                        <a:solidFill>
                          <a:srgbClr val="953735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rPr>
                    <a:t> </a:t>
                  </a:r>
                  <a:endParaRPr sz="1000">
                    <a:effectLst/>
                    <a:latin typeface="Times New Roman"/>
                    <a:ea typeface="Times New Roman"/>
                    <a:cs typeface="Times New Roman"/>
                  </a:endParaRPr>
                </a:p>
              </p:txBody>
            </p:sp>
            <p:cxnSp>
              <p:nvCxnSpPr>
                <p:cNvPr id="35" name="Rak 34"/>
                <p:cNvCxnSpPr/>
                <p:nvPr/>
              </p:nvCxnSpPr>
              <p:spPr>
                <a:xfrm>
                  <a:off x="3779081" y="3697885"/>
                  <a:ext cx="113818" cy="0"/>
                </a:xfrm>
                <a:prstGeom prst="line">
                  <a:avLst/>
                </a:prstGeom>
                <a:ln w="28575" cmpd="sng">
                  <a:solidFill>
                    <a:srgbClr val="FF00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ak 35"/>
                <p:cNvCxnSpPr/>
                <p:nvPr/>
              </p:nvCxnSpPr>
              <p:spPr>
                <a:xfrm>
                  <a:off x="3779081" y="3825832"/>
                  <a:ext cx="113818" cy="0"/>
                </a:xfrm>
                <a:prstGeom prst="line">
                  <a:avLst/>
                </a:prstGeom>
                <a:ln w="28575" cmpd="sng">
                  <a:solidFill>
                    <a:srgbClr val="FF00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ak 36"/>
                <p:cNvCxnSpPr/>
                <p:nvPr/>
              </p:nvCxnSpPr>
              <p:spPr>
                <a:xfrm>
                  <a:off x="3779081" y="3953779"/>
                  <a:ext cx="113818" cy="0"/>
                </a:xfrm>
                <a:prstGeom prst="line">
                  <a:avLst/>
                </a:prstGeom>
                <a:ln w="28575" cmpd="sng">
                  <a:solidFill>
                    <a:srgbClr val="FF00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ak 37"/>
                <p:cNvCxnSpPr/>
                <p:nvPr/>
              </p:nvCxnSpPr>
              <p:spPr>
                <a:xfrm rot="5400000">
                  <a:off x="3714647" y="3761859"/>
                  <a:ext cx="108634" cy="0"/>
                </a:xfrm>
                <a:prstGeom prst="line">
                  <a:avLst/>
                </a:prstGeom>
                <a:ln w="28575" cmpd="sng">
                  <a:solidFill>
                    <a:srgbClr val="FF00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ak 38"/>
                <p:cNvCxnSpPr/>
                <p:nvPr/>
              </p:nvCxnSpPr>
              <p:spPr>
                <a:xfrm rot="5400000">
                  <a:off x="3714647" y="3889806"/>
                  <a:ext cx="108634" cy="0"/>
                </a:xfrm>
                <a:prstGeom prst="line">
                  <a:avLst/>
                </a:prstGeom>
                <a:ln w="28575" cmpd="sng">
                  <a:solidFill>
                    <a:srgbClr val="FF00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Rak 39"/>
                <p:cNvCxnSpPr/>
                <p:nvPr/>
              </p:nvCxnSpPr>
              <p:spPr>
                <a:xfrm rot="5400000">
                  <a:off x="3848699" y="3761859"/>
                  <a:ext cx="108634" cy="0"/>
                </a:xfrm>
                <a:prstGeom prst="line">
                  <a:avLst/>
                </a:prstGeom>
                <a:ln w="28575" cmpd="sng">
                  <a:solidFill>
                    <a:srgbClr val="FF00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Rak 40"/>
                <p:cNvCxnSpPr/>
                <p:nvPr/>
              </p:nvCxnSpPr>
              <p:spPr>
                <a:xfrm rot="5400000">
                  <a:off x="3848699" y="3889806"/>
                  <a:ext cx="108634" cy="0"/>
                </a:xfrm>
                <a:prstGeom prst="line">
                  <a:avLst/>
                </a:prstGeom>
                <a:ln w="28575" cmpd="sng">
                  <a:solidFill>
                    <a:srgbClr val="FF00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Rak 27"/>
                <p:cNvCxnSpPr/>
                <p:nvPr/>
              </p:nvCxnSpPr>
              <p:spPr>
                <a:xfrm>
                  <a:off x="3994069" y="3697885"/>
                  <a:ext cx="113818" cy="0"/>
                </a:xfrm>
                <a:prstGeom prst="line">
                  <a:avLst/>
                </a:prstGeom>
                <a:ln w="28575" cmpd="sng">
                  <a:solidFill>
                    <a:srgbClr val="FF00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Rak 28"/>
                <p:cNvCxnSpPr/>
                <p:nvPr/>
              </p:nvCxnSpPr>
              <p:spPr>
                <a:xfrm>
                  <a:off x="3994069" y="3825832"/>
                  <a:ext cx="113818" cy="0"/>
                </a:xfrm>
                <a:prstGeom prst="line">
                  <a:avLst/>
                </a:prstGeom>
                <a:ln w="28575" cmpd="sng">
                  <a:solidFill>
                    <a:srgbClr val="FF00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Rak 29"/>
                <p:cNvCxnSpPr/>
                <p:nvPr/>
              </p:nvCxnSpPr>
              <p:spPr>
                <a:xfrm>
                  <a:off x="3994069" y="3953779"/>
                  <a:ext cx="113818" cy="0"/>
                </a:xfrm>
                <a:prstGeom prst="line">
                  <a:avLst/>
                </a:prstGeom>
                <a:ln w="28575" cmpd="sng">
                  <a:solidFill>
                    <a:srgbClr val="FF00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Rak 30"/>
                <p:cNvCxnSpPr/>
                <p:nvPr/>
              </p:nvCxnSpPr>
              <p:spPr>
                <a:xfrm rot="5400000">
                  <a:off x="3929635" y="3761859"/>
                  <a:ext cx="108634" cy="0"/>
                </a:xfrm>
                <a:prstGeom prst="line">
                  <a:avLst/>
                </a:prstGeom>
                <a:ln w="28575" cmpd="sng">
                  <a:solidFill>
                    <a:srgbClr val="FF00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Rak 31"/>
                <p:cNvCxnSpPr/>
                <p:nvPr/>
              </p:nvCxnSpPr>
              <p:spPr>
                <a:xfrm rot="5400000">
                  <a:off x="3929635" y="3889806"/>
                  <a:ext cx="108634" cy="0"/>
                </a:xfrm>
                <a:prstGeom prst="line">
                  <a:avLst/>
                </a:prstGeom>
                <a:ln w="28575" cmpd="sng">
                  <a:solidFill>
                    <a:srgbClr val="FF00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Rak 32"/>
                <p:cNvCxnSpPr/>
                <p:nvPr/>
              </p:nvCxnSpPr>
              <p:spPr>
                <a:xfrm rot="5400000">
                  <a:off x="4063687" y="3761859"/>
                  <a:ext cx="108634" cy="0"/>
                </a:xfrm>
                <a:prstGeom prst="line">
                  <a:avLst/>
                </a:prstGeom>
                <a:ln w="28575" cmpd="sng">
                  <a:solidFill>
                    <a:srgbClr val="FF00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ak 33"/>
                <p:cNvCxnSpPr/>
                <p:nvPr/>
              </p:nvCxnSpPr>
              <p:spPr>
                <a:xfrm rot="5400000">
                  <a:off x="4063687" y="3889806"/>
                  <a:ext cx="108634" cy="0"/>
                </a:xfrm>
                <a:prstGeom prst="line">
                  <a:avLst/>
                </a:prstGeom>
                <a:ln w="28575" cmpd="sng">
                  <a:solidFill>
                    <a:srgbClr val="FF00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ruta 52"/>
              <p:cNvSpPr txBox="1"/>
              <p:nvPr/>
            </p:nvSpPr>
            <p:spPr>
              <a:xfrm>
                <a:off x="2802079" y="3396793"/>
                <a:ext cx="2331264" cy="264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5000"/>
                  </a:lnSpc>
                  <a:spcAft>
                    <a:spcPts val="0"/>
                  </a:spcAft>
                </a:pPr>
                <a:r>
                  <a:rPr sz="1000" dirty="0">
                    <a:effectLst/>
                    <a:latin typeface="Times New Roman"/>
                    <a:ea typeface="Times New Roman"/>
                    <a:cs typeface="Times New Roman"/>
                  </a:rPr>
                  <a:t>Sjusegmentsdisplay</a:t>
                </a:r>
              </a:p>
            </p:txBody>
          </p:sp>
        </p:grpSp>
      </p:grpSp>
      <p:cxnSp>
        <p:nvCxnSpPr>
          <p:cNvPr id="22" name="Rak 21"/>
          <p:cNvCxnSpPr/>
          <p:nvPr/>
        </p:nvCxnSpPr>
        <p:spPr>
          <a:xfrm>
            <a:off x="4401282" y="4859368"/>
            <a:ext cx="491416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ktangel 16"/>
          <p:cNvSpPr/>
          <p:nvPr/>
        </p:nvSpPr>
        <p:spPr>
          <a:xfrm>
            <a:off x="3360666" y="4046240"/>
            <a:ext cx="1105654" cy="162951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0"/>
              </a:spcAft>
              <a:tabLst>
                <a:tab pos="180340" algn="l"/>
              </a:tabLst>
            </a:pPr>
            <a:r>
              <a:rPr sz="1000" dirty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Arduino</a:t>
            </a:r>
            <a:endParaRPr sz="1000" dirty="0">
              <a:effectLst/>
              <a:latin typeface="Times New Roman"/>
              <a:ea typeface="Times New Roman"/>
              <a:cs typeface="Times New Roman"/>
            </a:endParaRPr>
          </a:p>
        </p:txBody>
      </p:sp>
      <p:cxnSp>
        <p:nvCxnSpPr>
          <p:cNvPr id="14" name="Vinklad  13"/>
          <p:cNvCxnSpPr/>
          <p:nvPr/>
        </p:nvCxnSpPr>
        <p:spPr>
          <a:xfrm>
            <a:off x="5767090" y="4671974"/>
            <a:ext cx="780462" cy="782167"/>
          </a:xfrm>
          <a:prstGeom prst="bentConnector3">
            <a:avLst>
              <a:gd name="adj1" fmla="val 103465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ktangel 14"/>
          <p:cNvSpPr/>
          <p:nvPr/>
        </p:nvSpPr>
        <p:spPr>
          <a:xfrm>
            <a:off x="4856551" y="3393348"/>
            <a:ext cx="1315386" cy="16300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Raspberry Pi</a:t>
            </a:r>
            <a:endParaRPr sz="1000" dirty="0">
              <a:effectLst/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5897167" y="5193418"/>
            <a:ext cx="1365809" cy="8473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8100" indent="-38100" algn="ctr">
              <a:lnSpc>
                <a:spcPct val="105000"/>
              </a:lnSpc>
              <a:spcAft>
                <a:spcPts val="0"/>
              </a:spcAft>
            </a:pPr>
            <a:r>
              <a:rPr lang="sv-SE" sz="1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Monitor</a:t>
            </a:r>
            <a:endParaRPr sz="1000" dirty="0">
              <a:effectLst/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2" name="Rektangel 51"/>
          <p:cNvSpPr/>
          <p:nvPr/>
        </p:nvSpPr>
        <p:spPr>
          <a:xfrm>
            <a:off x="2385088" y="4172799"/>
            <a:ext cx="616072" cy="61307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v-SE"/>
          </a:p>
        </p:txBody>
      </p:sp>
      <p:grpSp>
        <p:nvGrpSpPr>
          <p:cNvPr id="60" name="Grupp 59"/>
          <p:cNvGrpSpPr/>
          <p:nvPr/>
        </p:nvGrpSpPr>
        <p:grpSpPr>
          <a:xfrm>
            <a:off x="2433325" y="4215166"/>
            <a:ext cx="520308" cy="521445"/>
            <a:chOff x="2465845" y="4378117"/>
            <a:chExt cx="520308" cy="521445"/>
          </a:xfrm>
        </p:grpSpPr>
        <p:sp>
          <p:nvSpPr>
            <p:cNvPr id="53" name="Ellips 52"/>
            <p:cNvSpPr/>
            <p:nvPr/>
          </p:nvSpPr>
          <p:spPr>
            <a:xfrm>
              <a:off x="2465845" y="4378117"/>
              <a:ext cx="520308" cy="521445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/>
            </a:p>
          </p:txBody>
        </p:sp>
        <p:cxnSp>
          <p:nvCxnSpPr>
            <p:cNvPr id="54" name="Rak pil 53"/>
            <p:cNvCxnSpPr/>
            <p:nvPr/>
          </p:nvCxnSpPr>
          <p:spPr>
            <a:xfrm flipH="1" flipV="1">
              <a:off x="2593170" y="4441074"/>
              <a:ext cx="144000" cy="215999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ruta 51"/>
          <p:cNvSpPr txBox="1"/>
          <p:nvPr/>
        </p:nvSpPr>
        <p:spPr>
          <a:xfrm>
            <a:off x="1943374" y="4784367"/>
            <a:ext cx="1522362" cy="896087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sz="1000" dirty="0" smtClean="0">
                <a:effectLst/>
                <a:latin typeface="Times New Roman"/>
                <a:ea typeface="Times New Roman"/>
                <a:cs typeface="Times New Roman"/>
              </a:rPr>
              <a:t>Vridpotentiometer</a:t>
            </a:r>
            <a:endParaRPr sz="1000" dirty="0">
              <a:effectLst/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0518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3" grpId="0" animBg="1"/>
      <p:bldP spid="5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90819706"/>
              </p:ext>
            </p:extLst>
          </p:nvPr>
        </p:nvGraphicFramePr>
        <p:xfrm>
          <a:off x="550862" y="2380130"/>
          <a:ext cx="8481378" cy="3926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Tester</a:t>
            </a:r>
          </a:p>
        </p:txBody>
      </p:sp>
      <p:grpSp>
        <p:nvGrpSpPr>
          <p:cNvPr id="5" name="Grupp 4"/>
          <p:cNvGrpSpPr/>
          <p:nvPr/>
        </p:nvGrpSpPr>
        <p:grpSpPr>
          <a:xfrm>
            <a:off x="304845" y="2933847"/>
            <a:ext cx="5440038" cy="3614259"/>
            <a:chOff x="304845" y="2933847"/>
            <a:chExt cx="5440038" cy="3614259"/>
          </a:xfrm>
        </p:grpSpPr>
        <p:sp>
          <p:nvSpPr>
            <p:cNvPr id="6" name="textruta 5"/>
            <p:cNvSpPr txBox="1"/>
            <p:nvPr/>
          </p:nvSpPr>
          <p:spPr>
            <a:xfrm rot="16200000">
              <a:off x="-541430" y="3780122"/>
              <a:ext cx="2061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Aktiv effekt (kW)</a:t>
              </a:r>
              <a:endParaRPr lang="sv-SE" dirty="0"/>
            </a:p>
          </p:txBody>
        </p:sp>
        <p:sp>
          <p:nvSpPr>
            <p:cNvPr id="7" name="textruta 6"/>
            <p:cNvSpPr txBox="1"/>
            <p:nvPr/>
          </p:nvSpPr>
          <p:spPr>
            <a:xfrm>
              <a:off x="3399118" y="6178774"/>
              <a:ext cx="2345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Vindhastighet (m/s)</a:t>
              </a:r>
              <a:endParaRPr lang="sv-SE" dirty="0"/>
            </a:p>
          </p:txBody>
        </p:sp>
      </p:grpSp>
      <p:pic>
        <p:nvPicPr>
          <p:cNvPr id="4" name="Bildobjekt 3" descr="Vindkraftsmudu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6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Screen Shot 2015-05-22 at 12.5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382" y="2108544"/>
            <a:ext cx="5284209" cy="3624916"/>
          </a:xfrm>
          <a:prstGeom prst="rect">
            <a:avLst/>
          </a:prstGeom>
        </p:spPr>
      </p:pic>
      <p:sp>
        <p:nvSpPr>
          <p:cNvPr id="55" name="textruta 54"/>
          <p:cNvSpPr txBox="1"/>
          <p:nvPr/>
        </p:nvSpPr>
        <p:spPr>
          <a:xfrm>
            <a:off x="2357366" y="3832616"/>
            <a:ext cx="106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340 kW</a:t>
            </a:r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Diskussion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Kostnadseffektivt?</a:t>
            </a:r>
          </a:p>
          <a:p>
            <a:r>
              <a:rPr lang="sv-SE" dirty="0" smtClean="0"/>
              <a:t>Utökningar</a:t>
            </a:r>
            <a:endParaRPr lang="sv-SE" dirty="0"/>
          </a:p>
        </p:txBody>
      </p:sp>
      <p:pic>
        <p:nvPicPr>
          <p:cNvPr id="4" name="Bildobjekt 3" descr="CC00054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111" y="917353"/>
            <a:ext cx="358705" cy="517019"/>
          </a:xfrm>
          <a:prstGeom prst="rect">
            <a:avLst/>
          </a:prstGeom>
        </p:spPr>
      </p:pic>
      <p:pic>
        <p:nvPicPr>
          <p:cNvPr id="6" name="Bildobjekt 5" descr="CC00054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543" y="917353"/>
            <a:ext cx="358705" cy="517019"/>
          </a:xfrm>
          <a:prstGeom prst="rect">
            <a:avLst/>
          </a:prstGeom>
        </p:spPr>
      </p:pic>
      <p:cxnSp>
        <p:nvCxnSpPr>
          <p:cNvPr id="9" name="Rak 8"/>
          <p:cNvCxnSpPr/>
          <p:nvPr/>
        </p:nvCxnSpPr>
        <p:spPr>
          <a:xfrm>
            <a:off x="871752" y="3972347"/>
            <a:ext cx="35859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9"/>
          <p:cNvCxnSpPr/>
          <p:nvPr/>
        </p:nvCxnSpPr>
        <p:spPr>
          <a:xfrm>
            <a:off x="871752" y="4126410"/>
            <a:ext cx="35859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ak 10"/>
          <p:cNvCxnSpPr/>
          <p:nvPr/>
        </p:nvCxnSpPr>
        <p:spPr>
          <a:xfrm>
            <a:off x="871752" y="4280473"/>
            <a:ext cx="35859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>
            <a:off x="1998770" y="4017282"/>
            <a:ext cx="38706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ak 12"/>
          <p:cNvCxnSpPr/>
          <p:nvPr/>
        </p:nvCxnSpPr>
        <p:spPr>
          <a:xfrm>
            <a:off x="1998770" y="4119990"/>
            <a:ext cx="38706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ak 13"/>
          <p:cNvCxnSpPr/>
          <p:nvPr/>
        </p:nvCxnSpPr>
        <p:spPr>
          <a:xfrm>
            <a:off x="1998770" y="4222699"/>
            <a:ext cx="38706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ak 14"/>
          <p:cNvCxnSpPr/>
          <p:nvPr/>
        </p:nvCxnSpPr>
        <p:spPr>
          <a:xfrm>
            <a:off x="1998770" y="4325408"/>
            <a:ext cx="38706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16"/>
          <p:cNvCxnSpPr/>
          <p:nvPr/>
        </p:nvCxnSpPr>
        <p:spPr>
          <a:xfrm rot="5400000">
            <a:off x="1281135" y="3715576"/>
            <a:ext cx="359479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/>
          <p:nvPr/>
        </p:nvCxnSpPr>
        <p:spPr>
          <a:xfrm rot="5400000">
            <a:off x="1332364" y="3715576"/>
            <a:ext cx="359479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 rot="5400000">
            <a:off x="1383591" y="3715576"/>
            <a:ext cx="359479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/>
          <p:nvPr/>
        </p:nvCxnSpPr>
        <p:spPr>
          <a:xfrm rot="5400000">
            <a:off x="1434820" y="3715576"/>
            <a:ext cx="359479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 rot="5400000">
            <a:off x="1486048" y="3715576"/>
            <a:ext cx="359479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ak 21"/>
          <p:cNvCxnSpPr/>
          <p:nvPr/>
        </p:nvCxnSpPr>
        <p:spPr>
          <a:xfrm rot="5400000">
            <a:off x="1537276" y="3715576"/>
            <a:ext cx="359479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/>
          <p:nvPr/>
        </p:nvCxnSpPr>
        <p:spPr>
          <a:xfrm rot="5400000">
            <a:off x="1588504" y="3715576"/>
            <a:ext cx="359479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ktangel 26"/>
          <p:cNvSpPr/>
          <p:nvPr/>
        </p:nvSpPr>
        <p:spPr>
          <a:xfrm>
            <a:off x="1435261" y="3356097"/>
            <a:ext cx="358597" cy="2567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28270" algn="ctr">
              <a:lnSpc>
                <a:spcPct val="105000"/>
              </a:lnSpc>
              <a:spcAft>
                <a:spcPts val="0"/>
              </a:spcAft>
            </a:pPr>
            <a:r>
              <a:rPr sz="2800">
                <a:ln w="9525" cap="rnd" cmpd="sng" algn="ctr">
                  <a:solidFill>
                    <a:srgbClr val="953735"/>
                  </a:solidFill>
                  <a:prstDash val="solid"/>
                  <a:bevel/>
                </a:ln>
                <a:solidFill>
                  <a:srgbClr val="FF0000"/>
                </a:solidFill>
                <a:effectLst/>
                <a:latin typeface="Times New Roman"/>
                <a:ea typeface="Times New Roman"/>
                <a:cs typeface="Times New Roman"/>
              </a:rPr>
              <a:t> </a:t>
            </a:r>
            <a:endParaRPr sz="1000">
              <a:effectLst/>
              <a:latin typeface="Times New Roman"/>
              <a:ea typeface="Times New Roman"/>
              <a:cs typeface="Times New Roman"/>
            </a:endParaRPr>
          </a:p>
        </p:txBody>
      </p:sp>
      <p:cxnSp>
        <p:nvCxnSpPr>
          <p:cNvPr id="28" name="Rak 27"/>
          <p:cNvCxnSpPr/>
          <p:nvPr/>
        </p:nvCxnSpPr>
        <p:spPr>
          <a:xfrm>
            <a:off x="1483074" y="3384627"/>
            <a:ext cx="8965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Rak 28"/>
          <p:cNvCxnSpPr/>
          <p:nvPr/>
        </p:nvCxnSpPr>
        <p:spPr>
          <a:xfrm>
            <a:off x="1483074" y="3485433"/>
            <a:ext cx="8965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29"/>
          <p:cNvCxnSpPr/>
          <p:nvPr/>
        </p:nvCxnSpPr>
        <p:spPr>
          <a:xfrm>
            <a:off x="1483074" y="3586239"/>
            <a:ext cx="8965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ak 30"/>
          <p:cNvCxnSpPr/>
          <p:nvPr/>
        </p:nvCxnSpPr>
        <p:spPr>
          <a:xfrm rot="5400000">
            <a:off x="1432310" y="3435030"/>
            <a:ext cx="8559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ak 31"/>
          <p:cNvCxnSpPr/>
          <p:nvPr/>
        </p:nvCxnSpPr>
        <p:spPr>
          <a:xfrm rot="5400000">
            <a:off x="1432310" y="3535837"/>
            <a:ext cx="8559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ak 32"/>
          <p:cNvCxnSpPr/>
          <p:nvPr/>
        </p:nvCxnSpPr>
        <p:spPr>
          <a:xfrm rot="5400000">
            <a:off x="1537898" y="3435030"/>
            <a:ext cx="8559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 rot="5400000">
            <a:off x="1537898" y="3535837"/>
            <a:ext cx="8559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ak 34"/>
          <p:cNvCxnSpPr/>
          <p:nvPr/>
        </p:nvCxnSpPr>
        <p:spPr>
          <a:xfrm>
            <a:off x="1652411" y="3384627"/>
            <a:ext cx="8965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Rak 35"/>
          <p:cNvCxnSpPr/>
          <p:nvPr/>
        </p:nvCxnSpPr>
        <p:spPr>
          <a:xfrm>
            <a:off x="1652411" y="3485433"/>
            <a:ext cx="8965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ak 36"/>
          <p:cNvCxnSpPr/>
          <p:nvPr/>
        </p:nvCxnSpPr>
        <p:spPr>
          <a:xfrm>
            <a:off x="1652411" y="3586239"/>
            <a:ext cx="8965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/>
          <p:cNvCxnSpPr/>
          <p:nvPr/>
        </p:nvCxnSpPr>
        <p:spPr>
          <a:xfrm rot="5400000">
            <a:off x="1601647" y="3435030"/>
            <a:ext cx="8559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Rak 38"/>
          <p:cNvCxnSpPr/>
          <p:nvPr/>
        </p:nvCxnSpPr>
        <p:spPr>
          <a:xfrm rot="5400000">
            <a:off x="1601647" y="3535837"/>
            <a:ext cx="8559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Rak 39"/>
          <p:cNvCxnSpPr/>
          <p:nvPr/>
        </p:nvCxnSpPr>
        <p:spPr>
          <a:xfrm rot="5400000">
            <a:off x="1707235" y="3435030"/>
            <a:ext cx="8559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ak 40"/>
          <p:cNvCxnSpPr/>
          <p:nvPr/>
        </p:nvCxnSpPr>
        <p:spPr>
          <a:xfrm rot="5400000">
            <a:off x="1707235" y="3535837"/>
            <a:ext cx="8559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Rak 41"/>
          <p:cNvCxnSpPr/>
          <p:nvPr/>
        </p:nvCxnSpPr>
        <p:spPr>
          <a:xfrm>
            <a:off x="1998770" y="4428116"/>
            <a:ext cx="38706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ktangel 42"/>
          <p:cNvSpPr/>
          <p:nvPr/>
        </p:nvSpPr>
        <p:spPr>
          <a:xfrm>
            <a:off x="1179121" y="3787472"/>
            <a:ext cx="870877" cy="128385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0"/>
              </a:spcAft>
              <a:tabLst>
                <a:tab pos="180340" algn="l"/>
              </a:tabLst>
            </a:pPr>
            <a:r>
              <a:rPr sz="1000" dirty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Arduino</a:t>
            </a:r>
            <a:endParaRPr sz="1000" dirty="0">
              <a:effectLst/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7" name="Rektangel 46"/>
          <p:cNvSpPr/>
          <p:nvPr/>
        </p:nvSpPr>
        <p:spPr>
          <a:xfrm>
            <a:off x="410699" y="3887185"/>
            <a:ext cx="485254" cy="48302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v-SE"/>
          </a:p>
        </p:txBody>
      </p:sp>
      <p:grpSp>
        <p:nvGrpSpPr>
          <p:cNvPr id="53" name="Grupp 52"/>
          <p:cNvGrpSpPr/>
          <p:nvPr/>
        </p:nvGrpSpPr>
        <p:grpSpPr>
          <a:xfrm>
            <a:off x="448693" y="3920565"/>
            <a:ext cx="409825" cy="410834"/>
            <a:chOff x="448693" y="3920565"/>
            <a:chExt cx="409825" cy="410834"/>
          </a:xfrm>
        </p:grpSpPr>
        <p:sp>
          <p:nvSpPr>
            <p:cNvPr id="49" name="Ellips 48"/>
            <p:cNvSpPr/>
            <p:nvPr/>
          </p:nvSpPr>
          <p:spPr>
            <a:xfrm>
              <a:off x="448693" y="3920565"/>
              <a:ext cx="409825" cy="410834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/>
            </a:p>
          </p:txBody>
        </p:sp>
        <p:cxnSp>
          <p:nvCxnSpPr>
            <p:cNvPr id="50" name="Rak pil 49"/>
            <p:cNvCxnSpPr/>
            <p:nvPr/>
          </p:nvCxnSpPr>
          <p:spPr>
            <a:xfrm flipH="1" flipV="1">
              <a:off x="548982" y="3970167"/>
              <a:ext cx="113423" cy="17018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ruta 55"/>
          <p:cNvSpPr txBox="1"/>
          <p:nvPr/>
        </p:nvSpPr>
        <p:spPr>
          <a:xfrm>
            <a:off x="2440907" y="3787472"/>
            <a:ext cx="109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910 kW</a:t>
            </a:r>
            <a:endParaRPr lang="sv-SE" dirty="0"/>
          </a:p>
        </p:txBody>
      </p:sp>
      <p:sp>
        <p:nvSpPr>
          <p:cNvPr id="45" name="Rektangel 44"/>
          <p:cNvSpPr/>
          <p:nvPr/>
        </p:nvSpPr>
        <p:spPr>
          <a:xfrm>
            <a:off x="2357366" y="3273075"/>
            <a:ext cx="1036074" cy="128428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Raspberry Pi</a:t>
            </a:r>
            <a:endParaRPr sz="1000" dirty="0">
              <a:effectLst/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7" name="textruta 56"/>
          <p:cNvSpPr txBox="1"/>
          <p:nvPr/>
        </p:nvSpPr>
        <p:spPr>
          <a:xfrm>
            <a:off x="1735432" y="3308376"/>
            <a:ext cx="77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m/s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9138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7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56431E-7 -4.35909E-6 L 0.14407 0.1851 " pathEditMode="relative" ptsTypes="AA">
                                      <p:cBhvr>
                                        <p:cTn id="18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8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000"/>
                            </p:stCondLst>
                            <p:childTnLst>
                              <p:par>
                                <p:cTn id="20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14147E-6 1.51782E-6 L 0.14424 0.18533 " pathEditMode="relative" ptsTypes="AA">
                                      <p:cBhvr>
                                        <p:cTn id="20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55" grpId="2"/>
      <p:bldP spid="27" grpId="0" animBg="1"/>
      <p:bldP spid="43" grpId="0" animBg="1"/>
      <p:bldP spid="47" grpId="0" animBg="1"/>
      <p:bldP spid="56" grpId="0"/>
      <p:bldP spid="56" grpId="1"/>
      <p:bldP spid="45" grpId="0" animBg="1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Reglerbar insignal, utsignal i realtid</a:t>
            </a:r>
          </a:p>
          <a:p>
            <a:r>
              <a:rPr lang="sv-SE" dirty="0" smtClean="0"/>
              <a:t>Implementerat på </a:t>
            </a:r>
            <a:r>
              <a:rPr lang="sv-SE" dirty="0" err="1" smtClean="0"/>
              <a:t>Raspberry</a:t>
            </a:r>
            <a:r>
              <a:rPr lang="sv-SE" dirty="0" smtClean="0"/>
              <a:t> Pi</a:t>
            </a:r>
          </a:p>
          <a:p>
            <a:r>
              <a:rPr lang="sv-SE" dirty="0" smtClean="0"/>
              <a:t>Resultat</a:t>
            </a:r>
          </a:p>
          <a:p>
            <a:r>
              <a:rPr lang="sv-SE" dirty="0" smtClean="0"/>
              <a:t>Framtida användningsområde</a:t>
            </a:r>
          </a:p>
        </p:txBody>
      </p:sp>
      <p:grpSp>
        <p:nvGrpSpPr>
          <p:cNvPr id="14" name="Grupp 13"/>
          <p:cNvGrpSpPr/>
          <p:nvPr/>
        </p:nvGrpSpPr>
        <p:grpSpPr>
          <a:xfrm>
            <a:off x="1419414" y="4437529"/>
            <a:ext cx="5976470" cy="1748118"/>
            <a:chOff x="1419414" y="4437529"/>
            <a:chExt cx="5976470" cy="1748118"/>
          </a:xfrm>
        </p:grpSpPr>
        <p:cxnSp>
          <p:nvCxnSpPr>
            <p:cNvPr id="9" name="Rak pil 8"/>
            <p:cNvCxnSpPr>
              <a:endCxn id="11" idx="1"/>
            </p:cNvCxnSpPr>
            <p:nvPr/>
          </p:nvCxnSpPr>
          <p:spPr>
            <a:xfrm>
              <a:off x="1628590" y="5311588"/>
              <a:ext cx="1583765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  <a:effectLst>
              <a:outerShdw blurRad="76200" dist="749300" dir="4260000" sx="89000" sy="89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ak pil 9"/>
            <p:cNvCxnSpPr>
              <a:stCxn id="11" idx="3"/>
            </p:cNvCxnSpPr>
            <p:nvPr/>
          </p:nvCxnSpPr>
          <p:spPr>
            <a:xfrm>
              <a:off x="5946590" y="5311588"/>
              <a:ext cx="1449294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  <a:effectLst>
              <a:outerShdw blurRad="76200" dist="749300" dir="4260000" sx="89000" sy="89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ktangel 10"/>
            <p:cNvSpPr/>
            <p:nvPr/>
          </p:nvSpPr>
          <p:spPr>
            <a:xfrm>
              <a:off x="3212355" y="4437529"/>
              <a:ext cx="2734235" cy="17481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rgbClr val="000000"/>
                  </a:solidFill>
                </a:rPr>
                <a:t>Vindkraftsmodul</a:t>
              </a:r>
              <a:endParaRPr lang="sv-SE" dirty="0">
                <a:solidFill>
                  <a:srgbClr val="000000"/>
                </a:solidFill>
              </a:endParaRPr>
            </a:p>
          </p:txBody>
        </p:sp>
        <p:sp>
          <p:nvSpPr>
            <p:cNvPr id="12" name="textruta 11"/>
            <p:cNvSpPr txBox="1"/>
            <p:nvPr/>
          </p:nvSpPr>
          <p:spPr>
            <a:xfrm>
              <a:off x="1419414" y="4831372"/>
              <a:ext cx="1792941" cy="369332"/>
            </a:xfrm>
            <a:prstGeom prst="rect">
              <a:avLst/>
            </a:prstGeom>
            <a:noFill/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Vindhastighet</a:t>
              </a:r>
              <a:endParaRPr lang="sv-SE" dirty="0"/>
            </a:p>
          </p:txBody>
        </p:sp>
        <p:sp>
          <p:nvSpPr>
            <p:cNvPr id="13" name="textruta 12"/>
            <p:cNvSpPr txBox="1"/>
            <p:nvPr/>
          </p:nvSpPr>
          <p:spPr>
            <a:xfrm>
              <a:off x="6424707" y="4831372"/>
              <a:ext cx="971177" cy="369332"/>
            </a:xfrm>
            <a:prstGeom prst="rect">
              <a:avLst/>
            </a:prstGeom>
            <a:noFill/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Effekt</a:t>
              </a:r>
              <a:endParaRPr lang="sv-SE" dirty="0"/>
            </a:p>
          </p:txBody>
        </p:sp>
      </p:grpSp>
      <p:pic>
        <p:nvPicPr>
          <p:cNvPr id="15" name="Bildobjekt 14" descr="Vindkraftsmudu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97" y="2957944"/>
            <a:ext cx="4995807" cy="3746855"/>
          </a:xfrm>
          <a:prstGeom prst="rect">
            <a:avLst/>
          </a:prstGeom>
        </p:spPr>
      </p:pic>
      <p:grpSp>
        <p:nvGrpSpPr>
          <p:cNvPr id="21" name="Grupp 20"/>
          <p:cNvGrpSpPr/>
          <p:nvPr/>
        </p:nvGrpSpPr>
        <p:grpSpPr>
          <a:xfrm>
            <a:off x="515977" y="3500141"/>
            <a:ext cx="8112046" cy="3159496"/>
            <a:chOff x="212649" y="2380130"/>
            <a:chExt cx="9422395" cy="4301468"/>
          </a:xfrm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1285317748"/>
                </p:ext>
              </p:extLst>
            </p:nvPr>
          </p:nvGraphicFramePr>
          <p:xfrm>
            <a:off x="550860" y="2380130"/>
            <a:ext cx="9084184" cy="39265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8" name="Grupp 17"/>
            <p:cNvGrpSpPr/>
            <p:nvPr/>
          </p:nvGrpSpPr>
          <p:grpSpPr>
            <a:xfrm>
              <a:off x="212649" y="2672840"/>
              <a:ext cx="6083570" cy="4008758"/>
              <a:chOff x="212649" y="2672840"/>
              <a:chExt cx="6083570" cy="4008758"/>
            </a:xfrm>
          </p:grpSpPr>
          <p:sp>
            <p:nvSpPr>
              <p:cNvPr id="19" name="textruta 18"/>
              <p:cNvSpPr txBox="1"/>
              <p:nvPr/>
            </p:nvSpPr>
            <p:spPr>
              <a:xfrm rot="16200000">
                <a:off x="-1010841" y="3896330"/>
                <a:ext cx="2937121" cy="49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 smtClean="0"/>
                  <a:t>Aktiv effekt (kW)</a:t>
                </a:r>
                <a:endParaRPr lang="sv-SE" dirty="0"/>
              </a:p>
            </p:txBody>
          </p:sp>
          <p:sp>
            <p:nvSpPr>
              <p:cNvPr id="20" name="textruta 19"/>
              <p:cNvSpPr txBox="1"/>
              <p:nvPr/>
            </p:nvSpPr>
            <p:spPr>
              <a:xfrm>
                <a:off x="2864151" y="6178774"/>
                <a:ext cx="3432068" cy="50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 smtClean="0"/>
                  <a:t>Vindhastighet (m/s)</a:t>
                </a:r>
                <a:endParaRPr lang="sv-SE" dirty="0"/>
              </a:p>
            </p:txBody>
          </p:sp>
        </p:grpSp>
      </p:grpSp>
      <p:sp>
        <p:nvSpPr>
          <p:cNvPr id="23" name="Rektangel 22"/>
          <p:cNvSpPr/>
          <p:nvPr/>
        </p:nvSpPr>
        <p:spPr>
          <a:xfrm>
            <a:off x="6572854" y="2034614"/>
            <a:ext cx="1916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0.3%</a:t>
            </a:r>
            <a:endParaRPr lang="sv-S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977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Bris.thmx</Template>
  <TotalTime>1202</TotalTime>
  <Words>145</Words>
  <Application>Microsoft Macintosh PowerPoint</Application>
  <PresentationFormat>Bildspel på skärmen (4:3)</PresentationFormat>
  <Paragraphs>53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9" baseType="lpstr">
      <vt:lpstr>Bris</vt:lpstr>
      <vt:lpstr>B1. Fysisk realtidsmodellering av ett reglerbart vindkraftverk</vt:lpstr>
      <vt:lpstr>Bakgrund</vt:lpstr>
      <vt:lpstr>Teori</vt:lpstr>
      <vt:lpstr>Metod</vt:lpstr>
      <vt:lpstr>Fysisk modell</vt:lpstr>
      <vt:lpstr>Resultat</vt:lpstr>
      <vt:lpstr>Diskussion</vt:lpstr>
      <vt:lpstr>Sammanfattning</vt:lpstr>
    </vt:vector>
  </TitlesOfParts>
  <Company>Hemma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B1. Fysisk realtidsmodellering av ett reglerbart vindkraftverk</dc:title>
  <dc:creator>Adam Richert</dc:creator>
  <cp:lastModifiedBy>Adam Richert</cp:lastModifiedBy>
  <cp:revision>44</cp:revision>
  <dcterms:created xsi:type="dcterms:W3CDTF">2015-05-19T18:27:19Z</dcterms:created>
  <dcterms:modified xsi:type="dcterms:W3CDTF">2015-05-25T11:06:09Z</dcterms:modified>
</cp:coreProperties>
</file>