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5" r:id="rId7"/>
    <p:sldId id="267" r:id="rId8"/>
    <p:sldId id="270" r:id="rId9"/>
    <p:sldId id="266" r:id="rId10"/>
    <p:sldId id="269" r:id="rId11"/>
    <p:sldId id="261" r:id="rId12"/>
    <p:sldId id="263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88671" autoAdjust="0"/>
  </p:normalViewPr>
  <p:slideViewPr>
    <p:cSldViewPr snapToGrid="0">
      <p:cViewPr varScale="1">
        <p:scale>
          <a:sx n="57" d="100"/>
          <a:sy n="57" d="100"/>
        </p:scale>
        <p:origin x="10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CCD5D-E935-43A4-814C-B567D8B2B6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72D862-F277-4EFD-AECE-EC59C156F818}">
      <dgm:prSet/>
      <dgm:spPr/>
      <dgm:t>
        <a:bodyPr/>
        <a:lstStyle/>
        <a:p>
          <a:r>
            <a:rPr lang="en-US" dirty="0"/>
            <a:t>Our goal was to save, process and present the output from the formula components.</a:t>
          </a:r>
          <a:br>
            <a:rPr lang="en-US" dirty="0"/>
          </a:br>
          <a:endParaRPr lang="en-US" dirty="0"/>
        </a:p>
      </dgm:t>
    </dgm:pt>
    <dgm:pt modelId="{73F5FFBF-23FF-47F0-8929-A6D36E255888}" type="parTrans" cxnId="{1DD77A55-CEB0-42C8-8994-77221B6A0716}">
      <dgm:prSet/>
      <dgm:spPr/>
      <dgm:t>
        <a:bodyPr/>
        <a:lstStyle/>
        <a:p>
          <a:endParaRPr lang="en-US"/>
        </a:p>
      </dgm:t>
    </dgm:pt>
    <dgm:pt modelId="{DA52744B-BFAC-4F3F-976A-CB714A73D3C0}" type="sibTrans" cxnId="{1DD77A55-CEB0-42C8-8994-77221B6A0716}">
      <dgm:prSet/>
      <dgm:spPr/>
      <dgm:t>
        <a:bodyPr/>
        <a:lstStyle/>
        <a:p>
          <a:endParaRPr lang="en-US"/>
        </a:p>
      </dgm:t>
    </dgm:pt>
    <dgm:pt modelId="{3C06B393-9C11-4C36-814D-D381AEDD6F37}">
      <dgm:prSet/>
      <dgm:spPr/>
      <dgm:t>
        <a:bodyPr/>
        <a:lstStyle/>
        <a:p>
          <a:r>
            <a:rPr lang="en-US" dirty="0"/>
            <a:t>In our project we were responsible the create the Logger, Database and Dashboard for the Formula.</a:t>
          </a:r>
        </a:p>
      </dgm:t>
    </dgm:pt>
    <dgm:pt modelId="{635A0EF3-F01F-4AF7-8EE5-181F14B5AF80}" type="parTrans" cxnId="{6E7DD937-EF76-45E0-9DEF-62B9D406D4A3}">
      <dgm:prSet/>
      <dgm:spPr/>
      <dgm:t>
        <a:bodyPr/>
        <a:lstStyle/>
        <a:p>
          <a:endParaRPr lang="en-US"/>
        </a:p>
      </dgm:t>
    </dgm:pt>
    <dgm:pt modelId="{B0101362-9EF1-4E1E-BD34-FB2B5FEF1441}" type="sibTrans" cxnId="{6E7DD937-EF76-45E0-9DEF-62B9D406D4A3}">
      <dgm:prSet/>
      <dgm:spPr/>
      <dgm:t>
        <a:bodyPr/>
        <a:lstStyle/>
        <a:p>
          <a:endParaRPr lang="en-US"/>
        </a:p>
      </dgm:t>
    </dgm:pt>
    <dgm:pt modelId="{A7C7CA1B-7D49-4246-8AF2-A2557BDE40F2}" type="pres">
      <dgm:prSet presAssocID="{72DCCD5D-E935-43A4-814C-B567D8B2B6D3}" presName="linear" presStyleCnt="0">
        <dgm:presLayoutVars>
          <dgm:animLvl val="lvl"/>
          <dgm:resizeHandles val="exact"/>
        </dgm:presLayoutVars>
      </dgm:prSet>
      <dgm:spPr/>
    </dgm:pt>
    <dgm:pt modelId="{F733846C-407F-4783-AD88-4D54CD02F73D}" type="pres">
      <dgm:prSet presAssocID="{3B72D862-F277-4EFD-AECE-EC59C156F8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F7B633-E505-4E44-BAE4-EAE3E72A8CAF}" type="pres">
      <dgm:prSet presAssocID="{DA52744B-BFAC-4F3F-976A-CB714A73D3C0}" presName="spacer" presStyleCnt="0"/>
      <dgm:spPr/>
    </dgm:pt>
    <dgm:pt modelId="{E753BD6C-E656-41FA-A806-A3D15D9E799D}" type="pres">
      <dgm:prSet presAssocID="{3C06B393-9C11-4C36-814D-D381AEDD6F3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E7DD937-EF76-45E0-9DEF-62B9D406D4A3}" srcId="{72DCCD5D-E935-43A4-814C-B567D8B2B6D3}" destId="{3C06B393-9C11-4C36-814D-D381AEDD6F37}" srcOrd="1" destOrd="0" parTransId="{635A0EF3-F01F-4AF7-8EE5-181F14B5AF80}" sibTransId="{B0101362-9EF1-4E1E-BD34-FB2B5FEF1441}"/>
    <dgm:cxn modelId="{0A72C03A-20A3-4FF9-86AC-B94BF8144EFE}" type="presOf" srcId="{72DCCD5D-E935-43A4-814C-B567D8B2B6D3}" destId="{A7C7CA1B-7D49-4246-8AF2-A2557BDE40F2}" srcOrd="0" destOrd="0" presId="urn:microsoft.com/office/officeart/2005/8/layout/vList2"/>
    <dgm:cxn modelId="{1DD77A55-CEB0-42C8-8994-77221B6A0716}" srcId="{72DCCD5D-E935-43A4-814C-B567D8B2B6D3}" destId="{3B72D862-F277-4EFD-AECE-EC59C156F818}" srcOrd="0" destOrd="0" parTransId="{73F5FFBF-23FF-47F0-8929-A6D36E255888}" sibTransId="{DA52744B-BFAC-4F3F-976A-CB714A73D3C0}"/>
    <dgm:cxn modelId="{F8370B9E-9009-4A89-9423-7112970614A2}" type="presOf" srcId="{3B72D862-F277-4EFD-AECE-EC59C156F818}" destId="{F733846C-407F-4783-AD88-4D54CD02F73D}" srcOrd="0" destOrd="0" presId="urn:microsoft.com/office/officeart/2005/8/layout/vList2"/>
    <dgm:cxn modelId="{5ECEA5A6-992A-47AA-BE0B-9EFF80AFA3C1}" type="presOf" srcId="{3C06B393-9C11-4C36-814D-D381AEDD6F37}" destId="{E753BD6C-E656-41FA-A806-A3D15D9E799D}" srcOrd="0" destOrd="0" presId="urn:microsoft.com/office/officeart/2005/8/layout/vList2"/>
    <dgm:cxn modelId="{22112A9A-884C-4411-9DC9-5BECE1D12343}" type="presParOf" srcId="{A7C7CA1B-7D49-4246-8AF2-A2557BDE40F2}" destId="{F733846C-407F-4783-AD88-4D54CD02F73D}" srcOrd="0" destOrd="0" presId="urn:microsoft.com/office/officeart/2005/8/layout/vList2"/>
    <dgm:cxn modelId="{A3EFF0CA-E2A9-4337-BE5D-553EA1FF5DA6}" type="presParOf" srcId="{A7C7CA1B-7D49-4246-8AF2-A2557BDE40F2}" destId="{8AF7B633-E505-4E44-BAE4-EAE3E72A8CAF}" srcOrd="1" destOrd="0" presId="urn:microsoft.com/office/officeart/2005/8/layout/vList2"/>
    <dgm:cxn modelId="{9C0EF3E2-9EF7-4E4B-965B-986A35C5B2C2}" type="presParOf" srcId="{A7C7CA1B-7D49-4246-8AF2-A2557BDE40F2}" destId="{E753BD6C-E656-41FA-A806-A3D15D9E79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3846C-407F-4783-AD88-4D54CD02F73D}">
      <dsp:nvSpPr>
        <dsp:cNvPr id="0" name=""/>
        <dsp:cNvSpPr/>
      </dsp:nvSpPr>
      <dsp:spPr>
        <a:xfrm>
          <a:off x="0" y="26862"/>
          <a:ext cx="10287000" cy="186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Our goal was to save, process and present the output from the formula components.</a:t>
          </a:r>
          <a:br>
            <a:rPr lang="en-US" sz="3400" kern="1200" dirty="0"/>
          </a:br>
          <a:endParaRPr lang="en-US" sz="3400" kern="1200" dirty="0"/>
        </a:p>
      </dsp:txBody>
      <dsp:txXfrm>
        <a:off x="91269" y="118131"/>
        <a:ext cx="10104462" cy="1687122"/>
      </dsp:txXfrm>
    </dsp:sp>
    <dsp:sp modelId="{E753BD6C-E656-41FA-A806-A3D15D9E799D}">
      <dsp:nvSpPr>
        <dsp:cNvPr id="0" name=""/>
        <dsp:cNvSpPr/>
      </dsp:nvSpPr>
      <dsp:spPr>
        <a:xfrm>
          <a:off x="0" y="1994442"/>
          <a:ext cx="10287000" cy="186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 our project we were responsible the create the Logger, Database and Dashboard for the Formula.</a:t>
          </a:r>
        </a:p>
      </dsp:txBody>
      <dsp:txXfrm>
        <a:off x="91269" y="2085711"/>
        <a:ext cx="10104462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9CE9901-E59C-4E1D-BDFD-94B3FA118B9B}" type="datetimeFigureOut">
              <a:rPr lang="he-IL" smtClean="0"/>
              <a:t>ב'/שבט/תשפ"ג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D95D356-1C60-4673-8F86-687A9F678D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3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שליו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54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(נקודה שנייה ושלישית) בגלל שהמערכת בנויה בצורה מופרדת והשתמשנו ברכיבים שתומכים </a:t>
            </a:r>
            <a:r>
              <a:rPr lang="he-IL" dirty="0" err="1"/>
              <a:t>בפיצרים</a:t>
            </a:r>
            <a:r>
              <a:rPr lang="he-IL" dirty="0"/>
              <a:t> רבים נוכל לעמוד בציפיות חדשות של הלקוח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23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דניאל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270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שליו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72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עומר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198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איתי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72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עומר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64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דניאל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581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עומר ושליו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694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שליו לנקודה הראשונה, איתי לשנייה, דניאל לשלישית.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5D356-1C60-4673-8F86-687A9F678DC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08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8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4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0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1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E21EC896-09AF-3892-F9E1-86FF70559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1" r="19234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36" name="Rectangle 12">
            <a:extLst>
              <a:ext uri="{FF2B5EF4-FFF2-40B4-BE49-F238E27FC236}">
                <a16:creationId xmlns:a16="http://schemas.microsoft.com/office/drawing/2014/main" id="{228243FD-C3BF-6F32-16A5-833599384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220301"/>
            <a:ext cx="6096002" cy="363769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14">
            <a:extLst>
              <a:ext uri="{FF2B5EF4-FFF2-40B4-BE49-F238E27FC236}">
                <a16:creationId xmlns:a16="http://schemas.microsoft.com/office/drawing/2014/main" id="{CE00B97D-57BF-1689-B0D9-0A243102C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F20B28D-96A3-1A7D-9834-913E8421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56" y="2288754"/>
            <a:ext cx="3629891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POC – Formula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A53039-4F2C-45AB-2E72-E13E60EA7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447" y="762000"/>
            <a:ext cx="4219149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Group Members:</a:t>
            </a:r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/>
              <a:t>Sally </a:t>
            </a:r>
            <a:r>
              <a:rPr lang="en-US" dirty="0" err="1"/>
              <a:t>Turutov</a:t>
            </a:r>
            <a:endParaRPr lang="en-US" dirty="0"/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 err="1"/>
              <a:t>Itay</a:t>
            </a:r>
            <a:r>
              <a:rPr lang="en-US" dirty="0"/>
              <a:t> </a:t>
            </a:r>
            <a:r>
              <a:rPr lang="en-US" dirty="0" err="1"/>
              <a:t>Stolear</a:t>
            </a:r>
            <a:endParaRPr lang="en-US" dirty="0"/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/>
              <a:t>Daniel </a:t>
            </a:r>
            <a:r>
              <a:rPr lang="en-US" dirty="0" err="1"/>
              <a:t>Sliwowicz</a:t>
            </a:r>
            <a:endParaRPr lang="en-US" dirty="0"/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/>
              <a:t>Omer Azriel</a:t>
            </a:r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/>
              <a:t>Shalev </a:t>
            </a:r>
            <a:r>
              <a:rPr lang="en-US" dirty="0" err="1"/>
              <a:t>Rissin</a:t>
            </a:r>
            <a:endParaRPr lang="en-US" dirty="0"/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/>
              <a:t>Asaf Bamberger</a:t>
            </a:r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/>
              <a:t>Yosef Goren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4745DA1-5045-8E71-86BB-FBB48279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RISKS – DID we Succeed?</a:t>
            </a:r>
            <a:endParaRPr lang="he-IL" dirty="0"/>
          </a:p>
        </p:txBody>
      </p:sp>
      <p:pic>
        <p:nvPicPr>
          <p:cNvPr id="7" name="Graphic 6" descr="גלגלי שיניים">
            <a:extLst>
              <a:ext uri="{FF2B5EF4-FFF2-40B4-BE49-F238E27FC236}">
                <a16:creationId xmlns:a16="http://schemas.microsoft.com/office/drawing/2014/main" id="{AA2BCAE1-5D7E-9B2D-5DEC-F567CABA4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155B89-A968-0200-A4F1-1D9EF4A5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749490" cy="534272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functioning product</a:t>
            </a:r>
          </a:p>
          <a:p>
            <a:pPr lvl="1"/>
            <a:endParaRPr lang="en-US" sz="1800" dirty="0"/>
          </a:p>
          <a:p>
            <a:r>
              <a:rPr lang="en-US" sz="2400" dirty="0"/>
              <a:t>Satisfied Client</a:t>
            </a:r>
            <a:endParaRPr lang="en-US" sz="2000" dirty="0"/>
          </a:p>
          <a:p>
            <a:pPr lvl="1"/>
            <a:endParaRPr lang="en-US" sz="1800" dirty="0"/>
          </a:p>
          <a:p>
            <a:r>
              <a:rPr lang="en-US" sz="2400" dirty="0"/>
              <a:t>An expandable product</a:t>
            </a:r>
          </a:p>
        </p:txBody>
      </p:sp>
    </p:spTree>
    <p:extLst>
      <p:ext uri="{BB962C8B-B14F-4D97-AF65-F5344CB8AC3E}">
        <p14:creationId xmlns:p14="http://schemas.microsoft.com/office/powerpoint/2010/main" val="36580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71BC198-08D0-820F-FBC4-2BA38BB6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33742"/>
            <a:ext cx="12192000" cy="5529633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BCBC0B-8296-56C5-38CB-8138FF84D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0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070AFB6-913F-87B9-1672-0F4D264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RISKS – WHAT’s next?</a:t>
            </a:r>
            <a:endParaRPr lang="he-IL" dirty="0"/>
          </a:p>
        </p:txBody>
      </p:sp>
      <p:sp>
        <p:nvSpPr>
          <p:cNvPr id="17" name="מציין מיקום תוכן 2">
            <a:extLst>
              <a:ext uri="{FF2B5EF4-FFF2-40B4-BE49-F238E27FC236}">
                <a16:creationId xmlns:a16="http://schemas.microsoft.com/office/drawing/2014/main" id="{F12EA5D0-525A-D421-2428-13E234C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482" y="762000"/>
            <a:ext cx="4286518" cy="53340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Connect our system to the client system.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Keep the API’s generic and allow little to no changes to existing client code.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Adapt the system to new client demands.</a:t>
            </a:r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86878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EDAD07-BAE9-B815-9BB5-406BFD19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for next semester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ACD1C2-D03D-6FC9-18BF-0A419004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18894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Expand our system to model all the types of component messages.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more dashboards to show more interesting analytics.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the formula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Supporting concurrent experiments.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full CI/CD </a:t>
            </a:r>
            <a:r>
              <a:rPr lang="en-US" dirty="0" err="1"/>
              <a:t>GitHub</a:t>
            </a:r>
            <a:r>
              <a:rPr lang="en-US" dirty="0"/>
              <a:t> environment.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“one line” setup for the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Optimize existing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testing for current systems.</a:t>
            </a:r>
          </a:p>
          <a:p>
            <a:pPr marL="0" indent="0">
              <a:buNone/>
            </a:pPr>
            <a:r>
              <a:rPr lang="en-US" dirty="0"/>
              <a:t>More on the way…</a:t>
            </a:r>
          </a:p>
          <a:p>
            <a:pPr marL="342900" indent="-3429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214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CE1A95-5086-F578-25B4-6019A35A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requirements</a:t>
            </a:r>
            <a:endParaRPr lang="he-IL" dirty="0"/>
          </a:p>
        </p:txBody>
      </p:sp>
      <p:graphicFrame>
        <p:nvGraphicFramePr>
          <p:cNvPr id="15" name="מציין מיקום תוכן 2">
            <a:extLst>
              <a:ext uri="{FF2B5EF4-FFF2-40B4-BE49-F238E27FC236}">
                <a16:creationId xmlns:a16="http://schemas.microsoft.com/office/drawing/2014/main" id="{B0DEEB4A-0975-CB96-129D-02C63E2B0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365395"/>
              </p:ext>
            </p:extLst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807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390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FA92CC-5512-788B-9E33-A2C2C287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669" y="447261"/>
            <a:ext cx="9443831" cy="781878"/>
          </a:xfrm>
        </p:spPr>
        <p:txBody>
          <a:bodyPr/>
          <a:lstStyle/>
          <a:p>
            <a:r>
              <a:rPr lang="en-US" dirty="0"/>
              <a:t>Challenges – what we thought?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470B74-47BF-733F-ADD9-E81E140F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759224"/>
            <a:ext cx="10287000" cy="4572003"/>
          </a:xfrm>
        </p:spPr>
        <p:txBody>
          <a:bodyPr>
            <a:normAutofit/>
          </a:bodyPr>
          <a:lstStyle/>
          <a:p>
            <a:r>
              <a:rPr lang="en-US" sz="2000" dirty="0"/>
              <a:t>Working as a 7 people team</a:t>
            </a:r>
          </a:p>
          <a:p>
            <a:endParaRPr lang="en-US" sz="2000" b="0" dirty="0"/>
          </a:p>
          <a:p>
            <a:r>
              <a:rPr lang="en-US" sz="2000" b="0" dirty="0"/>
              <a:t>Create a Frontend dashboard</a:t>
            </a:r>
          </a:p>
          <a:p>
            <a:endParaRPr lang="en-US" sz="2000" b="0" dirty="0"/>
          </a:p>
          <a:p>
            <a:r>
              <a:rPr lang="en-US" sz="2000" b="0" dirty="0"/>
              <a:t>Implement a backend architecture</a:t>
            </a:r>
          </a:p>
          <a:p>
            <a:endParaRPr lang="en-US" sz="2000" b="0" dirty="0"/>
          </a:p>
          <a:p>
            <a:r>
              <a:rPr lang="en-US" sz="2000" b="0" dirty="0"/>
              <a:t>Create a deployable and flexible system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Interface with the formula components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676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E7D68-DE20-985A-6AD1-7BEBE550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624" y="446863"/>
            <a:ext cx="8966752" cy="851452"/>
          </a:xfrm>
        </p:spPr>
        <p:txBody>
          <a:bodyPr/>
          <a:lstStyle/>
          <a:p>
            <a:r>
              <a:rPr lang="en-US" dirty="0"/>
              <a:t>Challenges – What really happened?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1031B0-4CD8-E977-84EA-DEC123DE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Working as a 7 people team</a:t>
            </a:r>
          </a:p>
          <a:p>
            <a:r>
              <a:rPr lang="en-US" sz="2000" dirty="0"/>
              <a:t>Difficulty assigning equal amount of work to each team member.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First, we </a:t>
            </a:r>
            <a:r>
              <a:rPr lang="en-US" sz="2000" dirty="0" err="1"/>
              <a:t>splitted</a:t>
            </a:r>
            <a:r>
              <a:rPr lang="en-US" sz="2000" dirty="0"/>
              <a:t> the team into 3 different roles according to the architecture.</a:t>
            </a:r>
          </a:p>
          <a:p>
            <a:pPr marL="0" indent="0">
              <a:buNone/>
            </a:pPr>
            <a:r>
              <a:rPr lang="en-US" sz="2000" dirty="0"/>
              <a:t>But it was hard for team members of different roles to communicate with each other (different technologies).</a:t>
            </a:r>
          </a:p>
          <a:p>
            <a:pPr marL="0" indent="0">
              <a:buNone/>
            </a:pPr>
            <a:r>
              <a:rPr lang="en-US" sz="2000" dirty="0"/>
              <a:t>To solve this, we assigned a role for coordinating the different teams. </a:t>
            </a:r>
            <a:endParaRPr lang="en-US" sz="20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006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E7D68-DE20-985A-6AD1-7BEBE550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607" y="107157"/>
            <a:ext cx="10287000" cy="1147762"/>
          </a:xfrm>
        </p:spPr>
        <p:txBody>
          <a:bodyPr/>
          <a:lstStyle/>
          <a:p>
            <a:r>
              <a:rPr lang="en-US" dirty="0"/>
              <a:t>Challenges – What really happened?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1031B0-4CD8-E977-84EA-DEC123DE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Frontend dashboard &amp; </a:t>
            </a:r>
            <a:r>
              <a:rPr lang="en-US" sz="2000" b="0" dirty="0"/>
              <a:t>Implement a backend architecture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With quality research we learned that we don’t need to reinvent the wheel. As soon as we discovered Grafana and </a:t>
            </a:r>
            <a:r>
              <a:rPr lang="en-US" sz="2000" dirty="0" err="1"/>
              <a:t>TimescaleDB</a:t>
            </a:r>
            <a:r>
              <a:rPr lang="en-US" sz="2000" dirty="0"/>
              <a:t> our life was simpler.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Key takeaway: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Learn how to conduct a market survey of existing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6875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E7D68-DE20-985A-6AD1-7BEBE550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27" y="200526"/>
            <a:ext cx="10287000" cy="1147762"/>
          </a:xfrm>
        </p:spPr>
        <p:txBody>
          <a:bodyPr/>
          <a:lstStyle/>
          <a:p>
            <a:r>
              <a:rPr lang="en-US" dirty="0"/>
              <a:t>Challenges – What really happened?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1031B0-4CD8-E977-84EA-DEC123DE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3714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Implement a backend server: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client message protocol is </a:t>
            </a:r>
            <a:r>
              <a:rPr lang="en-US" sz="2000" dirty="0" err="1"/>
              <a:t>Protobuf</a:t>
            </a:r>
            <a:r>
              <a:rPr lang="en-US" sz="2000" dirty="0"/>
              <a:t>, so we natively chose </a:t>
            </a:r>
            <a:r>
              <a:rPr lang="en-US" sz="2000" dirty="0" err="1"/>
              <a:t>gRPC</a:t>
            </a:r>
            <a:r>
              <a:rPr lang="en-US" sz="2000" dirty="0"/>
              <a:t> and created an API for both the database and the client.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Key takeaways:</a:t>
            </a:r>
          </a:p>
          <a:p>
            <a:r>
              <a:rPr lang="en-US" sz="2000" dirty="0"/>
              <a:t>Learn to use what we have. If the protocol is provided and not </a:t>
            </a:r>
            <a:r>
              <a:rPr lang="en-US" sz="2000" dirty="0" err="1"/>
              <a:t>choosable</a:t>
            </a:r>
            <a:r>
              <a:rPr lang="en-US" sz="2000" dirty="0"/>
              <a:t>, We must adhere to the client and design around it.</a:t>
            </a:r>
            <a:endParaRPr lang="en-US" sz="20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en-US" sz="2000" dirty="0"/>
              <a:t>Learn how to design API’s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833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E7D68-DE20-985A-6AD1-7BEBE550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422" y="278585"/>
            <a:ext cx="10287000" cy="1147762"/>
          </a:xfrm>
        </p:spPr>
        <p:txBody>
          <a:bodyPr/>
          <a:lstStyle/>
          <a:p>
            <a:r>
              <a:rPr lang="en-US" dirty="0"/>
              <a:t>Challenges – What really happened?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1031B0-4CD8-E977-84EA-DEC123DE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07938"/>
            <a:ext cx="10287000" cy="4371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/>
              <a:t>Create a deployable and flexible system: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We chose docker to containerize each component.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Key takeaways:</a:t>
            </a:r>
          </a:p>
          <a:p>
            <a:r>
              <a:rPr lang="en-US" sz="2000" dirty="0"/>
              <a:t>Learn how to decouple between our components.</a:t>
            </a:r>
          </a:p>
          <a:p>
            <a:r>
              <a:rPr lang="en-US" sz="2000" dirty="0"/>
              <a:t>Learn how to shape our components them into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78317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E7D68-DE20-985A-6AD1-7BEBE550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12" y="205491"/>
            <a:ext cx="10287000" cy="1147762"/>
          </a:xfrm>
        </p:spPr>
        <p:txBody>
          <a:bodyPr/>
          <a:lstStyle/>
          <a:p>
            <a:r>
              <a:rPr lang="en-US" dirty="0"/>
              <a:t>Challenges – What really happened?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1031B0-4CD8-E977-84EA-DEC123DE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8"/>
            <a:ext cx="10287000" cy="3647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Interface with the formula components</a:t>
            </a:r>
          </a:p>
          <a:p>
            <a:r>
              <a:rPr lang="en-US" sz="2000" dirty="0"/>
              <a:t>The message protocol exists, but the client system does not produce data yet, so we implemented a mock system that produces data according to the message protocol.</a:t>
            </a:r>
            <a:endParaRPr lang="he-IL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Key takeaways:</a:t>
            </a:r>
          </a:p>
          <a:p>
            <a:r>
              <a:rPr lang="en-US" sz="2000" dirty="0"/>
              <a:t>Understand what is crucial for us from the client system and create a lightweight mock from it. </a:t>
            </a:r>
          </a:p>
        </p:txBody>
      </p:sp>
    </p:spTree>
    <p:extLst>
      <p:ext uri="{BB962C8B-B14F-4D97-AF65-F5344CB8AC3E}">
        <p14:creationId xmlns:p14="http://schemas.microsoft.com/office/powerpoint/2010/main" val="193541638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4A67E"/>
      </a:accent3>
      <a:accent4>
        <a:srgbClr val="90AA74"/>
      </a:accent4>
      <a:accent5>
        <a:srgbClr val="86AB81"/>
      </a:accent5>
      <a:accent6>
        <a:srgbClr val="77AF89"/>
      </a:accent6>
      <a:hlink>
        <a:srgbClr val="5C8A98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563</Words>
  <Application>Microsoft Office PowerPoint</Application>
  <PresentationFormat>מסך רחב</PresentationFormat>
  <Paragraphs>100</Paragraphs>
  <Slides>12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Trade Gothic Next Cond</vt:lpstr>
      <vt:lpstr>Trade Gothic Next Light</vt:lpstr>
      <vt:lpstr>AfterglowVTI</vt:lpstr>
      <vt:lpstr>POC – Formula</vt:lpstr>
      <vt:lpstr>Customer requirements</vt:lpstr>
      <vt:lpstr>Results</vt:lpstr>
      <vt:lpstr>Challenges – what we thought?</vt:lpstr>
      <vt:lpstr>Challenges – What really happened?</vt:lpstr>
      <vt:lpstr>Challenges – What really happened?</vt:lpstr>
      <vt:lpstr>Challenges – What really happened?</vt:lpstr>
      <vt:lpstr>Challenges – What really happened?</vt:lpstr>
      <vt:lpstr>Challenges – What really happened?</vt:lpstr>
      <vt:lpstr>RISKS – DID we Succeed?</vt:lpstr>
      <vt:lpstr>RISKS – WHAT’s next?</vt:lpstr>
      <vt:lpstr>Backlog for next semester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– Formula</dc:title>
  <dc:creator>Sally Turutov</dc:creator>
  <cp:lastModifiedBy>Omer Azriel</cp:lastModifiedBy>
  <cp:revision>33</cp:revision>
  <dcterms:created xsi:type="dcterms:W3CDTF">2023-01-15T17:46:17Z</dcterms:created>
  <dcterms:modified xsi:type="dcterms:W3CDTF">2023-01-24T19:08:53Z</dcterms:modified>
</cp:coreProperties>
</file>