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6" r:id="rId1"/>
  </p:sldMasterIdLst>
  <p:sldIdLst>
    <p:sldId id="256" r:id="rId2"/>
    <p:sldId id="257" r:id="rId3"/>
    <p:sldId id="264" r:id="rId4"/>
    <p:sldId id="258" r:id="rId5"/>
    <p:sldId id="259" r:id="rId6"/>
    <p:sldId id="265" r:id="rId7"/>
    <p:sldId id="267" r:id="rId8"/>
    <p:sldId id="270" r:id="rId9"/>
    <p:sldId id="266" r:id="rId10"/>
    <p:sldId id="268" r:id="rId11"/>
    <p:sldId id="262" r:id="rId12"/>
    <p:sldId id="269" r:id="rId13"/>
    <p:sldId id="261" r:id="rId14"/>
    <p:sldId id="263" r:id="rId1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DCCD5D-E935-43A4-814C-B567D8B2B6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72D862-F277-4EFD-AECE-EC59C156F818}">
      <dgm:prSet/>
      <dgm:spPr/>
      <dgm:t>
        <a:bodyPr/>
        <a:lstStyle/>
        <a:p>
          <a:r>
            <a:rPr lang="en-US" dirty="0"/>
            <a:t>Our goal was to save, process and present the output from the formula components.</a:t>
          </a:r>
          <a:br>
            <a:rPr lang="en-US" dirty="0"/>
          </a:br>
          <a:endParaRPr lang="en-US" dirty="0"/>
        </a:p>
      </dgm:t>
    </dgm:pt>
    <dgm:pt modelId="{73F5FFBF-23FF-47F0-8929-A6D36E255888}" type="parTrans" cxnId="{1DD77A55-CEB0-42C8-8994-77221B6A0716}">
      <dgm:prSet/>
      <dgm:spPr/>
      <dgm:t>
        <a:bodyPr/>
        <a:lstStyle/>
        <a:p>
          <a:endParaRPr lang="en-US"/>
        </a:p>
      </dgm:t>
    </dgm:pt>
    <dgm:pt modelId="{DA52744B-BFAC-4F3F-976A-CB714A73D3C0}" type="sibTrans" cxnId="{1DD77A55-CEB0-42C8-8994-77221B6A0716}">
      <dgm:prSet/>
      <dgm:spPr/>
      <dgm:t>
        <a:bodyPr/>
        <a:lstStyle/>
        <a:p>
          <a:endParaRPr lang="en-US"/>
        </a:p>
      </dgm:t>
    </dgm:pt>
    <dgm:pt modelId="{3C06B393-9C11-4C36-814D-D381AEDD6F37}">
      <dgm:prSet/>
      <dgm:spPr/>
      <dgm:t>
        <a:bodyPr/>
        <a:lstStyle/>
        <a:p>
          <a:r>
            <a:rPr lang="en-US" dirty="0"/>
            <a:t>In our project we were responsible the create the Logger, Database and Dashboard for the Formula.</a:t>
          </a:r>
        </a:p>
      </dgm:t>
    </dgm:pt>
    <dgm:pt modelId="{635A0EF3-F01F-4AF7-8EE5-181F14B5AF80}" type="parTrans" cxnId="{6E7DD937-EF76-45E0-9DEF-62B9D406D4A3}">
      <dgm:prSet/>
      <dgm:spPr/>
      <dgm:t>
        <a:bodyPr/>
        <a:lstStyle/>
        <a:p>
          <a:endParaRPr lang="en-US"/>
        </a:p>
      </dgm:t>
    </dgm:pt>
    <dgm:pt modelId="{B0101362-9EF1-4E1E-BD34-FB2B5FEF1441}" type="sibTrans" cxnId="{6E7DD937-EF76-45E0-9DEF-62B9D406D4A3}">
      <dgm:prSet/>
      <dgm:spPr/>
      <dgm:t>
        <a:bodyPr/>
        <a:lstStyle/>
        <a:p>
          <a:endParaRPr lang="en-US"/>
        </a:p>
      </dgm:t>
    </dgm:pt>
    <dgm:pt modelId="{A7C7CA1B-7D49-4246-8AF2-A2557BDE40F2}" type="pres">
      <dgm:prSet presAssocID="{72DCCD5D-E935-43A4-814C-B567D8B2B6D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rtl="1"/>
          <a:endParaRPr lang="he-IL"/>
        </a:p>
      </dgm:t>
    </dgm:pt>
    <dgm:pt modelId="{F733846C-407F-4783-AD88-4D54CD02F73D}" type="pres">
      <dgm:prSet presAssocID="{3B72D862-F277-4EFD-AECE-EC59C156F81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AF7B633-E505-4E44-BAE4-EAE3E72A8CAF}" type="pres">
      <dgm:prSet presAssocID="{DA52744B-BFAC-4F3F-976A-CB714A73D3C0}" presName="spacer" presStyleCnt="0"/>
      <dgm:spPr/>
    </dgm:pt>
    <dgm:pt modelId="{E753BD6C-E656-41FA-A806-A3D15D9E799D}" type="pres">
      <dgm:prSet presAssocID="{3C06B393-9C11-4C36-814D-D381AEDD6F3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0A72C03A-20A3-4FF9-86AC-B94BF8144EFE}" type="presOf" srcId="{72DCCD5D-E935-43A4-814C-B567D8B2B6D3}" destId="{A7C7CA1B-7D49-4246-8AF2-A2557BDE40F2}" srcOrd="0" destOrd="0" presId="urn:microsoft.com/office/officeart/2005/8/layout/vList2"/>
    <dgm:cxn modelId="{F8370B9E-9009-4A89-9423-7112970614A2}" type="presOf" srcId="{3B72D862-F277-4EFD-AECE-EC59C156F818}" destId="{F733846C-407F-4783-AD88-4D54CD02F73D}" srcOrd="0" destOrd="0" presId="urn:microsoft.com/office/officeart/2005/8/layout/vList2"/>
    <dgm:cxn modelId="{6E7DD937-EF76-45E0-9DEF-62B9D406D4A3}" srcId="{72DCCD5D-E935-43A4-814C-B567D8B2B6D3}" destId="{3C06B393-9C11-4C36-814D-D381AEDD6F37}" srcOrd="1" destOrd="0" parTransId="{635A0EF3-F01F-4AF7-8EE5-181F14B5AF80}" sibTransId="{B0101362-9EF1-4E1E-BD34-FB2B5FEF1441}"/>
    <dgm:cxn modelId="{5ECEA5A6-992A-47AA-BE0B-9EFF80AFA3C1}" type="presOf" srcId="{3C06B393-9C11-4C36-814D-D381AEDD6F37}" destId="{E753BD6C-E656-41FA-A806-A3D15D9E799D}" srcOrd="0" destOrd="0" presId="urn:microsoft.com/office/officeart/2005/8/layout/vList2"/>
    <dgm:cxn modelId="{1DD77A55-CEB0-42C8-8994-77221B6A0716}" srcId="{72DCCD5D-E935-43A4-814C-B567D8B2B6D3}" destId="{3B72D862-F277-4EFD-AECE-EC59C156F818}" srcOrd="0" destOrd="0" parTransId="{73F5FFBF-23FF-47F0-8929-A6D36E255888}" sibTransId="{DA52744B-BFAC-4F3F-976A-CB714A73D3C0}"/>
    <dgm:cxn modelId="{22112A9A-884C-4411-9DC9-5BECE1D12343}" type="presParOf" srcId="{A7C7CA1B-7D49-4246-8AF2-A2557BDE40F2}" destId="{F733846C-407F-4783-AD88-4D54CD02F73D}" srcOrd="0" destOrd="0" presId="urn:microsoft.com/office/officeart/2005/8/layout/vList2"/>
    <dgm:cxn modelId="{A3EFF0CA-E2A9-4337-BE5D-553EA1FF5DA6}" type="presParOf" srcId="{A7C7CA1B-7D49-4246-8AF2-A2557BDE40F2}" destId="{8AF7B633-E505-4E44-BAE4-EAE3E72A8CAF}" srcOrd="1" destOrd="0" presId="urn:microsoft.com/office/officeart/2005/8/layout/vList2"/>
    <dgm:cxn modelId="{9C0EF3E2-9EF7-4E4B-965B-986A35C5B2C2}" type="presParOf" srcId="{A7C7CA1B-7D49-4246-8AF2-A2557BDE40F2}" destId="{E753BD6C-E656-41FA-A806-A3D15D9E799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3846C-407F-4783-AD88-4D54CD02F73D}">
      <dsp:nvSpPr>
        <dsp:cNvPr id="0" name=""/>
        <dsp:cNvSpPr/>
      </dsp:nvSpPr>
      <dsp:spPr>
        <a:xfrm>
          <a:off x="0" y="52332"/>
          <a:ext cx="10287000" cy="18427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Our goal was to save, process and present the output from the formula components.</a:t>
          </a:r>
          <a:br>
            <a:rPr lang="en-US" sz="3500" kern="1200" dirty="0"/>
          </a:br>
          <a:endParaRPr lang="en-US" sz="3500" kern="1200" dirty="0"/>
        </a:p>
      </dsp:txBody>
      <dsp:txXfrm>
        <a:off x="89956" y="142288"/>
        <a:ext cx="10107088" cy="1662837"/>
      </dsp:txXfrm>
    </dsp:sp>
    <dsp:sp modelId="{E753BD6C-E656-41FA-A806-A3D15D9E799D}">
      <dsp:nvSpPr>
        <dsp:cNvPr id="0" name=""/>
        <dsp:cNvSpPr/>
      </dsp:nvSpPr>
      <dsp:spPr>
        <a:xfrm>
          <a:off x="0" y="1995882"/>
          <a:ext cx="10287000" cy="18427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In our project we were responsible the create the Logger, Database and Dashboard for the Formula.</a:t>
          </a:r>
        </a:p>
      </dsp:txBody>
      <dsp:txXfrm>
        <a:off x="89956" y="2085838"/>
        <a:ext cx="10107088" cy="1662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68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6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0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2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65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7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87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3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8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0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4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0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rafana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8">
            <a:extLst>
              <a:ext uri="{FF2B5EF4-FFF2-40B4-BE49-F238E27FC236}">
                <a16:creationId xmlns="" xmlns:a16="http://schemas.microsoft.com/office/drawing/2014/main" id="{F5258B98-3BD5-0A20-B0E7-944EAEB265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10">
            <a:extLst>
              <a:ext uri="{FF2B5EF4-FFF2-40B4-BE49-F238E27FC236}">
                <a16:creationId xmlns="" xmlns:a16="http://schemas.microsoft.com/office/drawing/2014/main" id="{5669F72C-E3FB-4C48-AEBD-AF7AC0D749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">
            <a:extLst>
              <a:ext uri="{FF2B5EF4-FFF2-40B4-BE49-F238E27FC236}">
                <a16:creationId xmlns="" xmlns:a16="http://schemas.microsoft.com/office/drawing/2014/main" id="{E21EC896-09AF-3892-F9E1-86FF70559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11" r="19234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36" name="Rectangle 12">
            <a:extLst>
              <a:ext uri="{FF2B5EF4-FFF2-40B4-BE49-F238E27FC236}">
                <a16:creationId xmlns="" xmlns:a16="http://schemas.microsoft.com/office/drawing/2014/main" id="{228243FD-C3BF-6F32-16A5-833599384E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2" y="3220301"/>
            <a:ext cx="6096002" cy="363769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14">
            <a:extLst>
              <a:ext uri="{FF2B5EF4-FFF2-40B4-BE49-F238E27FC236}">
                <a16:creationId xmlns="" xmlns:a16="http://schemas.microsoft.com/office/drawing/2014/main" id="{CE00B97D-57BF-1689-B0D9-0A243102C5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69343" y="125160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1F20B28D-96A3-1A7D-9834-913E84217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056" y="2288754"/>
            <a:ext cx="3629891" cy="22830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POC – Formula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="" xmlns:a16="http://schemas.microsoft.com/office/drawing/2014/main" id="{43A53039-4F2C-45AB-2E72-E13E60EA7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447" y="762000"/>
            <a:ext cx="4219149" cy="533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Group Members:</a:t>
            </a:r>
          </a:p>
          <a:p>
            <a:pPr marL="182880" indent="-182880"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/>
              <a:t>Sally </a:t>
            </a:r>
            <a:r>
              <a:rPr lang="en-US" dirty="0" err="1"/>
              <a:t>Turutov</a:t>
            </a:r>
            <a:endParaRPr lang="en-US" dirty="0"/>
          </a:p>
          <a:p>
            <a:pPr marL="182880" indent="-182880"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 err="1"/>
              <a:t>Itay</a:t>
            </a:r>
            <a:r>
              <a:rPr lang="en-US" dirty="0"/>
              <a:t> </a:t>
            </a:r>
            <a:r>
              <a:rPr lang="en-US" dirty="0" err="1"/>
              <a:t>Stolear</a:t>
            </a:r>
            <a:endParaRPr lang="en-US" dirty="0"/>
          </a:p>
          <a:p>
            <a:pPr marL="182880" indent="-182880"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/>
              <a:t>Daniel </a:t>
            </a:r>
            <a:r>
              <a:rPr lang="en-US" dirty="0" err="1"/>
              <a:t>Sliwowicz</a:t>
            </a:r>
            <a:endParaRPr lang="en-US" dirty="0"/>
          </a:p>
          <a:p>
            <a:pPr marL="182880" indent="-182880"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 err="1"/>
              <a:t>Shalev</a:t>
            </a:r>
            <a:r>
              <a:rPr lang="en-US" dirty="0"/>
              <a:t> </a:t>
            </a:r>
            <a:r>
              <a:rPr lang="en-US" dirty="0" err="1"/>
              <a:t>Rissin</a:t>
            </a:r>
            <a:endParaRPr lang="en-US" dirty="0"/>
          </a:p>
          <a:p>
            <a:pPr marL="182880" indent="-182880"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 err="1"/>
              <a:t>Asaf</a:t>
            </a:r>
            <a:r>
              <a:rPr lang="en-US" dirty="0"/>
              <a:t> Bamberger</a:t>
            </a:r>
          </a:p>
          <a:p>
            <a:pPr marL="182880" indent="-182880">
              <a:spcAft>
                <a:spcPts val="600"/>
              </a:spcAft>
              <a:buFont typeface="Garamond" pitchFamily="18" charset="0"/>
              <a:buChar char="◦"/>
            </a:pPr>
            <a:r>
              <a:rPr lang="en-US" dirty="0"/>
              <a:t>Omer </a:t>
            </a:r>
            <a:r>
              <a:rPr lang="en-US" dirty="0" err="1"/>
              <a:t>Azriel</a:t>
            </a:r>
            <a:endParaRPr lang="en-US" dirty="0"/>
          </a:p>
          <a:p>
            <a:pPr marL="182880" indent="-182880">
              <a:spcAft>
                <a:spcPts val="600"/>
              </a:spcAft>
              <a:buFont typeface="Garamond" pitchFamily="18" charset="0"/>
              <a:buChar char="◦"/>
            </a:pPr>
            <a:r>
              <a:rPr lang="en-US"/>
              <a:t>Yosef </a:t>
            </a:r>
            <a:r>
              <a:rPr lang="en-US" dirty="0"/>
              <a:t>Goren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58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Unexpected challenges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Team management: 7 people is a lot.</a:t>
            </a:r>
          </a:p>
          <a:p>
            <a:pPr marL="749808" lvl="2" indent="-457200">
              <a:buFont typeface="+mj-lt"/>
              <a:buAutoNum type="arabicPeriod"/>
            </a:pPr>
            <a:r>
              <a:rPr lang="en-GB" dirty="0" smtClean="0"/>
              <a:t>D</a:t>
            </a:r>
            <a:r>
              <a:rPr lang="en-US" dirty="0" err="1"/>
              <a:t>ifferent</a:t>
            </a:r>
            <a:r>
              <a:rPr lang="en-US" dirty="0"/>
              <a:t> people have different ideas.</a:t>
            </a:r>
          </a:p>
          <a:p>
            <a:pPr marL="749808" lvl="2" indent="-457200">
              <a:buFont typeface="+mj-lt"/>
              <a:buAutoNum type="arabicPeriod"/>
            </a:pPr>
            <a:r>
              <a:rPr lang="en-US" dirty="0"/>
              <a:t>Getting the hang of working as a team.</a:t>
            </a:r>
          </a:p>
          <a:p>
            <a:pPr marL="292608" lvl="2" indent="0">
              <a:buNone/>
            </a:pPr>
            <a:endParaRPr lang="en-US" sz="2000" dirty="0"/>
          </a:p>
          <a:p>
            <a:r>
              <a:rPr lang="en-US" sz="2000" dirty="0"/>
              <a:t>Tight schedule</a:t>
            </a:r>
          </a:p>
          <a:p>
            <a:endParaRPr lang="en-US" sz="2000" dirty="0"/>
          </a:p>
          <a:p>
            <a:r>
              <a:rPr lang="en-US" sz="2000" dirty="0"/>
              <a:t>Self expectations.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55988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4A6F997D-D0DC-3E83-F0AB-D34ABE99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learned?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C40D872F-52FB-CD93-C26F-89D61F7D4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10287000" cy="3890965"/>
          </a:xfrm>
        </p:spPr>
        <p:txBody>
          <a:bodyPr/>
          <a:lstStyle/>
          <a:p>
            <a:r>
              <a:rPr lang="en-GB" dirty="0"/>
              <a:t>Google Protocol </a:t>
            </a:r>
            <a:r>
              <a:rPr lang="en-GB" dirty="0" smtClean="0"/>
              <a:t>Buffer – output from the formula components, </a:t>
            </a:r>
            <a:r>
              <a:rPr lang="en-GB" dirty="0" err="1" smtClean="0"/>
              <a:t>gRPC</a:t>
            </a:r>
            <a:r>
              <a:rPr lang="en-GB" dirty="0" smtClean="0"/>
              <a:t> communication.</a:t>
            </a:r>
            <a:endParaRPr lang="en-GB" dirty="0"/>
          </a:p>
          <a:p>
            <a:r>
              <a:rPr lang="en-GB" dirty="0" smtClean="0"/>
              <a:t>GRPC – for the backend server.</a:t>
            </a:r>
            <a:endParaRPr lang="en-GB" dirty="0"/>
          </a:p>
          <a:p>
            <a:r>
              <a:rPr lang="en-GB" dirty="0" err="1" smtClean="0"/>
              <a:t>TimeScaleDB</a:t>
            </a:r>
            <a:r>
              <a:rPr lang="en-GB" dirty="0" smtClean="0"/>
              <a:t> – for the database.</a:t>
            </a:r>
            <a:endParaRPr lang="en-GB" dirty="0"/>
          </a:p>
          <a:p>
            <a:r>
              <a:rPr lang="en-GB" dirty="0" err="1" smtClean="0"/>
              <a:t>Grafana</a:t>
            </a:r>
            <a:r>
              <a:rPr lang="en-GB" dirty="0" smtClean="0"/>
              <a:t> – for the dashboard presentation.</a:t>
            </a:r>
            <a:endParaRPr lang="en-GB" dirty="0"/>
          </a:p>
          <a:p>
            <a:endParaRPr lang="en-GB" dirty="0"/>
          </a:p>
          <a:p>
            <a:r>
              <a:rPr lang="en-GB" dirty="0" err="1" smtClean="0"/>
              <a:t>Docker</a:t>
            </a:r>
            <a:r>
              <a:rPr lang="en-GB" dirty="0" smtClean="0"/>
              <a:t> – for quick deployment.</a:t>
            </a:r>
            <a:endParaRPr lang="en-GB" dirty="0"/>
          </a:p>
          <a:p>
            <a:r>
              <a:rPr lang="en-GB" dirty="0" err="1" smtClean="0"/>
              <a:t>GitHub</a:t>
            </a:r>
            <a:r>
              <a:rPr lang="en-GB" dirty="0" smtClean="0"/>
              <a:t> – for project </a:t>
            </a:r>
            <a:r>
              <a:rPr lang="en-GB" dirty="0" err="1" smtClean="0"/>
              <a:t>managment</a:t>
            </a:r>
            <a:r>
              <a:rPr lang="en-GB" dirty="0" smtClean="0"/>
              <a:t>.</a:t>
            </a:r>
            <a:endParaRPr lang="en-GB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63068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5669F72C-E3FB-4C48-AEBD-AF7AC0D749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273E372-AAE1-7E3A-D35A-832630F6DB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24745DA1-5045-8E71-86BB-FBB48279C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771" y="1757896"/>
            <a:ext cx="4009639" cy="252776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RISKS – what we thought?</a:t>
            </a:r>
            <a:endParaRPr lang="he-IL" dirty="0"/>
          </a:p>
        </p:txBody>
      </p:sp>
      <p:pic>
        <p:nvPicPr>
          <p:cNvPr id="7" name="Graphic 6" descr="גלגלי שיניים">
            <a:extLst>
              <a:ext uri="{FF2B5EF4-FFF2-40B4-BE49-F238E27FC236}">
                <a16:creationId xmlns="" xmlns:a16="http://schemas.microsoft.com/office/drawing/2014/main" id="{AA2BCAE1-5D7E-9B2D-5DEC-F567CABA4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3312" y="4438996"/>
            <a:ext cx="1604556" cy="16045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9F3AB66-42CF-94B3-7050-9DDAFC451F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096001" y="0"/>
            <a:ext cx="6095999" cy="6858000"/>
          </a:xfrm>
          <a:prstGeom prst="rect">
            <a:avLst/>
          </a:prstGeom>
          <a:gradFill>
            <a:gsLst>
              <a:gs pos="20000">
                <a:schemeClr val="accent1">
                  <a:lumMod val="60000"/>
                  <a:lumOff val="40000"/>
                  <a:alpha val="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4D155B89-A968-0200-A4F1-1D9EF4A5C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0" y="761999"/>
            <a:ext cx="4200098" cy="5342721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Choosing wisely the frameworks such that they will be fast and efficient (we must process live information)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it even possible with high scalability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r>
              <a:rPr lang="en-US" sz="2000" dirty="0"/>
              <a:t>Easy deployment.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Will </a:t>
            </a:r>
            <a:r>
              <a:rPr lang="en-US" dirty="0"/>
              <a:t>our chosen setup allow a quick setup?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sz="2000" dirty="0"/>
              <a:t>Interacting with close to unknown components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Can we generalize our system?</a:t>
            </a:r>
          </a:p>
          <a:p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658055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="" xmlns:a16="http://schemas.microsoft.com/office/drawing/2014/main" id="{20DB4423-716D-4B40-9498-69F5F3E5E0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="" xmlns:a16="http://schemas.microsoft.com/office/drawing/2014/main" id="{671BC198-08D0-820F-FBC4-2BA38BB6A6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1333742"/>
            <a:ext cx="12192000" cy="5529633"/>
          </a:xfrm>
          <a:prstGeom prst="rect">
            <a:avLst/>
          </a:prstGeom>
          <a:gradFill>
            <a:gsLst>
              <a:gs pos="20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76BCBC0B-8296-56C5-38CB-8138FF84D4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69340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F070AFB6-913F-87B9-1672-0F4D2646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2286000"/>
            <a:ext cx="3965456" cy="2286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RISKS – </a:t>
            </a:r>
            <a:r>
              <a:rPr lang="en-GB" dirty="0"/>
              <a:t>How </a:t>
            </a:r>
            <a:r>
              <a:rPr lang="en-US" dirty="0" smtClean="0"/>
              <a:t>we overcame them?</a:t>
            </a:r>
            <a:endParaRPr lang="he-IL" dirty="0"/>
          </a:p>
        </p:txBody>
      </p:sp>
      <p:sp>
        <p:nvSpPr>
          <p:cNvPr id="17" name="מציין מיקום תוכן 2">
            <a:extLst>
              <a:ext uri="{FF2B5EF4-FFF2-40B4-BE49-F238E27FC236}">
                <a16:creationId xmlns="" xmlns:a16="http://schemas.microsoft.com/office/drawing/2014/main" id="{F12EA5D0-525A-D421-2428-13E234C30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482" y="762000"/>
            <a:ext cx="4286518" cy="5334000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Used Grafana and TimescaleDB which can process fast and present live data.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We are confident the customer can now easily connect and use our system. (Large amount of research was invested)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 Modeled  the API to be extremely general and allow little to no changes to existing code for the client.</a:t>
            </a:r>
          </a:p>
          <a:p>
            <a:pPr marL="0" indent="0">
              <a:buNone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868785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93EDAD07-BAE9-B815-9BB5-406BFD19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Backlog for next semester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06ACD1C2-D03D-6FC9-18BF-0A419004E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10287000" cy="418894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Expand our system to model all the types of component messages.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more dashboards to show more interesting analytics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Integration with the formula system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Supporting concurrent experiments.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full CI/CD </a:t>
            </a:r>
            <a:r>
              <a:rPr lang="en-US" dirty="0" err="1"/>
              <a:t>GitHub</a:t>
            </a:r>
            <a:r>
              <a:rPr lang="en-US" dirty="0"/>
              <a:t> environment.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“one line” setup for the system.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Optimize existing code.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More testing for current systems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smtClean="0"/>
              <a:t>More on the way…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6214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EBCE1A95-5086-F578-25B4-6019A35A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Customer requirements</a:t>
            </a:r>
            <a:endParaRPr lang="he-IL" dirty="0"/>
          </a:p>
        </p:txBody>
      </p:sp>
      <p:graphicFrame>
        <p:nvGraphicFramePr>
          <p:cNvPr id="15" name="מציין מיקום תוכן 2">
            <a:extLst>
              <a:ext uri="{FF2B5EF4-FFF2-40B4-BE49-F238E27FC236}">
                <a16:creationId xmlns="" xmlns:a16="http://schemas.microsoft.com/office/drawing/2014/main" id="{B0DEEB4A-0975-CB96-129D-02C63E2B09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365395"/>
              </p:ext>
            </p:extLst>
          </p:nvPr>
        </p:nvGraphicFramePr>
        <p:xfrm>
          <a:off x="952500" y="2285997"/>
          <a:ext cx="10287000" cy="3890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807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2390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03FA92CC-5512-788B-9E33-A2C2C287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– what we thought?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0D470B74-47BF-733F-ADD9-E81E140FF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10287000" cy="4572003"/>
          </a:xfrm>
        </p:spPr>
        <p:txBody>
          <a:bodyPr>
            <a:normAutofit/>
          </a:bodyPr>
          <a:lstStyle/>
          <a:p>
            <a:r>
              <a:rPr lang="en-US" sz="2000" dirty="0"/>
              <a:t>Learning to use different developer tools (</a:t>
            </a:r>
            <a:r>
              <a:rPr lang="en-US" sz="2000" dirty="0" err="1"/>
              <a:t>Docker</a:t>
            </a:r>
            <a:r>
              <a:rPr lang="en-US" sz="2000" dirty="0"/>
              <a:t>, </a:t>
            </a:r>
            <a:r>
              <a:rPr lang="en-US" sz="2000" dirty="0" err="1"/>
              <a:t>GitHub</a:t>
            </a:r>
            <a:r>
              <a:rPr lang="en-US" sz="2000" dirty="0"/>
              <a:t>, </a:t>
            </a:r>
            <a:r>
              <a:rPr lang="en-US" sz="2000" dirty="0" err="1"/>
              <a:t>PostgreSQL</a:t>
            </a:r>
            <a:r>
              <a:rPr lang="en-US" sz="2000" dirty="0"/>
              <a:t> etc…)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Creating a full Frontend dashboard.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Implementing a backend server.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Getting actual output from the formula components.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4676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789E7D68-DE20-985A-6AD1-7BEBE550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– What really happened?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CE1031B0-4CD8-E977-84EA-DEC123DE7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Learning to use different developer tools (</a:t>
            </a:r>
            <a:r>
              <a:rPr lang="en-US" sz="2000" dirty="0" err="1"/>
              <a:t>Docker</a:t>
            </a:r>
            <a:r>
              <a:rPr lang="en-US" sz="2000" dirty="0"/>
              <a:t>, </a:t>
            </a:r>
            <a:r>
              <a:rPr lang="en-US" sz="2000" dirty="0" err="1"/>
              <a:t>GitHub</a:t>
            </a:r>
            <a:r>
              <a:rPr lang="en-US" sz="2000" dirty="0"/>
              <a:t>, </a:t>
            </a:r>
            <a:r>
              <a:rPr lang="en-US" sz="2000" dirty="0" err="1"/>
              <a:t>PostgreSQL</a:t>
            </a:r>
            <a:r>
              <a:rPr lang="en-US" sz="2000" dirty="0"/>
              <a:t>, etc…)</a:t>
            </a:r>
          </a:p>
          <a:p>
            <a:pPr marL="457200" indent="-457200">
              <a:buAutoNum type="arabicPeriod"/>
            </a:pPr>
            <a:r>
              <a:rPr lang="en-US" sz="2000" dirty="0"/>
              <a:t>Large amount of research.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Steep learning curves.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It’s part of the fun!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5006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789E7D68-DE20-985A-6AD1-7BEBE550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– What really happened?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CE1031B0-4CD8-E977-84EA-DEC123DE7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Creating a full Frontend dashboard: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At the end of the day this problem was largely simplified by using </a:t>
            </a:r>
            <a:r>
              <a:rPr lang="en-US" sz="2000" dirty="0" err="1"/>
              <a:t>Grafana</a:t>
            </a:r>
            <a:r>
              <a:rPr lang="en-US" sz="2000" dirty="0"/>
              <a:t> as a base for our dashboard.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it is: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highly scalable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works in a web environment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easy to use!</a:t>
            </a:r>
          </a:p>
          <a:p>
            <a:pPr marL="0" indent="0">
              <a:buNone/>
            </a:pPr>
            <a:r>
              <a:rPr lang="en-US" sz="2000" dirty="0"/>
              <a:t>More on: </a:t>
            </a:r>
            <a:r>
              <a:rPr lang="en-US" sz="2000" dirty="0" err="1">
                <a:hlinkClick r:id="rId2"/>
              </a:rPr>
              <a:t>Grafana</a:t>
            </a:r>
            <a:r>
              <a:rPr lang="en-US" sz="2000" dirty="0">
                <a:hlinkClick r:id="rId2"/>
              </a:rPr>
              <a:t>: The open observability platform | </a:t>
            </a:r>
            <a:r>
              <a:rPr lang="en-US" sz="2000" dirty="0" err="1">
                <a:hlinkClick r:id="rId2"/>
              </a:rPr>
              <a:t>Grafana</a:t>
            </a:r>
            <a:r>
              <a:rPr lang="en-US" sz="2000" dirty="0">
                <a:hlinkClick r:id="rId2"/>
              </a:rPr>
              <a:t> Labs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751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789E7D68-DE20-985A-6AD1-7BEBE550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– What really happened?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CE1031B0-4CD8-E977-84EA-DEC123DE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10287000" cy="437147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Implementing a backend server: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At the start we had multiple ideas for the implementation of the server.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Rest API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 err="1"/>
              <a:t>gRPC</a:t>
            </a:r>
            <a:endParaRPr lang="en-US" sz="20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Kafka</a:t>
            </a:r>
          </a:p>
          <a:p>
            <a:pPr marL="0" indent="0">
              <a:buNone/>
            </a:pPr>
            <a:r>
              <a:rPr lang="en-US" sz="2000" dirty="0"/>
              <a:t>We decided to go in the </a:t>
            </a:r>
            <a:r>
              <a:rPr lang="en-US" sz="2000" dirty="0" err="1"/>
              <a:t>gRPC</a:t>
            </a:r>
            <a:r>
              <a:rPr lang="en-US" sz="2000" dirty="0"/>
              <a:t> route because of multiple reasons, for example, Its high scalability, and its compatibility with “Google Protocol Buffer” (a requirement by the client)</a:t>
            </a:r>
          </a:p>
          <a:p>
            <a:pPr marL="0" indent="0">
              <a:buNone/>
            </a:pPr>
            <a:r>
              <a:rPr lang="en-US" sz="2000" dirty="0"/>
              <a:t>Many challenges arose, such as learning </a:t>
            </a:r>
            <a:r>
              <a:rPr lang="en-US" sz="2000" dirty="0" err="1" smtClean="0"/>
              <a:t>ProtoBuf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 err="1"/>
              <a:t>gRPC</a:t>
            </a:r>
            <a:r>
              <a:rPr lang="en-US" sz="2000" dirty="0"/>
              <a:t> server client </a:t>
            </a:r>
            <a:r>
              <a:rPr lang="en-US" sz="2000" dirty="0" smtClean="0"/>
              <a:t>communication </a:t>
            </a:r>
            <a:r>
              <a:rPr lang="en-US" sz="2000" dirty="0"/>
              <a:t>but:</a:t>
            </a:r>
          </a:p>
          <a:p>
            <a:pPr marL="0" indent="0">
              <a:buNone/>
            </a:pPr>
            <a:r>
              <a:rPr lang="en-US" sz="20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It’s part of the fun!</a:t>
            </a:r>
          </a:p>
          <a:p>
            <a:pPr marL="0" indent="0">
              <a:buNone/>
            </a:pPr>
            <a:endParaRPr lang="en-US" sz="20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3833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Unexpected challenge</a:t>
            </a:r>
            <a:endParaRPr lang="he-IL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438" y="2286000"/>
            <a:ext cx="6937124" cy="3890963"/>
          </a:xfrm>
        </p:spPr>
      </p:pic>
    </p:spTree>
    <p:extLst>
      <p:ext uri="{BB962C8B-B14F-4D97-AF65-F5344CB8AC3E}">
        <p14:creationId xmlns:p14="http://schemas.microsoft.com/office/powerpoint/2010/main" val="822011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789E7D68-DE20-985A-6AD1-7BEBE550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– What really happened?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CE1031B0-4CD8-E977-84EA-DEC123DE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10287000" cy="4572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Getting actual output from the formula components + Communicating with the client:</a:t>
            </a:r>
          </a:p>
          <a:p>
            <a:pPr marL="0" indent="0">
              <a:buNone/>
            </a:pPr>
            <a:r>
              <a:rPr lang="en-US" sz="2000" dirty="0"/>
              <a:t>As the project continued these two problems manifested into one big problem.</a:t>
            </a:r>
          </a:p>
          <a:p>
            <a:r>
              <a:rPr lang="en-US" sz="2000" dirty="0"/>
              <a:t>Client doesn’t really know what he wants/ is unresponsive -&gt; no output from the formula components is available.</a:t>
            </a:r>
          </a:p>
          <a:p>
            <a:pPr marL="0" indent="0">
              <a:buNone/>
            </a:pPr>
            <a:r>
              <a:rPr lang="en-US" sz="2000" dirty="0"/>
              <a:t>Solutions: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Instead of waiting around for the client to give us his “wish list”, we opted to give them a system which </a:t>
            </a:r>
            <a:r>
              <a:rPr lang="en-US" sz="2000" b="1" dirty="0"/>
              <a:t>we thought </a:t>
            </a:r>
            <a:r>
              <a:rPr lang="en-US" sz="2000" dirty="0"/>
              <a:t>is designed in the best way possible. Further changes may be done given the client’s feedback.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Given our limited communication, we didn’t have accesses to any actual component data, thus we generated simulated data in a </a:t>
            </a:r>
            <a:r>
              <a:rPr lang="en-US" sz="2000" b="1" dirty="0"/>
              <a:t>meaningful</a:t>
            </a:r>
            <a:r>
              <a:rPr lang="en-US" sz="2000" dirty="0"/>
              <a:t> pseudo random way.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35416381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LightSeedRightStep">
      <a:dk1>
        <a:srgbClr val="000000"/>
      </a:dk1>
      <a:lt1>
        <a:srgbClr val="FFFFFF"/>
      </a:lt1>
      <a:dk2>
        <a:srgbClr val="412B24"/>
      </a:dk2>
      <a:lt2>
        <a:srgbClr val="E2E7E8"/>
      </a:lt2>
      <a:accent1>
        <a:srgbClr val="C1988C"/>
      </a:accent1>
      <a:accent2>
        <a:srgbClr val="B5A17C"/>
      </a:accent2>
      <a:accent3>
        <a:srgbClr val="A4A67E"/>
      </a:accent3>
      <a:accent4>
        <a:srgbClr val="90AA74"/>
      </a:accent4>
      <a:accent5>
        <a:srgbClr val="86AB81"/>
      </a:accent5>
      <a:accent6>
        <a:srgbClr val="77AF89"/>
      </a:accent6>
      <a:hlink>
        <a:srgbClr val="5C8A98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679</Words>
  <Application>Microsoft Office PowerPoint</Application>
  <PresentationFormat>מסך רחב</PresentationFormat>
  <Paragraphs>102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20" baseType="lpstr">
      <vt:lpstr>Arial</vt:lpstr>
      <vt:lpstr>Garamond</vt:lpstr>
      <vt:lpstr>Trade Gothic Next Cond</vt:lpstr>
      <vt:lpstr>Trade Gothic Next Light</vt:lpstr>
      <vt:lpstr>Wingdings</vt:lpstr>
      <vt:lpstr>AfterglowVTI</vt:lpstr>
      <vt:lpstr>POC – Formula</vt:lpstr>
      <vt:lpstr>Customer requirements</vt:lpstr>
      <vt:lpstr>Results</vt:lpstr>
      <vt:lpstr>Challenges – what we thought?</vt:lpstr>
      <vt:lpstr>Challenges – What really happened?</vt:lpstr>
      <vt:lpstr>Challenges – What really happened?</vt:lpstr>
      <vt:lpstr>Challenges – What really happened?</vt:lpstr>
      <vt:lpstr>Unexpected challenge</vt:lpstr>
      <vt:lpstr>Challenges – What really happened?</vt:lpstr>
      <vt:lpstr>More Unexpected challenges</vt:lpstr>
      <vt:lpstr>What have we learned?</vt:lpstr>
      <vt:lpstr>RISKS – what we thought?</vt:lpstr>
      <vt:lpstr>RISKS – How we overcame them?</vt:lpstr>
      <vt:lpstr>Backlog for next semester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 – Formula</dc:title>
  <dc:creator>Sally Turutov</dc:creator>
  <cp:lastModifiedBy>‏‏משתמש Windows</cp:lastModifiedBy>
  <cp:revision>27</cp:revision>
  <dcterms:created xsi:type="dcterms:W3CDTF">2023-01-15T17:46:17Z</dcterms:created>
  <dcterms:modified xsi:type="dcterms:W3CDTF">2023-01-23T21:30:42Z</dcterms:modified>
</cp:coreProperties>
</file>