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1" r:id="rId2"/>
    <p:sldMasterId id="2147483693" r:id="rId3"/>
  </p:sldMasterIdLst>
  <p:sldIdLst>
    <p:sldId id="256"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792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21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265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11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1736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517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619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132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448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174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262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9945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790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2183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157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058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1084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3863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4407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4480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7045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21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563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859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55603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39812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881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900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607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6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079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059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11/23/2021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25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11/23/2021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1779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11/23/2021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7650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11970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topics/engineering/circuitry" TargetMode="External"/><Relationship Id="rId2" Type="http://schemas.openxmlformats.org/officeDocument/2006/relationships/hyperlink" Target="https://www.sciencedirect.com/topics/engineering/analog-video-signal" TargetMode="External"/><Relationship Id="rId1" Type="http://schemas.openxmlformats.org/officeDocument/2006/relationships/slideLayout" Target="../slideLayouts/slideLayout29.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6960" y="1483361"/>
            <a:ext cx="9956800" cy="3139321"/>
          </a:xfrm>
          <a:prstGeom prst="rect">
            <a:avLst/>
          </a:prstGeom>
          <a:solidFill>
            <a:schemeClr val="bg2">
              <a:lumMod val="20000"/>
              <a:lumOff val="80000"/>
            </a:schemeClr>
          </a:solidFill>
          <a:ln>
            <a:solidFill>
              <a:schemeClr val="bg2"/>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6600" dirty="0" smtClean="0"/>
              <a:t>WELCOME </a:t>
            </a:r>
          </a:p>
          <a:p>
            <a:pPr algn="ctr"/>
            <a:r>
              <a:rPr lang="en-US" sz="6600" dirty="0" smtClean="0"/>
              <a:t> TO</a:t>
            </a:r>
          </a:p>
          <a:p>
            <a:pPr algn="ctr"/>
            <a:r>
              <a:rPr lang="en-US" sz="6600" dirty="0" smtClean="0"/>
              <a:t>   MY PRESENTATION</a:t>
            </a:r>
            <a:endParaRPr lang="en-US" sz="6600" dirty="0"/>
          </a:p>
        </p:txBody>
      </p:sp>
    </p:spTree>
    <p:extLst>
      <p:ext uri="{BB962C8B-B14F-4D97-AF65-F5344CB8AC3E}">
        <p14:creationId xmlns:p14="http://schemas.microsoft.com/office/powerpoint/2010/main" val="4193995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560" y="802640"/>
            <a:ext cx="4622800" cy="707886"/>
          </a:xfrm>
          <a:prstGeom prst="rect">
            <a:avLst/>
          </a:prstGeom>
          <a:noFill/>
        </p:spPr>
        <p:txBody>
          <a:bodyPr wrap="square" rtlCol="0">
            <a:spAutoFit/>
          </a:bodyPr>
          <a:lstStyle/>
          <a:p>
            <a:r>
              <a:rPr lang="en-US" sz="4000" dirty="0" smtClean="0"/>
              <a:t>PRESENTATION TO</a:t>
            </a:r>
            <a:endParaRPr lang="en-US" sz="4000" dirty="0"/>
          </a:p>
        </p:txBody>
      </p:sp>
      <p:sp>
        <p:nvSpPr>
          <p:cNvPr id="3" name="TextBox 2"/>
          <p:cNvSpPr txBox="1"/>
          <p:nvPr/>
        </p:nvSpPr>
        <p:spPr>
          <a:xfrm>
            <a:off x="802640" y="1703566"/>
            <a:ext cx="4185920" cy="1569660"/>
          </a:xfrm>
          <a:prstGeom prst="rect">
            <a:avLst/>
          </a:prstGeom>
          <a:noFill/>
        </p:spPr>
        <p:txBody>
          <a:bodyPr wrap="square" rtlCol="0">
            <a:spAutoFit/>
          </a:bodyPr>
          <a:lstStyle/>
          <a:p>
            <a:r>
              <a:rPr lang="en-US" sz="2400" dirty="0" smtClean="0"/>
              <a:t>MD. IMRAN HOSSAIN</a:t>
            </a:r>
          </a:p>
          <a:p>
            <a:r>
              <a:rPr lang="en-US" sz="2400" dirty="0" smtClean="0"/>
              <a:t>Assistant Professor</a:t>
            </a:r>
          </a:p>
          <a:p>
            <a:r>
              <a:rPr lang="en-US" sz="2400" dirty="0" smtClean="0"/>
              <a:t>Department of ICT</a:t>
            </a:r>
          </a:p>
          <a:p>
            <a:r>
              <a:rPr lang="en-US" sz="2400" dirty="0" err="1" smtClean="0"/>
              <a:t>Comilla</a:t>
            </a:r>
            <a:r>
              <a:rPr lang="en-US" sz="2400" dirty="0" smtClean="0"/>
              <a:t> University</a:t>
            </a:r>
            <a:endParaRPr lang="en-US" sz="2400" dirty="0"/>
          </a:p>
        </p:txBody>
      </p:sp>
      <p:sp>
        <p:nvSpPr>
          <p:cNvPr id="4" name="TextBox 3"/>
          <p:cNvSpPr txBox="1"/>
          <p:nvPr/>
        </p:nvSpPr>
        <p:spPr>
          <a:xfrm flipH="1">
            <a:off x="7335520" y="2225893"/>
            <a:ext cx="4358640" cy="707886"/>
          </a:xfrm>
          <a:prstGeom prst="rect">
            <a:avLst/>
          </a:prstGeom>
          <a:noFill/>
        </p:spPr>
        <p:txBody>
          <a:bodyPr wrap="square" rtlCol="0">
            <a:spAutoFit/>
          </a:bodyPr>
          <a:lstStyle/>
          <a:p>
            <a:r>
              <a:rPr lang="en-US" sz="4000" dirty="0" smtClean="0"/>
              <a:t>PRESENTATION</a:t>
            </a:r>
            <a:r>
              <a:rPr lang="en-US" dirty="0" smtClean="0"/>
              <a:t> </a:t>
            </a:r>
            <a:r>
              <a:rPr lang="en-US" sz="4000" dirty="0" smtClean="0"/>
              <a:t>BY</a:t>
            </a:r>
            <a:endParaRPr lang="en-US" sz="4000" dirty="0"/>
          </a:p>
        </p:txBody>
      </p:sp>
      <p:sp>
        <p:nvSpPr>
          <p:cNvPr id="5" name="TextBox 4"/>
          <p:cNvSpPr txBox="1"/>
          <p:nvPr/>
        </p:nvSpPr>
        <p:spPr>
          <a:xfrm>
            <a:off x="7447280" y="3360499"/>
            <a:ext cx="3362960" cy="1815882"/>
          </a:xfrm>
          <a:prstGeom prst="rect">
            <a:avLst/>
          </a:prstGeom>
          <a:noFill/>
        </p:spPr>
        <p:txBody>
          <a:bodyPr wrap="square" rtlCol="0">
            <a:spAutoFit/>
          </a:bodyPr>
          <a:lstStyle/>
          <a:p>
            <a:r>
              <a:rPr lang="en-US" sz="2800" dirty="0" err="1" smtClean="0"/>
              <a:t>Kazi</a:t>
            </a:r>
            <a:r>
              <a:rPr lang="en-US" sz="2800" dirty="0" smtClean="0"/>
              <a:t> </a:t>
            </a:r>
            <a:r>
              <a:rPr lang="en-US" sz="2800" dirty="0" err="1" smtClean="0"/>
              <a:t>Mosfiqur</a:t>
            </a:r>
            <a:r>
              <a:rPr lang="en-US" sz="2800" dirty="0" smtClean="0"/>
              <a:t> Rahman</a:t>
            </a:r>
          </a:p>
          <a:p>
            <a:r>
              <a:rPr lang="en-US" sz="2800" dirty="0" smtClean="0"/>
              <a:t>ID : 11709019</a:t>
            </a:r>
          </a:p>
          <a:p>
            <a:r>
              <a:rPr lang="en-US" sz="2800" dirty="0" smtClean="0"/>
              <a:t>Department of ICT</a:t>
            </a:r>
          </a:p>
          <a:p>
            <a:r>
              <a:rPr lang="en-US" sz="2800" dirty="0" err="1" smtClean="0"/>
              <a:t>Comilla</a:t>
            </a:r>
            <a:r>
              <a:rPr lang="en-US" sz="2800" dirty="0" smtClean="0"/>
              <a:t> University</a:t>
            </a:r>
            <a:endParaRPr lang="en-US" sz="2800" dirty="0"/>
          </a:p>
        </p:txBody>
      </p:sp>
    </p:spTree>
    <p:extLst>
      <p:ext uri="{BB962C8B-B14F-4D97-AF65-F5344CB8AC3E}">
        <p14:creationId xmlns:p14="http://schemas.microsoft.com/office/powerpoint/2010/main" val="1336377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2960" y="1510011"/>
            <a:ext cx="3779520" cy="1446550"/>
          </a:xfrm>
          <a:prstGeom prst="rect">
            <a:avLst/>
          </a:prstGeom>
          <a:noFill/>
        </p:spPr>
        <p:txBody>
          <a:bodyPr wrap="square" rtlCol="0">
            <a:spAutoFit/>
          </a:bodyPr>
          <a:lstStyle/>
          <a:p>
            <a:r>
              <a:rPr lang="en-US" sz="4400" dirty="0" smtClean="0"/>
              <a:t>     </a:t>
            </a:r>
            <a:r>
              <a:rPr lang="en-US" sz="4400" dirty="0" smtClean="0">
                <a:solidFill>
                  <a:schemeClr val="tx1">
                    <a:lumMod val="50000"/>
                    <a:lumOff val="50000"/>
                  </a:schemeClr>
                </a:solidFill>
              </a:rPr>
              <a:t>Analog</a:t>
            </a:r>
            <a:r>
              <a:rPr lang="en-US" sz="4400" dirty="0" smtClean="0"/>
              <a:t>     </a:t>
            </a:r>
            <a:r>
              <a:rPr lang="en-US" sz="4400" dirty="0" smtClean="0">
                <a:solidFill>
                  <a:schemeClr val="tx1">
                    <a:lumMod val="50000"/>
                    <a:lumOff val="50000"/>
                  </a:schemeClr>
                </a:solidFill>
              </a:rPr>
              <a:t>communication</a:t>
            </a:r>
            <a:endParaRPr lang="en-US" sz="4400" dirty="0">
              <a:solidFill>
                <a:schemeClr val="tx1">
                  <a:lumMod val="50000"/>
                  <a:lumOff val="50000"/>
                </a:schemeClr>
              </a:solidFill>
            </a:endParaRPr>
          </a:p>
        </p:txBody>
      </p:sp>
      <p:sp>
        <p:nvSpPr>
          <p:cNvPr id="3" name="TextBox 2"/>
          <p:cNvSpPr txBox="1"/>
          <p:nvPr/>
        </p:nvSpPr>
        <p:spPr>
          <a:xfrm>
            <a:off x="3957320" y="2956561"/>
            <a:ext cx="5130800" cy="523220"/>
          </a:xfrm>
          <a:prstGeom prst="rect">
            <a:avLst/>
          </a:prstGeom>
          <a:solidFill>
            <a:schemeClr val="bg2">
              <a:lumMod val="40000"/>
              <a:lumOff val="60000"/>
            </a:schemeClr>
          </a:solidFill>
        </p:spPr>
        <p:txBody>
          <a:bodyPr wrap="square" rtlCol="0">
            <a:spAutoFit/>
          </a:bodyPr>
          <a:lstStyle/>
          <a:p>
            <a:r>
              <a:rPr lang="en-US" sz="2800" dirty="0" smtClean="0">
                <a:solidFill>
                  <a:schemeClr val="tx1">
                    <a:lumMod val="50000"/>
                    <a:lumOff val="50000"/>
                  </a:schemeClr>
                </a:solidFill>
              </a:rPr>
              <a:t>Blanking and Synchronizing Pulses</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153720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24836" y="284480"/>
            <a:ext cx="3215643" cy="584775"/>
          </a:xfrm>
          <a:prstGeom prst="rect">
            <a:avLst/>
          </a:prstGeom>
          <a:solidFill>
            <a:schemeClr val="accent6">
              <a:lumMod val="40000"/>
              <a:lumOff val="60000"/>
            </a:schemeClr>
          </a:solidFill>
        </p:spPr>
        <p:txBody>
          <a:bodyPr wrap="square" rtlCol="0">
            <a:spAutoFit/>
          </a:bodyPr>
          <a:lstStyle/>
          <a:p>
            <a:r>
              <a:rPr lang="en-US" sz="3200" dirty="0" smtClean="0"/>
              <a:t>Blanking Pulses</a:t>
            </a:r>
            <a:endParaRPr lang="en-US" sz="3200" dirty="0"/>
          </a:p>
        </p:txBody>
      </p:sp>
      <p:sp>
        <p:nvSpPr>
          <p:cNvPr id="3" name="TextBox 2"/>
          <p:cNvSpPr txBox="1"/>
          <p:nvPr/>
        </p:nvSpPr>
        <p:spPr>
          <a:xfrm>
            <a:off x="624836" y="1133415"/>
            <a:ext cx="11323324" cy="707886"/>
          </a:xfrm>
          <a:prstGeom prst="rect">
            <a:avLst/>
          </a:prstGeom>
          <a:noFill/>
        </p:spPr>
        <p:txBody>
          <a:bodyPr wrap="square" rtlCol="0">
            <a:spAutoFit/>
          </a:bodyPr>
          <a:lstStyle/>
          <a:p>
            <a:r>
              <a:rPr lang="en-US" sz="2000" dirty="0"/>
              <a:t>The composite video signal contains blanking pulses to make the retrace lines invisible by raising the signal amplitude slightly above the black level (75 per cent) during the time the scanning circuits produce retraces.</a:t>
            </a:r>
          </a:p>
        </p:txBody>
      </p:sp>
      <p:sp>
        <p:nvSpPr>
          <p:cNvPr id="4" name="Rectangle 3"/>
          <p:cNvSpPr/>
          <p:nvPr/>
        </p:nvSpPr>
        <p:spPr>
          <a:xfrm>
            <a:off x="274320" y="2105461"/>
            <a:ext cx="11805920" cy="4154984"/>
          </a:xfrm>
          <a:prstGeom prst="rect">
            <a:avLst/>
          </a:prstGeom>
        </p:spPr>
        <p:txBody>
          <a:bodyPr wrap="square">
            <a:spAutoFit/>
          </a:bodyPr>
          <a:lstStyle/>
          <a:p>
            <a:r>
              <a:rPr lang="en-US" sz="2800" b="1" dirty="0">
                <a:solidFill>
                  <a:srgbClr val="222222"/>
                </a:solidFill>
                <a:latin typeface="arial" panose="020B0604020202020204" pitchFamily="34" charset="0"/>
              </a:rPr>
              <a:t>The blanking </a:t>
            </a:r>
            <a:r>
              <a:rPr lang="en-US" sz="2800" b="1" dirty="0" smtClean="0">
                <a:solidFill>
                  <a:srgbClr val="222222"/>
                </a:solidFill>
                <a:latin typeface="arial" panose="020B0604020202020204" pitchFamily="34" charset="0"/>
              </a:rPr>
              <a:t>pulses</a:t>
            </a:r>
            <a:r>
              <a:rPr lang="en-US" b="1" dirty="0" smtClean="0">
                <a:solidFill>
                  <a:srgbClr val="222222"/>
                </a:solidFill>
                <a:latin typeface="arial" panose="020B0604020202020204" pitchFamily="34" charset="0"/>
              </a:rPr>
              <a:t>:</a:t>
            </a:r>
            <a:endParaRPr lang="en-US" dirty="0">
              <a:solidFill>
                <a:srgbClr val="222222"/>
              </a:solidFill>
              <a:latin typeface="arial" panose="020B0604020202020204" pitchFamily="34" charset="0"/>
            </a:endParaRPr>
          </a:p>
          <a:p>
            <a:r>
              <a:rPr lang="en-US" sz="2000" dirty="0">
                <a:solidFill>
                  <a:srgbClr val="222222"/>
                </a:solidFill>
                <a:latin typeface="arial" panose="020B0604020202020204" pitchFamily="34" charset="0"/>
              </a:rPr>
              <a:t>Fig. 3.3, illustrates the composite video signal contains horizontal and vertical blanking pulses to blank the corresponding retrace intervals.</a:t>
            </a:r>
          </a:p>
          <a:p>
            <a:pPr>
              <a:buFont typeface="Arial" panose="020B0604020202020204" pitchFamily="34" charset="0"/>
              <a:buChar char="•"/>
            </a:pPr>
            <a:r>
              <a:rPr lang="en-US" sz="2000" dirty="0">
                <a:solidFill>
                  <a:srgbClr val="222222"/>
                </a:solidFill>
                <a:latin typeface="arial" panose="020B0604020202020204" pitchFamily="34" charset="0"/>
              </a:rPr>
              <a:t>The repetition rate of horizontal blanking pulses is therefore equal to the line scanning frequency of 15625 Hz.</a:t>
            </a:r>
          </a:p>
          <a:p>
            <a:pPr>
              <a:buFont typeface="Arial" panose="020B0604020202020204" pitchFamily="34" charset="0"/>
              <a:buChar char="•"/>
            </a:pPr>
            <a:r>
              <a:rPr lang="en-US" sz="2000" dirty="0">
                <a:solidFill>
                  <a:srgbClr val="222222"/>
                </a:solidFill>
                <a:latin typeface="arial" panose="020B0604020202020204" pitchFamily="34" charset="0"/>
              </a:rPr>
              <a:t>Similarly the frequency of the vertical blanking pulses is equal to the field-scanning frequency of 50 Hz.</a:t>
            </a:r>
          </a:p>
          <a:p>
            <a:pPr>
              <a:buFont typeface="Arial" panose="020B0604020202020204" pitchFamily="34" charset="0"/>
              <a:buChar char="•"/>
            </a:pPr>
            <a:r>
              <a:rPr lang="en-US" sz="2000" dirty="0">
                <a:solidFill>
                  <a:srgbClr val="222222"/>
                </a:solidFill>
                <a:latin typeface="arial" panose="020B0604020202020204" pitchFamily="34" charset="0"/>
              </a:rPr>
              <a:t>The level of the blanking pulses is distinctly above the picture signal information; these are not used as sync pulses.</a:t>
            </a:r>
          </a:p>
          <a:p>
            <a:pPr>
              <a:buFont typeface="Arial" panose="020B0604020202020204" pitchFamily="34" charset="0"/>
              <a:buChar char="•"/>
            </a:pPr>
            <a:r>
              <a:rPr lang="en-US" sz="2000" dirty="0">
                <a:solidFill>
                  <a:srgbClr val="222222"/>
                </a:solidFill>
                <a:latin typeface="arial" panose="020B0604020202020204" pitchFamily="34" charset="0"/>
              </a:rPr>
              <a:t>The sync pulses, specially designed for triggering the sweep oscillators are placed in the upper 25 per cent (75 per cent to 100 per cent of the carrier amplitude) of the video signal, and are transmitted along with the picture signal</a:t>
            </a:r>
          </a:p>
          <a:p>
            <a:r>
              <a:rPr lang="en-US" dirty="0"/>
              <a:t/>
            </a:r>
            <a:br>
              <a:rPr lang="en-US" dirty="0"/>
            </a:br>
            <a:endParaRPr lang="en-US" dirty="0"/>
          </a:p>
        </p:txBody>
      </p:sp>
    </p:spTree>
    <p:extLst>
      <p:ext uri="{BB962C8B-B14F-4D97-AF65-F5344CB8AC3E}">
        <p14:creationId xmlns:p14="http://schemas.microsoft.com/office/powerpoint/2010/main" val="3185871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 y="299084"/>
            <a:ext cx="9123680" cy="4884503"/>
          </a:xfrm>
          <a:prstGeom prst="rect">
            <a:avLst/>
          </a:prstGeom>
        </p:spPr>
      </p:pic>
    </p:spTree>
    <p:extLst>
      <p:ext uri="{BB962C8B-B14F-4D97-AF65-F5344CB8AC3E}">
        <p14:creationId xmlns:p14="http://schemas.microsoft.com/office/powerpoint/2010/main" val="3970887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160" y="690880"/>
            <a:ext cx="2783840" cy="369332"/>
          </a:xfrm>
          <a:prstGeom prst="rect">
            <a:avLst/>
          </a:prstGeom>
          <a:solidFill>
            <a:srgbClr val="C00000"/>
          </a:solidFill>
        </p:spPr>
        <p:txBody>
          <a:bodyPr wrap="square" rtlCol="0">
            <a:spAutoFit/>
          </a:bodyPr>
          <a:lstStyle/>
          <a:p>
            <a:r>
              <a:rPr lang="en-US" dirty="0" smtClean="0"/>
              <a:t>Synchronizing pulse</a:t>
            </a:r>
            <a:endParaRPr lang="en-US" dirty="0"/>
          </a:p>
        </p:txBody>
      </p:sp>
      <p:sp>
        <p:nvSpPr>
          <p:cNvPr id="3" name="Rectangle 2"/>
          <p:cNvSpPr/>
          <p:nvPr/>
        </p:nvSpPr>
        <p:spPr>
          <a:xfrm>
            <a:off x="609600" y="1351280"/>
            <a:ext cx="11033760" cy="923330"/>
          </a:xfrm>
          <a:prstGeom prst="rect">
            <a:avLst/>
          </a:prstGeom>
        </p:spPr>
        <p:txBody>
          <a:bodyPr wrap="square">
            <a:spAutoFit/>
          </a:bodyPr>
          <a:lstStyle/>
          <a:p>
            <a:r>
              <a:rPr lang="en-US" dirty="0">
                <a:solidFill>
                  <a:srgbClr val="202124"/>
                </a:solidFill>
                <a:latin typeface="arial" panose="020B0604020202020204" pitchFamily="34" charset="0"/>
              </a:rPr>
              <a:t>The synchronizing pulses are </a:t>
            </a:r>
            <a:r>
              <a:rPr lang="en-US" b="1" dirty="0">
                <a:solidFill>
                  <a:srgbClr val="202124"/>
                </a:solidFill>
                <a:latin typeface="arial" panose="020B0604020202020204" pitchFamily="34" charset="0"/>
              </a:rPr>
              <a:t>transmitted or stored</a:t>
            </a:r>
            <a:r>
              <a:rPr lang="en-US" dirty="0">
                <a:solidFill>
                  <a:srgbClr val="202124"/>
                </a:solidFill>
                <a:latin typeface="arial" panose="020B0604020202020204" pitchFamily="34" charset="0"/>
              </a:rPr>
              <a:t> along with the analog video signal for each line. These synchronizing pulses are then used to trigger the receiver's circuitry to make sure that the scene is sequenced properly on the screen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080" y="2357120"/>
            <a:ext cx="7894051" cy="3535680"/>
          </a:xfrm>
          <a:prstGeom prst="rect">
            <a:avLst/>
          </a:prstGeom>
        </p:spPr>
      </p:pic>
    </p:spTree>
    <p:extLst>
      <p:ext uri="{BB962C8B-B14F-4D97-AF65-F5344CB8AC3E}">
        <p14:creationId xmlns:p14="http://schemas.microsoft.com/office/powerpoint/2010/main" val="4011819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152400"/>
            <a:ext cx="11938000" cy="923330"/>
          </a:xfrm>
          <a:prstGeom prst="rect">
            <a:avLst/>
          </a:prstGeom>
        </p:spPr>
        <p:txBody>
          <a:bodyPr wrap="square">
            <a:spAutoFit/>
          </a:bodyPr>
          <a:lstStyle/>
          <a:p>
            <a:r>
              <a:rPr lang="en-US" dirty="0">
                <a:solidFill>
                  <a:srgbClr val="2E2E2E"/>
                </a:solidFill>
                <a:latin typeface="NexusSans"/>
              </a:rPr>
              <a:t>The synchronizing pulses are transmitted or stored along with the </a:t>
            </a:r>
            <a:r>
              <a:rPr lang="en-US" dirty="0">
                <a:solidFill>
                  <a:srgbClr val="2E2E2E"/>
                </a:solidFill>
                <a:latin typeface="NexusSans"/>
                <a:hlinkClick r:id="rId2" tooltip="Learn more about Analog Video Signal from ScienceDirect's AI-generated Topic Pages"/>
              </a:rPr>
              <a:t>analog video signal</a:t>
            </a:r>
            <a:r>
              <a:rPr lang="en-US" dirty="0">
                <a:solidFill>
                  <a:srgbClr val="2E2E2E"/>
                </a:solidFill>
                <a:latin typeface="NexusSans"/>
              </a:rPr>
              <a:t> for each line. These synchronizing pulses are then used to trigger the receiver’s </a:t>
            </a:r>
            <a:r>
              <a:rPr lang="en-US" dirty="0">
                <a:solidFill>
                  <a:srgbClr val="2E2E2E"/>
                </a:solidFill>
                <a:latin typeface="NexusSans"/>
                <a:hlinkClick r:id="rId3" tooltip="Learn more about Circuitry from ScienceDirect's AI-generated Topic Pages"/>
              </a:rPr>
              <a:t>circuitry</a:t>
            </a:r>
            <a:r>
              <a:rPr lang="en-US" dirty="0">
                <a:solidFill>
                  <a:srgbClr val="2E2E2E"/>
                </a:solidFill>
                <a:latin typeface="NexusSans"/>
              </a:rPr>
              <a:t> to make sure that the scene is sequenced properly on the screen.</a:t>
            </a:r>
            <a:endParaRPr lang="en-US" dirty="0"/>
          </a:p>
        </p:txBody>
      </p:sp>
      <p:sp>
        <p:nvSpPr>
          <p:cNvPr id="3" name="Rectangle 2"/>
          <p:cNvSpPr/>
          <p:nvPr/>
        </p:nvSpPr>
        <p:spPr>
          <a:xfrm>
            <a:off x="142240" y="1075730"/>
            <a:ext cx="12049760" cy="1200329"/>
          </a:xfrm>
          <a:prstGeom prst="rect">
            <a:avLst/>
          </a:prstGeom>
        </p:spPr>
        <p:txBody>
          <a:bodyPr wrap="square">
            <a:spAutoFit/>
          </a:bodyPr>
          <a:lstStyle/>
          <a:p>
            <a:r>
              <a:rPr lang="en-US" dirty="0">
                <a:solidFill>
                  <a:srgbClr val="2E2E2E"/>
                </a:solidFill>
                <a:latin typeface="NexusSans"/>
              </a:rPr>
              <a:t>One thing that you may be wondering is how do you keep the TV receiver screen in step with the video camera or other video source? This is solved by creating synchronizing pulses that are transmitted before and after each scan line (see Fig. 11.3). After one field is scanned, a larger group of synchronizing pulses occurs between fields to cause the receiver to start the scanning back at the top again</a:t>
            </a:r>
            <a:r>
              <a:rPr lang="en-US" dirty="0" smtClean="0">
                <a:solidFill>
                  <a:srgbClr val="2E2E2E"/>
                </a:solidFill>
                <a:latin typeface="NexusSans"/>
              </a:rPr>
              <a:t>..</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681" y="2428240"/>
            <a:ext cx="8351519" cy="4013201"/>
          </a:xfrm>
          <a:prstGeom prst="rect">
            <a:avLst/>
          </a:prstGeom>
        </p:spPr>
      </p:pic>
    </p:spTree>
    <p:extLst>
      <p:ext uri="{BB962C8B-B14F-4D97-AF65-F5344CB8AC3E}">
        <p14:creationId xmlns:p14="http://schemas.microsoft.com/office/powerpoint/2010/main" val="88581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9840" y="2702560"/>
            <a:ext cx="3281680" cy="1107996"/>
          </a:xfrm>
          <a:prstGeom prst="rect">
            <a:avLst/>
          </a:prstGeom>
          <a:noFill/>
        </p:spPr>
        <p:txBody>
          <a:bodyPr wrap="square" rtlCol="0">
            <a:spAutoFit/>
          </a:bodyPr>
          <a:lstStyle/>
          <a:p>
            <a:r>
              <a:rPr lang="en-US" sz="6600" b="1" dirty="0" smtClean="0"/>
              <a:t>Thanks</a:t>
            </a:r>
            <a:r>
              <a:rPr lang="en-US" dirty="0" smtClean="0"/>
              <a:t> </a:t>
            </a:r>
            <a:endParaRPr lang="en-US" dirty="0"/>
          </a:p>
        </p:txBody>
      </p:sp>
    </p:spTree>
    <p:extLst>
      <p:ext uri="{BB962C8B-B14F-4D97-AF65-F5344CB8AC3E}">
        <p14:creationId xmlns:p14="http://schemas.microsoft.com/office/powerpoint/2010/main" val="36692481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76</TotalTime>
  <Words>257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arial</vt:lpstr>
      <vt:lpstr>arial</vt:lpstr>
      <vt:lpstr>Calibri</vt:lpstr>
      <vt:lpstr>Calibri Light</vt:lpstr>
      <vt:lpstr>Gill Sans MT</vt:lpstr>
      <vt:lpstr>NexusSans</vt:lpstr>
      <vt:lpstr>Tw Cen MT</vt:lpstr>
      <vt:lpstr>Tw Cen MT Condensed</vt:lpstr>
      <vt:lpstr>Wingdings 3</vt:lpstr>
      <vt:lpstr>Gallery</vt:lpstr>
      <vt:lpstr>Integral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2021-11-22T18:34:12Z</dcterms:created>
  <dcterms:modified xsi:type="dcterms:W3CDTF">2021-11-22T19:52:38Z</dcterms:modified>
</cp:coreProperties>
</file>