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2" r:id="rId5"/>
    <p:sldId id="258"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4" d="100"/>
          <a:sy n="74" d="100"/>
        </p:scale>
        <p:origin x="57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B18E28-6455-4006-BD2C-DFDB155A4ACC}" type="datetimeFigureOut">
              <a:rPr lang="en-US" smtClean="0"/>
              <a:t>23-Nov-21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139A8A-47EE-4FC5-BC91-BFCCE6A90D7E}" type="slidenum">
              <a:rPr lang="en-US" smtClean="0"/>
              <a:t>‹#›</a:t>
            </a:fld>
            <a:endParaRPr lang="en-US" dirty="0"/>
          </a:p>
        </p:txBody>
      </p:sp>
    </p:spTree>
    <p:extLst>
      <p:ext uri="{BB962C8B-B14F-4D97-AF65-F5344CB8AC3E}">
        <p14:creationId xmlns:p14="http://schemas.microsoft.com/office/powerpoint/2010/main" val="1542705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B18E28-6455-4006-BD2C-DFDB155A4ACC}" type="datetimeFigureOut">
              <a:rPr lang="en-US" smtClean="0"/>
              <a:t>23-Nov-21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139A8A-47EE-4FC5-BC91-BFCCE6A90D7E}" type="slidenum">
              <a:rPr lang="en-US" smtClean="0"/>
              <a:t>‹#›</a:t>
            </a:fld>
            <a:endParaRPr lang="en-US" dirty="0"/>
          </a:p>
        </p:txBody>
      </p:sp>
    </p:spTree>
    <p:extLst>
      <p:ext uri="{BB962C8B-B14F-4D97-AF65-F5344CB8AC3E}">
        <p14:creationId xmlns:p14="http://schemas.microsoft.com/office/powerpoint/2010/main" val="167299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B18E28-6455-4006-BD2C-DFDB155A4ACC}" type="datetimeFigureOut">
              <a:rPr lang="en-US" smtClean="0"/>
              <a:t>23-Nov-21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139A8A-47EE-4FC5-BC91-BFCCE6A90D7E}" type="slidenum">
              <a:rPr lang="en-US" smtClean="0"/>
              <a:t>‹#›</a:t>
            </a:fld>
            <a:endParaRPr lang="en-US" dirty="0"/>
          </a:p>
        </p:txBody>
      </p:sp>
    </p:spTree>
    <p:extLst>
      <p:ext uri="{BB962C8B-B14F-4D97-AF65-F5344CB8AC3E}">
        <p14:creationId xmlns:p14="http://schemas.microsoft.com/office/powerpoint/2010/main" val="1982315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B18E28-6455-4006-BD2C-DFDB155A4ACC}" type="datetimeFigureOut">
              <a:rPr lang="en-US" smtClean="0"/>
              <a:t>23-Nov-21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139A8A-47EE-4FC5-BC91-BFCCE6A90D7E}"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3947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B18E28-6455-4006-BD2C-DFDB155A4ACC}" type="datetimeFigureOut">
              <a:rPr lang="en-US" smtClean="0"/>
              <a:t>23-Nov-21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139A8A-47EE-4FC5-BC91-BFCCE6A90D7E}" type="slidenum">
              <a:rPr lang="en-US" smtClean="0"/>
              <a:t>‹#›</a:t>
            </a:fld>
            <a:endParaRPr lang="en-US" dirty="0"/>
          </a:p>
        </p:txBody>
      </p:sp>
    </p:spTree>
    <p:extLst>
      <p:ext uri="{BB962C8B-B14F-4D97-AF65-F5344CB8AC3E}">
        <p14:creationId xmlns:p14="http://schemas.microsoft.com/office/powerpoint/2010/main" val="1506541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8B18E28-6455-4006-BD2C-DFDB155A4ACC}" type="datetimeFigureOut">
              <a:rPr lang="en-US" smtClean="0"/>
              <a:t>23-Nov-21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139A8A-47EE-4FC5-BC91-BFCCE6A90D7E}" type="slidenum">
              <a:rPr lang="en-US" smtClean="0"/>
              <a:t>‹#›</a:t>
            </a:fld>
            <a:endParaRPr lang="en-US" dirty="0"/>
          </a:p>
        </p:txBody>
      </p:sp>
    </p:spTree>
    <p:extLst>
      <p:ext uri="{BB962C8B-B14F-4D97-AF65-F5344CB8AC3E}">
        <p14:creationId xmlns:p14="http://schemas.microsoft.com/office/powerpoint/2010/main" val="4071007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8B18E28-6455-4006-BD2C-DFDB155A4ACC}" type="datetimeFigureOut">
              <a:rPr lang="en-US" smtClean="0"/>
              <a:t>23-Nov-21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139A8A-47EE-4FC5-BC91-BFCCE6A90D7E}" type="slidenum">
              <a:rPr lang="en-US" smtClean="0"/>
              <a:t>‹#›</a:t>
            </a:fld>
            <a:endParaRPr lang="en-US" dirty="0"/>
          </a:p>
        </p:txBody>
      </p:sp>
    </p:spTree>
    <p:extLst>
      <p:ext uri="{BB962C8B-B14F-4D97-AF65-F5344CB8AC3E}">
        <p14:creationId xmlns:p14="http://schemas.microsoft.com/office/powerpoint/2010/main" val="1436261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B18E28-6455-4006-BD2C-DFDB155A4ACC}" type="datetimeFigureOut">
              <a:rPr lang="en-US" smtClean="0"/>
              <a:t>23-Nov-21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139A8A-47EE-4FC5-BC91-BFCCE6A90D7E}" type="slidenum">
              <a:rPr lang="en-US" smtClean="0"/>
              <a:t>‹#›</a:t>
            </a:fld>
            <a:endParaRPr lang="en-US" dirty="0"/>
          </a:p>
        </p:txBody>
      </p:sp>
    </p:spTree>
    <p:extLst>
      <p:ext uri="{BB962C8B-B14F-4D97-AF65-F5344CB8AC3E}">
        <p14:creationId xmlns:p14="http://schemas.microsoft.com/office/powerpoint/2010/main" val="3503005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B18E28-6455-4006-BD2C-DFDB155A4ACC}" type="datetimeFigureOut">
              <a:rPr lang="en-US" smtClean="0"/>
              <a:t>23-Nov-21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139A8A-47EE-4FC5-BC91-BFCCE6A90D7E}" type="slidenum">
              <a:rPr lang="en-US" smtClean="0"/>
              <a:t>‹#›</a:t>
            </a:fld>
            <a:endParaRPr lang="en-US" dirty="0"/>
          </a:p>
        </p:txBody>
      </p:sp>
    </p:spTree>
    <p:extLst>
      <p:ext uri="{BB962C8B-B14F-4D97-AF65-F5344CB8AC3E}">
        <p14:creationId xmlns:p14="http://schemas.microsoft.com/office/powerpoint/2010/main" val="3777585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8B18E28-6455-4006-BD2C-DFDB155A4ACC}" type="datetimeFigureOut">
              <a:rPr lang="en-US" smtClean="0"/>
              <a:t>23-Nov-21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139A8A-47EE-4FC5-BC91-BFCCE6A90D7E}" type="slidenum">
              <a:rPr lang="en-US" smtClean="0"/>
              <a:t>‹#›</a:t>
            </a:fld>
            <a:endParaRPr lang="en-US" dirty="0"/>
          </a:p>
        </p:txBody>
      </p:sp>
    </p:spTree>
    <p:extLst>
      <p:ext uri="{BB962C8B-B14F-4D97-AF65-F5344CB8AC3E}">
        <p14:creationId xmlns:p14="http://schemas.microsoft.com/office/powerpoint/2010/main" val="1436492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B18E28-6455-4006-BD2C-DFDB155A4ACC}" type="datetimeFigureOut">
              <a:rPr lang="en-US" smtClean="0"/>
              <a:t>23-Nov-21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139A8A-47EE-4FC5-BC91-BFCCE6A90D7E}" type="slidenum">
              <a:rPr lang="en-US" smtClean="0"/>
              <a:t>‹#›</a:t>
            </a:fld>
            <a:endParaRPr lang="en-US" dirty="0"/>
          </a:p>
        </p:txBody>
      </p:sp>
    </p:spTree>
    <p:extLst>
      <p:ext uri="{BB962C8B-B14F-4D97-AF65-F5344CB8AC3E}">
        <p14:creationId xmlns:p14="http://schemas.microsoft.com/office/powerpoint/2010/main" val="9850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B18E28-6455-4006-BD2C-DFDB155A4ACC}" type="datetimeFigureOut">
              <a:rPr lang="en-US" smtClean="0"/>
              <a:t>23-Nov-21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139A8A-47EE-4FC5-BC91-BFCCE6A90D7E}" type="slidenum">
              <a:rPr lang="en-US" smtClean="0"/>
              <a:t>‹#›</a:t>
            </a:fld>
            <a:endParaRPr lang="en-US" dirty="0"/>
          </a:p>
        </p:txBody>
      </p:sp>
    </p:spTree>
    <p:extLst>
      <p:ext uri="{BB962C8B-B14F-4D97-AF65-F5344CB8AC3E}">
        <p14:creationId xmlns:p14="http://schemas.microsoft.com/office/powerpoint/2010/main" val="1575818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B18E28-6455-4006-BD2C-DFDB155A4ACC}" type="datetimeFigureOut">
              <a:rPr lang="en-US" smtClean="0"/>
              <a:t>23-Nov-21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139A8A-47EE-4FC5-BC91-BFCCE6A90D7E}" type="slidenum">
              <a:rPr lang="en-US" smtClean="0"/>
              <a:t>‹#›</a:t>
            </a:fld>
            <a:endParaRPr lang="en-US" dirty="0"/>
          </a:p>
        </p:txBody>
      </p:sp>
    </p:spTree>
    <p:extLst>
      <p:ext uri="{BB962C8B-B14F-4D97-AF65-F5344CB8AC3E}">
        <p14:creationId xmlns:p14="http://schemas.microsoft.com/office/powerpoint/2010/main" val="4236227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8B18E28-6455-4006-BD2C-DFDB155A4ACC}" type="datetimeFigureOut">
              <a:rPr lang="en-US" smtClean="0"/>
              <a:t>23-Nov-21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A6139A8A-47EE-4FC5-BC91-BFCCE6A90D7E}" type="slidenum">
              <a:rPr lang="en-US" smtClean="0"/>
              <a:t>‹#›</a:t>
            </a:fld>
            <a:endParaRPr lang="en-US" dirty="0"/>
          </a:p>
        </p:txBody>
      </p:sp>
    </p:spTree>
    <p:extLst>
      <p:ext uri="{BB962C8B-B14F-4D97-AF65-F5344CB8AC3E}">
        <p14:creationId xmlns:p14="http://schemas.microsoft.com/office/powerpoint/2010/main" val="4256601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8B18E28-6455-4006-BD2C-DFDB155A4ACC}" type="datetimeFigureOut">
              <a:rPr lang="en-US" smtClean="0"/>
              <a:t>23-Nov-21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A6139A8A-47EE-4FC5-BC91-BFCCE6A90D7E}" type="slidenum">
              <a:rPr lang="en-US" smtClean="0"/>
              <a:t>‹#›</a:t>
            </a:fld>
            <a:endParaRPr lang="en-US" dirty="0"/>
          </a:p>
        </p:txBody>
      </p:sp>
    </p:spTree>
    <p:extLst>
      <p:ext uri="{BB962C8B-B14F-4D97-AF65-F5344CB8AC3E}">
        <p14:creationId xmlns:p14="http://schemas.microsoft.com/office/powerpoint/2010/main" val="3416029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A8B18E28-6455-4006-BD2C-DFDB155A4ACC}" type="datetimeFigureOut">
              <a:rPr lang="en-US" smtClean="0"/>
              <a:t>23-Nov-21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A6139A8A-47EE-4FC5-BC91-BFCCE6A90D7E}" type="slidenum">
              <a:rPr lang="en-US" smtClean="0"/>
              <a:t>‹#›</a:t>
            </a:fld>
            <a:endParaRPr lang="en-US" dirty="0"/>
          </a:p>
        </p:txBody>
      </p:sp>
    </p:spTree>
    <p:extLst>
      <p:ext uri="{BB962C8B-B14F-4D97-AF65-F5344CB8AC3E}">
        <p14:creationId xmlns:p14="http://schemas.microsoft.com/office/powerpoint/2010/main" val="270904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B18E28-6455-4006-BD2C-DFDB155A4ACC}" type="datetimeFigureOut">
              <a:rPr lang="en-US" smtClean="0"/>
              <a:t>23-Nov-21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139A8A-47EE-4FC5-BC91-BFCCE6A90D7E}" type="slidenum">
              <a:rPr lang="en-US" smtClean="0"/>
              <a:t>‹#›</a:t>
            </a:fld>
            <a:endParaRPr lang="en-US" dirty="0"/>
          </a:p>
        </p:txBody>
      </p:sp>
    </p:spTree>
    <p:extLst>
      <p:ext uri="{BB962C8B-B14F-4D97-AF65-F5344CB8AC3E}">
        <p14:creationId xmlns:p14="http://schemas.microsoft.com/office/powerpoint/2010/main" val="292378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8B18E28-6455-4006-BD2C-DFDB155A4ACC}" type="datetimeFigureOut">
              <a:rPr lang="en-US" smtClean="0"/>
              <a:t>23-Nov-21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6139A8A-47EE-4FC5-BC91-BFCCE6A90D7E}" type="slidenum">
              <a:rPr lang="en-US" smtClean="0"/>
              <a:t>‹#›</a:t>
            </a:fld>
            <a:endParaRPr lang="en-US" dirty="0"/>
          </a:p>
        </p:txBody>
      </p:sp>
    </p:spTree>
    <p:extLst>
      <p:ext uri="{BB962C8B-B14F-4D97-AF65-F5344CB8AC3E}">
        <p14:creationId xmlns:p14="http://schemas.microsoft.com/office/powerpoint/2010/main" val="15099993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2836" y="404611"/>
            <a:ext cx="8825658" cy="3329581"/>
          </a:xfrm>
        </p:spPr>
        <p:txBody>
          <a:bodyPr anchor="t"/>
          <a:lstStyle/>
          <a:p>
            <a:pPr algn="ctr"/>
            <a:r>
              <a:rPr lang="en-US" sz="4000" b="1" dirty="0" smtClean="0">
                <a:solidFill>
                  <a:schemeClr val="tx1">
                    <a:lumMod val="95000"/>
                  </a:schemeClr>
                </a:solidFill>
              </a:rPr>
              <a:t>Analog Communication</a:t>
            </a:r>
            <a:r>
              <a:rPr lang="en-US" sz="3600" dirty="0" smtClean="0"/>
              <a:t/>
            </a:r>
            <a:br>
              <a:rPr lang="en-US" sz="3600" dirty="0" smtClean="0"/>
            </a:br>
            <a:r>
              <a:rPr lang="en-US" sz="3600" u="sng" dirty="0" smtClean="0"/>
              <a:t/>
            </a:r>
            <a:br>
              <a:rPr lang="en-US" sz="3600" u="sng" dirty="0" smtClean="0"/>
            </a:br>
            <a:r>
              <a:rPr lang="en-US" sz="3600" u="sng" dirty="0" smtClean="0"/>
              <a:t>Presentation on: </a:t>
            </a:r>
            <a:r>
              <a:rPr lang="en-US" sz="3600" dirty="0" smtClean="0"/>
              <a:t/>
            </a:r>
            <a:br>
              <a:rPr lang="en-US" sz="3600" dirty="0" smtClean="0"/>
            </a:br>
            <a:r>
              <a:rPr lang="en-US" sz="3600" b="1" dirty="0" smtClean="0"/>
              <a:t>Beam Scanning, </a:t>
            </a:r>
            <a:r>
              <a:rPr lang="en-US" sz="3600" b="1" dirty="0"/>
              <a:t>Horizontal </a:t>
            </a:r>
            <a:r>
              <a:rPr lang="en-US" sz="3600" b="1" dirty="0" smtClean="0"/>
              <a:t>Scanning and </a:t>
            </a:r>
            <a:r>
              <a:rPr lang="en-US" sz="3600" b="1" dirty="0"/>
              <a:t>Vertical </a:t>
            </a:r>
            <a:r>
              <a:rPr lang="en-US" sz="3600" b="1" dirty="0" smtClean="0"/>
              <a:t>Scanning</a:t>
            </a:r>
            <a:endParaRPr lang="en-US" sz="3600" b="1" dirty="0"/>
          </a:p>
        </p:txBody>
      </p:sp>
      <p:sp>
        <p:nvSpPr>
          <p:cNvPr id="3" name="Subtitle 2"/>
          <p:cNvSpPr>
            <a:spLocks noGrp="1"/>
          </p:cNvSpPr>
          <p:nvPr>
            <p:ph type="subTitle" idx="1"/>
          </p:nvPr>
        </p:nvSpPr>
        <p:spPr>
          <a:xfrm>
            <a:off x="6490951" y="4082603"/>
            <a:ext cx="4391696" cy="1556197"/>
          </a:xfrm>
        </p:spPr>
        <p:txBody>
          <a:bodyPr>
            <a:normAutofit fontScale="92500" lnSpcReduction="10000"/>
          </a:bodyPr>
          <a:lstStyle/>
          <a:p>
            <a:r>
              <a:rPr lang="en-US" dirty="0" smtClean="0"/>
              <a:t>Presented by:</a:t>
            </a:r>
          </a:p>
          <a:p>
            <a:r>
              <a:rPr lang="en-US" dirty="0" smtClean="0"/>
              <a:t>MD. Najmul Islam Nayeem</a:t>
            </a:r>
          </a:p>
          <a:p>
            <a:r>
              <a:rPr lang="en-US" dirty="0"/>
              <a:t>ID: </a:t>
            </a:r>
            <a:r>
              <a:rPr lang="en-US" dirty="0" smtClean="0"/>
              <a:t>11809005</a:t>
            </a:r>
          </a:p>
          <a:p>
            <a:r>
              <a:rPr lang="en-US" dirty="0" smtClean="0"/>
              <a:t>Dept. of ICT</a:t>
            </a:r>
            <a:endParaRPr lang="en-US" dirty="0"/>
          </a:p>
        </p:txBody>
      </p:sp>
      <p:sp>
        <p:nvSpPr>
          <p:cNvPr id="5" name="Subtitle 2"/>
          <p:cNvSpPr txBox="1">
            <a:spLocks/>
          </p:cNvSpPr>
          <p:nvPr/>
        </p:nvSpPr>
        <p:spPr>
          <a:xfrm>
            <a:off x="1592836" y="3915959"/>
            <a:ext cx="3919322" cy="172284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smtClean="0"/>
              <a:t>Presented to:</a:t>
            </a:r>
          </a:p>
          <a:p>
            <a:r>
              <a:rPr lang="en-US" dirty="0"/>
              <a:t>Md</a:t>
            </a:r>
            <a:r>
              <a:rPr lang="en-US" dirty="0" smtClean="0"/>
              <a:t>. Imran Hossain</a:t>
            </a:r>
          </a:p>
          <a:p>
            <a:r>
              <a:rPr lang="en-US" dirty="0"/>
              <a:t>Assistant </a:t>
            </a:r>
            <a:r>
              <a:rPr lang="en-US" dirty="0" smtClean="0"/>
              <a:t>Professor</a:t>
            </a:r>
          </a:p>
          <a:p>
            <a:r>
              <a:rPr lang="en-US" dirty="0" smtClean="0"/>
              <a:t>Dept. of </a:t>
            </a:r>
            <a:r>
              <a:rPr lang="en-US" dirty="0" err="1" smtClean="0"/>
              <a:t>iCT</a:t>
            </a:r>
            <a:endParaRPr lang="en-US" dirty="0"/>
          </a:p>
        </p:txBody>
      </p:sp>
    </p:spTree>
    <p:extLst>
      <p:ext uri="{BB962C8B-B14F-4D97-AF65-F5344CB8AC3E}">
        <p14:creationId xmlns:p14="http://schemas.microsoft.com/office/powerpoint/2010/main" val="229768527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46111" y="452718"/>
            <a:ext cx="9404723" cy="899564"/>
          </a:xfrm>
        </p:spPr>
        <p:txBody>
          <a:bodyPr/>
          <a:lstStyle/>
          <a:p>
            <a:r>
              <a:rPr lang="en-US" dirty="0" smtClean="0"/>
              <a:t>Beam Scanning:</a:t>
            </a:r>
            <a:endParaRPr lang="en-US" dirty="0"/>
          </a:p>
        </p:txBody>
      </p:sp>
      <p:sp>
        <p:nvSpPr>
          <p:cNvPr id="7" name="TextBox 6"/>
          <p:cNvSpPr txBox="1"/>
          <p:nvPr/>
        </p:nvSpPr>
        <p:spPr>
          <a:xfrm>
            <a:off x="1184857" y="2461916"/>
            <a:ext cx="9942490" cy="830997"/>
          </a:xfrm>
          <a:prstGeom prst="rect">
            <a:avLst/>
          </a:prstGeom>
          <a:noFill/>
        </p:spPr>
        <p:txBody>
          <a:bodyPr wrap="square" rtlCol="0">
            <a:spAutoFit/>
          </a:bodyPr>
          <a:lstStyle/>
          <a:p>
            <a:r>
              <a:rPr lang="en-US" sz="2400" dirty="0" smtClean="0"/>
              <a:t>The process which is performed in picture tube to convert optical information to electrical signal.</a:t>
            </a:r>
          </a:p>
        </p:txBody>
      </p:sp>
      <p:sp>
        <p:nvSpPr>
          <p:cNvPr id="8" name="Right Arrow 7"/>
          <p:cNvSpPr/>
          <p:nvPr/>
        </p:nvSpPr>
        <p:spPr>
          <a:xfrm>
            <a:off x="710506" y="2589604"/>
            <a:ext cx="463639" cy="373487"/>
          </a:xfrm>
          <a:prstGeom prst="right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10506" y="1836101"/>
            <a:ext cx="4584878" cy="461665"/>
          </a:xfrm>
          <a:prstGeom prst="rect">
            <a:avLst/>
          </a:prstGeom>
          <a:noFill/>
        </p:spPr>
        <p:txBody>
          <a:bodyPr wrap="square" rtlCol="0">
            <a:spAutoFit/>
          </a:bodyPr>
          <a:lstStyle/>
          <a:p>
            <a:r>
              <a:rPr lang="en-US" sz="2400" b="1" dirty="0" smtClean="0"/>
              <a:t>What is Beam scanning?</a:t>
            </a:r>
            <a:endParaRPr lang="en-US" sz="2400" b="1" dirty="0"/>
          </a:p>
        </p:txBody>
      </p:sp>
      <p:sp>
        <p:nvSpPr>
          <p:cNvPr id="13" name="TextBox 12"/>
          <p:cNvSpPr txBox="1"/>
          <p:nvPr/>
        </p:nvSpPr>
        <p:spPr>
          <a:xfrm>
            <a:off x="1174145" y="3523195"/>
            <a:ext cx="9491729" cy="1569660"/>
          </a:xfrm>
          <a:prstGeom prst="rect">
            <a:avLst/>
          </a:prstGeom>
          <a:noFill/>
        </p:spPr>
        <p:txBody>
          <a:bodyPr wrap="square" rtlCol="0">
            <a:spAutoFit/>
          </a:bodyPr>
          <a:lstStyle/>
          <a:p>
            <a:r>
              <a:rPr lang="en-US" sz="2400" dirty="0" smtClean="0"/>
              <a:t>The fine and sharp electric beam is used to scan the focused image and beam convert optical information to electric signal element by element and line after line till  the entire picture/image is scanned.</a:t>
            </a:r>
            <a:endParaRPr lang="en-US" sz="2400" dirty="0"/>
          </a:p>
        </p:txBody>
      </p:sp>
    </p:spTree>
    <p:extLst>
      <p:ext uri="{BB962C8B-B14F-4D97-AF65-F5344CB8AC3E}">
        <p14:creationId xmlns:p14="http://schemas.microsoft.com/office/powerpoint/2010/main" val="3577192739"/>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1080"/>
          </a:xfrm>
        </p:spPr>
        <p:txBody>
          <a:bodyPr/>
          <a:lstStyle/>
          <a:p>
            <a:pPr algn="ctr"/>
            <a:r>
              <a:rPr lang="en-US" sz="4400" b="1" dirty="0"/>
              <a:t>How Beam </a:t>
            </a:r>
            <a:r>
              <a:rPr lang="en-US" sz="4400" b="1" dirty="0" smtClean="0"/>
              <a:t>scanning works?</a:t>
            </a:r>
            <a:r>
              <a:rPr lang="en-US" sz="4400" b="1" dirty="0"/>
              <a:t/>
            </a:r>
            <a:br>
              <a:rPr lang="en-US" sz="4400" b="1" dirty="0"/>
            </a:br>
            <a:endParaRPr lang="en-US" dirty="0"/>
          </a:p>
        </p:txBody>
      </p:sp>
      <p:sp>
        <p:nvSpPr>
          <p:cNvPr id="4" name="TextBox 3"/>
          <p:cNvSpPr txBox="1"/>
          <p:nvPr/>
        </p:nvSpPr>
        <p:spPr>
          <a:xfrm>
            <a:off x="980961" y="1825095"/>
            <a:ext cx="10468357" cy="3354765"/>
          </a:xfrm>
          <a:prstGeom prst="rect">
            <a:avLst/>
          </a:prstGeom>
          <a:noFill/>
        </p:spPr>
        <p:txBody>
          <a:bodyPr wrap="square" rtlCol="0">
            <a:spAutoFit/>
          </a:bodyPr>
          <a:lstStyle/>
          <a:p>
            <a:pPr>
              <a:spcAft>
                <a:spcPts val="1200"/>
              </a:spcAft>
            </a:pPr>
            <a:r>
              <a:rPr lang="en-US" sz="2400" dirty="0" smtClean="0">
                <a:cs typeface="Frank Ruhl Hofshi" panose="00000500000000000000" pitchFamily="50" charset="-79"/>
              </a:rPr>
              <a:t>The electron beam generated by the picture tube is accelerated toward the anode by a combination of elements and extreme high voltage (difference of potential) until it strikes the phosphorous coated anode.</a:t>
            </a:r>
          </a:p>
          <a:p>
            <a:pPr>
              <a:spcAft>
                <a:spcPts val="1200"/>
              </a:spcAft>
            </a:pPr>
            <a:r>
              <a:rPr lang="en-US" sz="2400" dirty="0" smtClean="0">
                <a:cs typeface="Frank Ruhl Hofshi" panose="00000500000000000000" pitchFamily="50" charset="-79"/>
              </a:rPr>
              <a:t>The high energy impact emits light or a dot in the center of the picture tube which is visible to our eyes. </a:t>
            </a:r>
          </a:p>
          <a:p>
            <a:pPr>
              <a:spcAft>
                <a:spcPts val="1200"/>
              </a:spcAft>
            </a:pPr>
            <a:r>
              <a:rPr lang="en-US" sz="2400" dirty="0" smtClean="0">
                <a:cs typeface="Frank Ruhl Hofshi" panose="00000500000000000000" pitchFamily="50" charset="-79"/>
              </a:rPr>
              <a:t>Then the beam is deflected using the deflecting coil to move it horizontally or vertically line by line to create an entire image.</a:t>
            </a:r>
            <a:endParaRPr lang="en-US" sz="2400" dirty="0">
              <a:cs typeface="Frank Ruhl Hofshi" panose="00000500000000000000" pitchFamily="50" charset="-79"/>
            </a:endParaRPr>
          </a:p>
        </p:txBody>
      </p:sp>
      <p:sp>
        <p:nvSpPr>
          <p:cNvPr id="5" name="Right Arrow 4"/>
          <p:cNvSpPr/>
          <p:nvPr/>
        </p:nvSpPr>
        <p:spPr>
          <a:xfrm>
            <a:off x="414291" y="1928126"/>
            <a:ext cx="463639" cy="373487"/>
          </a:xfrm>
          <a:prstGeom prst="right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102186"/>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28965" cy="1400530"/>
          </a:xfrm>
        </p:spPr>
        <p:txBody>
          <a:bodyPr/>
          <a:lstStyle/>
          <a:p>
            <a:r>
              <a:rPr lang="en-US" dirty="0" smtClean="0"/>
              <a:t>Deflection Coil and </a:t>
            </a:r>
            <a:r>
              <a:rPr lang="en-US" dirty="0" err="1" smtClean="0"/>
              <a:t>Sawtooth</a:t>
            </a:r>
            <a:r>
              <a:rPr lang="en-US" dirty="0" smtClean="0"/>
              <a:t> Waveform</a:t>
            </a:r>
            <a:endParaRPr lang="en-US" dirty="0"/>
          </a:p>
        </p:txBody>
      </p:sp>
      <p:pic>
        <p:nvPicPr>
          <p:cNvPr id="2050" name="Picture 2" descr="https://i.stack.imgur.com/8G8k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263" y="2271572"/>
            <a:ext cx="3433249" cy="348934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5295" y="2498502"/>
            <a:ext cx="6059781" cy="3035491"/>
          </a:xfrm>
          <a:prstGeom prst="rect">
            <a:avLst/>
          </a:prstGeom>
        </p:spPr>
      </p:pic>
    </p:spTree>
    <p:extLst>
      <p:ext uri="{BB962C8B-B14F-4D97-AF65-F5344CB8AC3E}">
        <p14:creationId xmlns:p14="http://schemas.microsoft.com/office/powerpoint/2010/main" val="31094460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11051"/>
            <a:ext cx="9404723" cy="886685"/>
          </a:xfrm>
        </p:spPr>
        <p:txBody>
          <a:bodyPr/>
          <a:lstStyle/>
          <a:p>
            <a:pPr algn="ctr"/>
            <a:r>
              <a:rPr lang="en-US" dirty="0" smtClean="0"/>
              <a:t>Types of beam Scanning:</a:t>
            </a:r>
            <a:endParaRPr lang="en-US" dirty="0"/>
          </a:p>
        </p:txBody>
      </p:sp>
      <p:pic>
        <p:nvPicPr>
          <p:cNvPr id="4" name="Picture 3"/>
          <p:cNvPicPr>
            <a:picLocks noChangeAspect="1"/>
          </p:cNvPicPr>
          <p:nvPr/>
        </p:nvPicPr>
        <p:blipFill rotWithShape="1">
          <a:blip r:embed="rId2"/>
          <a:srcRect t="3115" b="11252"/>
          <a:stretch/>
        </p:blipFill>
        <p:spPr>
          <a:xfrm>
            <a:off x="1782598" y="1506827"/>
            <a:ext cx="8494744" cy="4788019"/>
          </a:xfrm>
          <a:prstGeom prst="rect">
            <a:avLst/>
          </a:prstGeom>
        </p:spPr>
      </p:pic>
    </p:spTree>
    <p:extLst>
      <p:ext uri="{BB962C8B-B14F-4D97-AF65-F5344CB8AC3E}">
        <p14:creationId xmlns:p14="http://schemas.microsoft.com/office/powerpoint/2010/main" val="127035539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11051"/>
            <a:ext cx="9404723" cy="886685"/>
          </a:xfrm>
        </p:spPr>
        <p:txBody>
          <a:bodyPr/>
          <a:lstStyle/>
          <a:p>
            <a:pPr algn="ctr"/>
            <a:r>
              <a:rPr lang="en-US" dirty="0" smtClean="0"/>
              <a:t>Types of beam Scanning:</a:t>
            </a:r>
            <a:endParaRPr lang="en-US" dirty="0"/>
          </a:p>
        </p:txBody>
      </p:sp>
      <p:pic>
        <p:nvPicPr>
          <p:cNvPr id="1026" name="Picture 2" descr="https://image2.slideserve.com/5102415/vertical-scanning-n.jpg"/>
          <p:cNvPicPr>
            <a:picLocks noChangeAspect="1" noChangeArrowheads="1"/>
          </p:cNvPicPr>
          <p:nvPr/>
        </p:nvPicPr>
        <p:blipFill rotWithShape="1">
          <a:blip r:embed="rId2">
            <a:extLst>
              <a:ext uri="{28A0092B-C50C-407E-A947-70E740481C1C}">
                <a14:useLocalDpi xmlns:a14="http://schemas.microsoft.com/office/drawing/2010/main" val="0"/>
              </a:ext>
            </a:extLst>
          </a:blip>
          <a:srcRect t="1932" b="12802"/>
          <a:stretch/>
        </p:blipFill>
        <p:spPr bwMode="auto">
          <a:xfrm>
            <a:off x="1769718" y="1403797"/>
            <a:ext cx="8281116" cy="4855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55511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8200"/>
          </a:xfrm>
        </p:spPr>
        <p:txBody>
          <a:bodyPr/>
          <a:lstStyle/>
          <a:p>
            <a:r>
              <a:rPr lang="en-US" dirty="0" smtClean="0"/>
              <a:t>Horizontal Scanning</a:t>
            </a:r>
            <a:endParaRPr lang="en-US" dirty="0"/>
          </a:p>
        </p:txBody>
      </p:sp>
      <p:sp>
        <p:nvSpPr>
          <p:cNvPr id="4" name="TextBox 3"/>
          <p:cNvSpPr txBox="1"/>
          <p:nvPr/>
        </p:nvSpPr>
        <p:spPr>
          <a:xfrm>
            <a:off x="646111" y="1390918"/>
            <a:ext cx="10777450" cy="646331"/>
          </a:xfrm>
          <a:prstGeom prst="rect">
            <a:avLst/>
          </a:prstGeom>
          <a:noFill/>
        </p:spPr>
        <p:txBody>
          <a:bodyPr wrap="square" rtlCol="0">
            <a:spAutoFit/>
          </a:bodyPr>
          <a:lstStyle/>
          <a:p>
            <a:r>
              <a:rPr lang="en-US" dirty="0" smtClean="0"/>
              <a:t>The scanning in which electron beam is deflected from left to right to scan a line of the image is called horizontal scanning.</a:t>
            </a:r>
            <a:endParaRPr lang="en-US" dirty="0"/>
          </a:p>
        </p:txBody>
      </p:sp>
      <p:sp>
        <p:nvSpPr>
          <p:cNvPr id="5" name="TextBox 4"/>
          <p:cNvSpPr txBox="1"/>
          <p:nvPr/>
        </p:nvSpPr>
        <p:spPr>
          <a:xfrm>
            <a:off x="646111" y="2329118"/>
            <a:ext cx="10777450" cy="3831818"/>
          </a:xfrm>
          <a:prstGeom prst="rect">
            <a:avLst/>
          </a:prstGeom>
          <a:noFill/>
        </p:spPr>
        <p:txBody>
          <a:bodyPr wrap="square" rtlCol="0">
            <a:spAutoFit/>
          </a:bodyPr>
          <a:lstStyle/>
          <a:p>
            <a:pPr>
              <a:lnSpc>
                <a:spcPct val="150000"/>
              </a:lnSpc>
            </a:pPr>
            <a:r>
              <a:rPr lang="en-US" dirty="0" smtClean="0"/>
              <a:t>1) The </a:t>
            </a:r>
            <a:r>
              <a:rPr lang="en-US" dirty="0" err="1" smtClean="0"/>
              <a:t>sawtooth</a:t>
            </a:r>
            <a:r>
              <a:rPr lang="en-US" dirty="0" smtClean="0"/>
              <a:t> wave </a:t>
            </a:r>
            <a:r>
              <a:rPr lang="en-US" dirty="0" smtClean="0"/>
              <a:t>applied to the horizontal portion of the deflection </a:t>
            </a:r>
            <a:r>
              <a:rPr lang="en-US" dirty="0" smtClean="0"/>
              <a:t>coil which </a:t>
            </a:r>
            <a:r>
              <a:rPr lang="en-US" dirty="0" smtClean="0"/>
              <a:t>creates a magnetic field </a:t>
            </a:r>
            <a:r>
              <a:rPr lang="en-US" dirty="0" smtClean="0"/>
              <a:t>and </a:t>
            </a:r>
            <a:r>
              <a:rPr lang="en-US" dirty="0" smtClean="0"/>
              <a:t>deflects the beam to the extreme left side of the picture tube at the start of each cycle.</a:t>
            </a:r>
          </a:p>
          <a:p>
            <a:pPr>
              <a:lnSpc>
                <a:spcPct val="150000"/>
              </a:lnSpc>
            </a:pPr>
            <a:r>
              <a:rPr lang="en-US" dirty="0" smtClean="0"/>
              <a:t>2)The beam moves evenly across the tube face as the wave increases in amplitude </a:t>
            </a:r>
            <a:r>
              <a:rPr lang="en-US" dirty="0" smtClean="0"/>
              <a:t>until </a:t>
            </a:r>
            <a:r>
              <a:rPr lang="en-US" dirty="0" smtClean="0"/>
              <a:t>maximum amplitude is reached and the voltage drops immediately to its original starting point (retrace period). </a:t>
            </a:r>
          </a:p>
          <a:p>
            <a:pPr>
              <a:lnSpc>
                <a:spcPct val="150000"/>
              </a:lnSpc>
            </a:pPr>
            <a:r>
              <a:rPr lang="en-US" dirty="0" smtClean="0"/>
              <a:t>3)Up to this point we have traced (illuminated) one line from left to right across the picture tube face. </a:t>
            </a:r>
          </a:p>
          <a:p>
            <a:pPr>
              <a:lnSpc>
                <a:spcPct val="150000"/>
              </a:lnSpc>
            </a:pPr>
            <a:r>
              <a:rPr lang="en-US" dirty="0" smtClean="0"/>
              <a:t>Now the process starts over again on the next cycle.</a:t>
            </a:r>
            <a:endParaRPr lang="en-US" dirty="0"/>
          </a:p>
        </p:txBody>
      </p:sp>
    </p:spTree>
    <p:extLst>
      <p:ext uri="{BB962C8B-B14F-4D97-AF65-F5344CB8AC3E}">
        <p14:creationId xmlns:p14="http://schemas.microsoft.com/office/powerpoint/2010/main" val="391646840"/>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15474"/>
          </a:xfrm>
        </p:spPr>
        <p:txBody>
          <a:bodyPr/>
          <a:lstStyle/>
          <a:p>
            <a:r>
              <a:rPr lang="en-US" dirty="0" smtClean="0"/>
              <a:t>Vertical Scanning</a:t>
            </a:r>
            <a:endParaRPr lang="en-US" dirty="0"/>
          </a:p>
        </p:txBody>
      </p:sp>
      <p:sp>
        <p:nvSpPr>
          <p:cNvPr id="4" name="TextBox 3"/>
          <p:cNvSpPr txBox="1"/>
          <p:nvPr/>
        </p:nvSpPr>
        <p:spPr>
          <a:xfrm>
            <a:off x="875763" y="1468192"/>
            <a:ext cx="9749307" cy="646331"/>
          </a:xfrm>
          <a:prstGeom prst="rect">
            <a:avLst/>
          </a:prstGeom>
          <a:noFill/>
        </p:spPr>
        <p:txBody>
          <a:bodyPr wrap="square" rtlCol="0">
            <a:spAutoFit/>
          </a:bodyPr>
          <a:lstStyle/>
          <a:p>
            <a:r>
              <a:rPr lang="en-US" dirty="0" smtClean="0"/>
              <a:t>The scanning in which electron beam is deflected from top to bottom to scan a line of the image is called vertical scanning.</a:t>
            </a:r>
          </a:p>
        </p:txBody>
      </p:sp>
      <p:sp>
        <p:nvSpPr>
          <p:cNvPr id="3" name="Rectangle 2"/>
          <p:cNvSpPr/>
          <p:nvPr/>
        </p:nvSpPr>
        <p:spPr>
          <a:xfrm>
            <a:off x="875763" y="2483666"/>
            <a:ext cx="10135674" cy="3416320"/>
          </a:xfrm>
          <a:prstGeom prst="rect">
            <a:avLst/>
          </a:prstGeom>
        </p:spPr>
        <p:txBody>
          <a:bodyPr wrap="square">
            <a:spAutoFit/>
          </a:bodyPr>
          <a:lstStyle/>
          <a:p>
            <a:pPr>
              <a:lnSpc>
                <a:spcPct val="150000"/>
              </a:lnSpc>
            </a:pPr>
            <a:r>
              <a:rPr lang="en-US" dirty="0"/>
              <a:t>1) The </a:t>
            </a:r>
            <a:r>
              <a:rPr lang="en-US" dirty="0" err="1" smtClean="0"/>
              <a:t>sawtooth</a:t>
            </a:r>
            <a:r>
              <a:rPr lang="en-US" dirty="0" smtClean="0"/>
              <a:t> wave is </a:t>
            </a:r>
            <a:r>
              <a:rPr lang="en-US" dirty="0"/>
              <a:t>applied to the </a:t>
            </a:r>
            <a:r>
              <a:rPr lang="en-US" dirty="0" smtClean="0"/>
              <a:t>vertical portion </a:t>
            </a:r>
            <a:r>
              <a:rPr lang="en-US" dirty="0"/>
              <a:t>of the deflection coils </a:t>
            </a:r>
            <a:r>
              <a:rPr lang="en-US" dirty="0" smtClean="0"/>
              <a:t>that creates </a:t>
            </a:r>
            <a:r>
              <a:rPr lang="en-US" dirty="0"/>
              <a:t>a magnetic field </a:t>
            </a:r>
            <a:r>
              <a:rPr lang="en-US" dirty="0" smtClean="0"/>
              <a:t>and </a:t>
            </a:r>
            <a:r>
              <a:rPr lang="en-US" dirty="0"/>
              <a:t>deflects the beam to the </a:t>
            </a:r>
            <a:r>
              <a:rPr lang="en-US" dirty="0" smtClean="0"/>
              <a:t>top side </a:t>
            </a:r>
            <a:r>
              <a:rPr lang="en-US" dirty="0"/>
              <a:t>of the picture tube at the start of each cycle.</a:t>
            </a:r>
          </a:p>
          <a:p>
            <a:pPr>
              <a:lnSpc>
                <a:spcPct val="150000"/>
              </a:lnSpc>
            </a:pPr>
            <a:r>
              <a:rPr lang="en-US" dirty="0"/>
              <a:t>2</a:t>
            </a:r>
            <a:r>
              <a:rPr lang="en-US" dirty="0" smtClean="0"/>
              <a:t>) The </a:t>
            </a:r>
            <a:r>
              <a:rPr lang="en-US" dirty="0"/>
              <a:t>beam moves evenly across the tube face as the wave increases in amplitude </a:t>
            </a:r>
            <a:r>
              <a:rPr lang="en-US" dirty="0" smtClean="0"/>
              <a:t>until </a:t>
            </a:r>
            <a:r>
              <a:rPr lang="en-US" dirty="0"/>
              <a:t>maximum amplitude is reached and the voltage drops immediately to its original starting point (retrace period). </a:t>
            </a:r>
          </a:p>
          <a:p>
            <a:pPr>
              <a:lnSpc>
                <a:spcPct val="150000"/>
              </a:lnSpc>
            </a:pPr>
            <a:r>
              <a:rPr lang="en-US" dirty="0"/>
              <a:t>3</a:t>
            </a:r>
            <a:r>
              <a:rPr lang="en-US" dirty="0" smtClean="0"/>
              <a:t>) Up </a:t>
            </a:r>
            <a:r>
              <a:rPr lang="en-US" dirty="0"/>
              <a:t>to this </a:t>
            </a:r>
            <a:r>
              <a:rPr lang="en-US" dirty="0" smtClean="0"/>
              <a:t>point one line from top to bottom across </a:t>
            </a:r>
            <a:r>
              <a:rPr lang="en-US" dirty="0"/>
              <a:t>the picture tube </a:t>
            </a:r>
            <a:r>
              <a:rPr lang="en-US" dirty="0" smtClean="0"/>
              <a:t>face</a:t>
            </a:r>
            <a:r>
              <a:rPr lang="en-US" dirty="0"/>
              <a:t> </a:t>
            </a:r>
            <a:r>
              <a:rPr lang="en-US" dirty="0" smtClean="0"/>
              <a:t>is scanned.</a:t>
            </a:r>
            <a:endParaRPr lang="en-US" dirty="0"/>
          </a:p>
          <a:p>
            <a:pPr>
              <a:lnSpc>
                <a:spcPct val="150000"/>
              </a:lnSpc>
            </a:pPr>
            <a:r>
              <a:rPr lang="en-US" dirty="0"/>
              <a:t>Now the process starts over again on the next cycle.</a:t>
            </a:r>
            <a:endParaRPr lang="en-US" dirty="0"/>
          </a:p>
        </p:txBody>
      </p:sp>
    </p:spTree>
    <p:extLst>
      <p:ext uri="{BB962C8B-B14F-4D97-AF65-F5344CB8AC3E}">
        <p14:creationId xmlns:p14="http://schemas.microsoft.com/office/powerpoint/2010/main" val="1116457981"/>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398</TotalTime>
  <Words>453</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Frank Ruhl Hofshi</vt:lpstr>
      <vt:lpstr>Wingdings 3</vt:lpstr>
      <vt:lpstr>Ion</vt:lpstr>
      <vt:lpstr>Analog Communication  Presentation on:  Beam Scanning, Horizontal Scanning and Vertical Scanning</vt:lpstr>
      <vt:lpstr>Beam Scanning:</vt:lpstr>
      <vt:lpstr>How Beam scanning works? </vt:lpstr>
      <vt:lpstr>Deflection Coil and Sawtooth Waveform</vt:lpstr>
      <vt:lpstr>Types of beam Scanning:</vt:lpstr>
      <vt:lpstr>Types of beam Scanning:</vt:lpstr>
      <vt:lpstr>Horizontal Scanning</vt:lpstr>
      <vt:lpstr>Vertical Scanning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Communication  Presentation on:  Beam Scanning, Vertical Scanning and Horizontal Scanning</dc:title>
  <dc:creator>ASUS</dc:creator>
  <cp:lastModifiedBy>ASUS</cp:lastModifiedBy>
  <cp:revision>18</cp:revision>
  <dcterms:created xsi:type="dcterms:W3CDTF">2021-11-22T13:21:12Z</dcterms:created>
  <dcterms:modified xsi:type="dcterms:W3CDTF">2021-11-23T03:12:08Z</dcterms:modified>
</cp:coreProperties>
</file>