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15CA4CD-5378-4C76-897B-55DAF932E427}" type="datetimeFigureOut">
              <a:rPr lang="en-US" smtClean="0"/>
              <a:pPr/>
              <a:t>23-Nov-21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8094B8A-742E-43D0-B7FB-32E0D01EFE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5CA4CD-5378-4C76-897B-55DAF932E427}" type="datetimeFigureOut">
              <a:rPr lang="en-US" smtClean="0"/>
              <a:pPr/>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94B8A-742E-43D0-B7FB-32E0D01EF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5CA4CD-5378-4C76-897B-55DAF932E427}" type="datetimeFigureOut">
              <a:rPr lang="en-US" smtClean="0"/>
              <a:pPr/>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94B8A-742E-43D0-B7FB-32E0D01EFE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15CA4CD-5378-4C76-897B-55DAF932E427}" type="datetimeFigureOut">
              <a:rPr lang="en-US" smtClean="0"/>
              <a:pPr/>
              <a:t>23-Nov-21</a:t>
            </a:fld>
            <a:endParaRPr lang="en-US"/>
          </a:p>
        </p:txBody>
      </p:sp>
      <p:sp>
        <p:nvSpPr>
          <p:cNvPr id="9" name="Slide Number Placeholder 8"/>
          <p:cNvSpPr>
            <a:spLocks noGrp="1"/>
          </p:cNvSpPr>
          <p:nvPr>
            <p:ph type="sldNum" sz="quarter" idx="15"/>
          </p:nvPr>
        </p:nvSpPr>
        <p:spPr/>
        <p:txBody>
          <a:bodyPr rtlCol="0"/>
          <a:lstStyle/>
          <a:p>
            <a:fld id="{A8094B8A-742E-43D0-B7FB-32E0D01EFE3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15CA4CD-5378-4C76-897B-55DAF932E427}" type="datetimeFigureOut">
              <a:rPr lang="en-US" smtClean="0"/>
              <a:pPr/>
              <a:t>23-Nov-21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8094B8A-742E-43D0-B7FB-32E0D01EFE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5CA4CD-5378-4C76-897B-55DAF932E427}" type="datetimeFigureOut">
              <a:rPr lang="en-US" smtClean="0"/>
              <a:pPr/>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94B8A-742E-43D0-B7FB-32E0D01EFE3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5CA4CD-5378-4C76-897B-55DAF932E427}" type="datetimeFigureOut">
              <a:rPr lang="en-US" smtClean="0"/>
              <a:pPr/>
              <a:t>23-Nov-21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94B8A-742E-43D0-B7FB-32E0D01EFE3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15CA4CD-5378-4C76-897B-55DAF932E427}" type="datetimeFigureOut">
              <a:rPr lang="en-US" smtClean="0"/>
              <a:pPr/>
              <a:t>23-Nov-21</a:t>
            </a:fld>
            <a:endParaRPr lang="en-US"/>
          </a:p>
        </p:txBody>
      </p:sp>
      <p:sp>
        <p:nvSpPr>
          <p:cNvPr id="7" name="Slide Number Placeholder 6"/>
          <p:cNvSpPr>
            <a:spLocks noGrp="1"/>
          </p:cNvSpPr>
          <p:nvPr>
            <p:ph type="sldNum" sz="quarter" idx="11"/>
          </p:nvPr>
        </p:nvSpPr>
        <p:spPr/>
        <p:txBody>
          <a:bodyPr rtlCol="0"/>
          <a:lstStyle/>
          <a:p>
            <a:fld id="{A8094B8A-742E-43D0-B7FB-32E0D01EFE3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CA4CD-5378-4C76-897B-55DAF932E427}" type="datetimeFigureOut">
              <a:rPr lang="en-US" smtClean="0"/>
              <a:pPr/>
              <a:t>23-Nov-21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94B8A-742E-43D0-B7FB-32E0D01EF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15CA4CD-5378-4C76-897B-55DAF932E427}" type="datetimeFigureOut">
              <a:rPr lang="en-US" smtClean="0"/>
              <a:pPr/>
              <a:t>23-Nov-21</a:t>
            </a:fld>
            <a:endParaRPr lang="en-US"/>
          </a:p>
        </p:txBody>
      </p:sp>
      <p:sp>
        <p:nvSpPr>
          <p:cNvPr id="22" name="Slide Number Placeholder 21"/>
          <p:cNvSpPr>
            <a:spLocks noGrp="1"/>
          </p:cNvSpPr>
          <p:nvPr>
            <p:ph type="sldNum" sz="quarter" idx="15"/>
          </p:nvPr>
        </p:nvSpPr>
        <p:spPr/>
        <p:txBody>
          <a:bodyPr rtlCol="0"/>
          <a:lstStyle/>
          <a:p>
            <a:fld id="{A8094B8A-742E-43D0-B7FB-32E0D01EFE3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15CA4CD-5378-4C76-897B-55DAF932E427}" type="datetimeFigureOut">
              <a:rPr lang="en-US" smtClean="0"/>
              <a:pPr/>
              <a:t>23-Nov-21</a:t>
            </a:fld>
            <a:endParaRPr lang="en-US"/>
          </a:p>
        </p:txBody>
      </p:sp>
      <p:sp>
        <p:nvSpPr>
          <p:cNvPr id="18" name="Slide Number Placeholder 17"/>
          <p:cNvSpPr>
            <a:spLocks noGrp="1"/>
          </p:cNvSpPr>
          <p:nvPr>
            <p:ph type="sldNum" sz="quarter" idx="11"/>
          </p:nvPr>
        </p:nvSpPr>
        <p:spPr/>
        <p:txBody>
          <a:bodyPr rtlCol="0"/>
          <a:lstStyle/>
          <a:p>
            <a:fld id="{A8094B8A-742E-43D0-B7FB-32E0D01EFE3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15CA4CD-5378-4C76-897B-55DAF932E427}" type="datetimeFigureOut">
              <a:rPr lang="en-US" smtClean="0"/>
              <a:pPr/>
              <a:t>23-Nov-21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8094B8A-742E-43D0-B7FB-32E0D01EFE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57200" y="533400"/>
            <a:ext cx="8153400" cy="5689600"/>
          </a:xfrm>
        </p:spPr>
        <p:txBody>
          <a:bodyPr>
            <a:normAutofit fontScale="92500" lnSpcReduction="10000"/>
          </a:bodyPr>
          <a:lstStyle/>
          <a:p>
            <a:endParaRPr lang="en-US" sz="2000" b="0" dirty="0" smtClean="0">
              <a:cs typeface="Times New Roman" pitchFamily="18" charset="0"/>
            </a:endParaRPr>
          </a:p>
          <a:p>
            <a:pPr>
              <a:buNone/>
            </a:pPr>
            <a:r>
              <a:rPr lang="en-US" sz="2000" dirty="0" smtClean="0">
                <a:cs typeface="Times New Roman" pitchFamily="18" charset="0"/>
              </a:rPr>
              <a:t> </a:t>
            </a:r>
            <a:r>
              <a:rPr lang="en-US" sz="4000" dirty="0" smtClean="0">
                <a:cs typeface="Times New Roman" pitchFamily="18" charset="0"/>
              </a:rPr>
              <a:t>Presentation  </a:t>
            </a:r>
            <a:r>
              <a:rPr lang="en-US" sz="4000" dirty="0" smtClean="0">
                <a:cs typeface="Times New Roman" pitchFamily="18" charset="0"/>
              </a:rPr>
              <a:t>on: Blanking  and synchronizing  pulses</a:t>
            </a:r>
            <a:r>
              <a:rPr lang="en-US" sz="2000" dirty="0" smtClean="0">
                <a:cs typeface="Times New Roman" pitchFamily="18" charset="0"/>
              </a:rPr>
              <a:t/>
            </a:r>
            <a:br>
              <a:rPr lang="en-US" sz="2000" dirty="0" smtClean="0">
                <a:cs typeface="Times New Roman" pitchFamily="18" charset="0"/>
              </a:rPr>
            </a:br>
            <a:r>
              <a:rPr lang="en-US" sz="2000" dirty="0" smtClean="0">
                <a:cs typeface="Times New Roman" pitchFamily="18" charset="0"/>
              </a:rPr>
              <a:t/>
            </a:r>
            <a:br>
              <a:rPr lang="en-US" sz="2000" dirty="0" smtClean="0">
                <a:cs typeface="Times New Roman" pitchFamily="18" charset="0"/>
              </a:rPr>
            </a:br>
            <a:r>
              <a:rPr lang="en-US" sz="2000" dirty="0" smtClean="0">
                <a:cs typeface="Times New Roman" pitchFamily="18" charset="0"/>
              </a:rPr>
              <a:t/>
            </a:r>
            <a:br>
              <a:rPr lang="en-US" sz="2000" dirty="0" smtClean="0">
                <a:cs typeface="Times New Roman" pitchFamily="18" charset="0"/>
              </a:rPr>
            </a:br>
            <a:r>
              <a:rPr lang="en-US" dirty="0" smtClean="0">
                <a:latin typeface="Times New Roman" pitchFamily="18" charset="0"/>
                <a:cs typeface="Times New Roman" pitchFamily="18" charset="0"/>
              </a:rPr>
              <a:t>PRESENTED TO: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MD IMRAN HOSSAIN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ASSISTANT PROFESSOR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DEPARTMENT OF ICT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COMILLA UNIVERSITY</a:t>
            </a:r>
            <a:r>
              <a:rPr lang="en-US" sz="2000" dirty="0" smtClean="0">
                <a:cs typeface="Times New Roman" pitchFamily="18" charset="0"/>
              </a:rPr>
              <a:t/>
            </a:r>
            <a:br>
              <a:rPr lang="en-US" sz="2000" dirty="0" smtClean="0">
                <a:cs typeface="Times New Roman" pitchFamily="18" charset="0"/>
              </a:rPr>
            </a:br>
            <a:r>
              <a:rPr lang="en-US" sz="2000" b="0" dirty="0" smtClean="0">
                <a:cs typeface="Times New Roman" pitchFamily="18" charset="0"/>
              </a:rPr>
              <a:t>                                                            </a:t>
            </a:r>
            <a:r>
              <a:rPr lang="en-US" sz="2600" b="0" dirty="0" smtClean="0">
                <a:latin typeface="Times New Roman" pitchFamily="18" charset="0"/>
                <a:cs typeface="Times New Roman" pitchFamily="18" charset="0"/>
              </a:rPr>
              <a:t>PRESENTED BY:</a:t>
            </a:r>
          </a:p>
          <a:p>
            <a:pPr>
              <a:buNone/>
            </a:pPr>
            <a:r>
              <a:rPr lang="en-US" sz="2600" b="0" dirty="0" smtClean="0">
                <a:latin typeface="Times New Roman" pitchFamily="18" charset="0"/>
                <a:cs typeface="Times New Roman" pitchFamily="18" charset="0"/>
              </a:rPr>
              <a:t>                                                        RIFATUN NESA PITU</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b="0" dirty="0" smtClean="0">
                <a:latin typeface="Times New Roman" pitchFamily="18" charset="0"/>
                <a:cs typeface="Times New Roman" pitchFamily="18" charset="0"/>
              </a:rPr>
              <a:t>ID </a:t>
            </a:r>
            <a:r>
              <a:rPr lang="en-US" sz="2600" b="0" dirty="0" smtClean="0">
                <a:latin typeface="Times New Roman" pitchFamily="18" charset="0"/>
                <a:cs typeface="Times New Roman" pitchFamily="18" charset="0"/>
              </a:rPr>
              <a:t>NO:11809006</a:t>
            </a:r>
          </a:p>
          <a:p>
            <a:pPr>
              <a:buNone/>
            </a:pPr>
            <a:r>
              <a:rPr lang="en-US" sz="2600" b="0" dirty="0" smtClean="0">
                <a:latin typeface="Times New Roman" pitchFamily="18" charset="0"/>
                <a:cs typeface="Times New Roman" pitchFamily="18" charset="0"/>
              </a:rPr>
              <a:t>                                                        DEPARTMENT </a:t>
            </a:r>
            <a:r>
              <a:rPr lang="en-US" sz="2600" b="0" dirty="0" smtClean="0">
                <a:latin typeface="Times New Roman" pitchFamily="18" charset="0"/>
                <a:cs typeface="Times New Roman" pitchFamily="18" charset="0"/>
              </a:rPr>
              <a:t>OF </a:t>
            </a:r>
            <a:r>
              <a:rPr lang="en-US" sz="2600" b="0" dirty="0" smtClean="0">
                <a:latin typeface="Times New Roman" pitchFamily="18" charset="0"/>
                <a:cs typeface="Times New Roman" pitchFamily="18" charset="0"/>
              </a:rPr>
              <a:t>ICT</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b="0" dirty="0" smtClean="0">
                <a:latin typeface="Times New Roman" pitchFamily="18" charset="0"/>
                <a:cs typeface="Times New Roman" pitchFamily="18" charset="0"/>
              </a:rPr>
              <a:t>COMILLA </a:t>
            </a:r>
            <a:r>
              <a:rPr lang="en-US" sz="2600" b="0" dirty="0" smtClean="0">
                <a:latin typeface="Times New Roman" pitchFamily="18" charset="0"/>
                <a:cs typeface="Times New Roman" pitchFamily="18" charset="0"/>
              </a:rPr>
              <a:t>UNIVERSITY</a:t>
            </a:r>
            <a:endParaRPr lang="en-US" sz="2600" b="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48200"/>
            <a:ext cx="7467600" cy="1143000"/>
          </a:xfrm>
        </p:spPr>
        <p:txBody>
          <a:bodyPr>
            <a:noAutofit/>
          </a:bodyPr>
          <a:lstStyle/>
          <a:p>
            <a:r>
              <a:rPr lang="en-US" sz="4400" b="1" dirty="0" smtClean="0">
                <a:solidFill>
                  <a:schemeClr val="tx1"/>
                </a:solidFill>
                <a:latin typeface="Times New Roman" pitchFamily="18" charset="0"/>
                <a:cs typeface="Times New Roman" pitchFamily="18" charset="0"/>
              </a:rPr>
              <a:t>                     Outline</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1)Introduction  to blanking pulse and synchronizing pulse</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2) Horizontal and vertical blanking pulse</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3) Synchronizing pulse criteria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4)</a:t>
            </a:r>
            <a:r>
              <a:rPr lang="en-US" sz="3200" b="1"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need for blanking and synchronizing pulses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3400"/>
            <a:ext cx="8305800" cy="1752600"/>
          </a:xfrm>
        </p:spPr>
        <p:txBody>
          <a:bodyPr>
            <a:normAutofit fontScale="90000"/>
          </a:bodyPr>
          <a:lstStyle/>
          <a:p>
            <a:r>
              <a:rPr lang="en-US" b="1" dirty="0" smtClean="0">
                <a:solidFill>
                  <a:schemeClr val="tx1"/>
                </a:solidFill>
                <a:latin typeface="Times New Roman" pitchFamily="18" charset="0"/>
                <a:cs typeface="Times New Roman" pitchFamily="18" charset="0"/>
              </a:rPr>
              <a:t>Introduction</a:t>
            </a: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Blanking pulse</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A voltage pulse which is considered as a positive or negative square wave pulse used to switch off a part of television or radar set electronically.</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a:r>
            <a:br>
              <a:rPr lang="en-US" sz="2200" dirty="0" smtClean="0">
                <a:solidFill>
                  <a:schemeClr val="tx1"/>
                </a:solidFill>
                <a:latin typeface="Times New Roman" pitchFamily="18" charset="0"/>
                <a:cs typeface="Times New Roman" pitchFamily="18" charset="0"/>
              </a:rPr>
            </a:br>
            <a:r>
              <a:rPr lang="en-US" sz="3100" dirty="0" smtClean="0">
                <a:solidFill>
                  <a:schemeClr val="tx1"/>
                </a:solidFill>
                <a:latin typeface="Times New Roman" pitchFamily="18" charset="0"/>
                <a:cs typeface="Times New Roman" pitchFamily="18" charset="0"/>
              </a:rPr>
              <a:t>Synchronizing pulse</a:t>
            </a:r>
            <a:br>
              <a:rPr lang="en-US" sz="3100" dirty="0" smtClean="0">
                <a:solidFill>
                  <a:schemeClr val="tx1"/>
                </a:solidFill>
                <a:latin typeface="Times New Roman" pitchFamily="18" charset="0"/>
                <a:cs typeface="Times New Roman" pitchFamily="18" charset="0"/>
              </a:rPr>
            </a:br>
            <a:r>
              <a:rPr lang="en-US" sz="3100" dirty="0" smtClean="0">
                <a:solidFill>
                  <a:schemeClr val="tx1"/>
                </a:solidFill>
                <a:latin typeface="Times New Roman" pitchFamily="18" charset="0"/>
                <a:cs typeface="Times New Roman" pitchFamily="18" charset="0"/>
              </a:rPr>
              <a:t/>
            </a:r>
            <a:br>
              <a:rPr lang="en-US" sz="3100" dirty="0" smtClean="0">
                <a:solidFill>
                  <a:schemeClr val="tx1"/>
                </a:solidFill>
                <a:latin typeface="Times New Roman" pitchFamily="18" charset="0"/>
                <a:cs typeface="Times New Roman" pitchFamily="18" charset="0"/>
              </a:rPr>
            </a:br>
            <a:r>
              <a:rPr lang="en-US" sz="2000" dirty="0" smtClean="0">
                <a:solidFill>
                  <a:schemeClr val="tx1"/>
                </a:solidFill>
              </a:rPr>
              <a:t> A pulse used to achieve or maintain synchronism. </a:t>
            </a:r>
            <a:r>
              <a:rPr lang="en-US" sz="2200" dirty="0" smtClean="0">
                <a:solidFill>
                  <a:schemeClr val="tx1"/>
                </a:solidFill>
              </a:rPr>
              <a:t>synchronism</a:t>
            </a:r>
            <a:r>
              <a:rPr lang="en-US" sz="2400" dirty="0" smtClean="0">
                <a:solidFill>
                  <a:schemeClr val="tx1"/>
                </a:solidFill>
              </a:rPr>
              <a:t>  is </a:t>
            </a:r>
            <a:r>
              <a:rPr lang="en-US" sz="2000" dirty="0" smtClean="0">
                <a:solidFill>
                  <a:schemeClr val="tx1"/>
                </a:solidFill>
              </a:rPr>
              <a:t>the fact or state of being synchronous or </a:t>
            </a:r>
            <a:r>
              <a:rPr lang="en-US" sz="2000" dirty="0" err="1" smtClean="0">
                <a:solidFill>
                  <a:schemeClr val="tx1"/>
                </a:solidFill>
              </a:rPr>
              <a:t>simultenous</a:t>
            </a:r>
            <a:r>
              <a:rPr lang="en-US" sz="2000" dirty="0" smtClean="0">
                <a:solidFill>
                  <a:schemeClr val="tx1"/>
                </a:solidFill>
              </a:rPr>
              <a:t>  occurrence. </a:t>
            </a:r>
            <a:r>
              <a:rPr lang="en-US" sz="2200" dirty="0" smtClean="0">
                <a:solidFill>
                  <a:schemeClr val="tx1"/>
                </a:solidFill>
                <a:latin typeface="Times New Roman" pitchFamily="18" charset="0"/>
                <a:cs typeface="Times New Roman" pitchFamily="18" charset="0"/>
              </a:rPr>
              <a:t/>
            </a:r>
            <a:br>
              <a:rPr lang="en-US" sz="2200" dirty="0" smtClean="0">
                <a:solidFill>
                  <a:schemeClr val="tx1"/>
                </a:solidFill>
                <a:latin typeface="Times New Roman" pitchFamily="18" charset="0"/>
                <a:cs typeface="Times New Roman" pitchFamily="18" charset="0"/>
              </a:rPr>
            </a:br>
            <a:endParaRPr lang="en-US" sz="2200"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191000"/>
            <a:ext cx="6705600" cy="1894362"/>
          </a:xfrm>
        </p:spPr>
        <p:txBody>
          <a:bodyPr>
            <a:noAutofit/>
          </a:bodyPr>
          <a:lstStyle/>
          <a:p>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t</a:t>
            </a:r>
            <a:r>
              <a:rPr lang="en-US" sz="2800" b="0" dirty="0" smtClean="0">
                <a:solidFill>
                  <a:schemeClr val="tx1"/>
                </a:solidFill>
                <a:latin typeface="Times New Roman" pitchFamily="18" charset="0"/>
                <a:cs typeface="Times New Roman" pitchFamily="18" charset="0"/>
              </a:rPr>
              <a:t>he </a:t>
            </a:r>
            <a:r>
              <a:rPr lang="en-US" sz="2800" b="0" dirty="0" smtClean="0">
                <a:solidFill>
                  <a:schemeClr val="tx1"/>
                </a:solidFill>
                <a:latin typeface="Times New Roman" pitchFamily="18" charset="0"/>
                <a:cs typeface="Times New Roman" pitchFamily="18" charset="0"/>
              </a:rPr>
              <a:t>level of the blanking pulses is distinctly above the picture signal </a:t>
            </a:r>
            <a:r>
              <a:rPr lang="en-US" sz="2800" b="0" dirty="0" smtClean="0">
                <a:solidFill>
                  <a:schemeClr val="tx1"/>
                </a:solidFill>
                <a:latin typeface="Times New Roman" pitchFamily="18" charset="0"/>
                <a:cs typeface="Times New Roman" pitchFamily="18" charset="0"/>
              </a:rPr>
              <a:t>information. these </a:t>
            </a:r>
            <a:r>
              <a:rPr lang="en-US" sz="2800" b="0" dirty="0" smtClean="0">
                <a:solidFill>
                  <a:schemeClr val="tx1"/>
                </a:solidFill>
                <a:latin typeface="Times New Roman" pitchFamily="18" charset="0"/>
                <a:cs typeface="Times New Roman" pitchFamily="18" charset="0"/>
              </a:rPr>
              <a:t>are not used as sync pulses</a:t>
            </a:r>
            <a:r>
              <a:rPr lang="en-US" sz="2800" b="0" dirty="0" smtClean="0">
                <a:solidFill>
                  <a:schemeClr val="tx1"/>
                </a:solidFill>
                <a:latin typeface="Times New Roman" pitchFamily="18" charset="0"/>
                <a:cs typeface="Times New Roman" pitchFamily="18" charset="0"/>
              </a:rPr>
              <a:t>.</a:t>
            </a: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Horizontal blanking pulses at 15,750 Hz blank out the retrace from right to left for each line. Vertical blanking pulses at 60 Hz blank out the retrace from bottom to top for each field.</a:t>
            </a:r>
            <a:endParaRPr lang="en-US" sz="2800" b="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066800" y="990600"/>
            <a:ext cx="7315200" cy="1371600"/>
          </a:xfrm>
        </p:spPr>
        <p:txBody>
          <a:bodyPr>
            <a:normAutofit/>
          </a:bodyPr>
          <a:lstStyle/>
          <a:p>
            <a:r>
              <a:rPr lang="en-US" sz="3200" b="0" dirty="0" smtClean="0">
                <a:solidFill>
                  <a:schemeClr val="tx1"/>
                </a:solidFill>
                <a:latin typeface="Times New Roman" pitchFamily="18" charset="0"/>
                <a:cs typeface="Times New Roman" pitchFamily="18" charset="0"/>
              </a:rPr>
              <a:t>Horizontal and vertical blanking pulse</a:t>
            </a:r>
            <a:endParaRPr lang="en-US" sz="3200" b="0"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76800"/>
            <a:ext cx="7467600" cy="1143000"/>
          </a:xfrm>
        </p:spPr>
        <p:txBody>
          <a:bodyPr>
            <a:normAutofit/>
          </a:bodyPr>
          <a:lstStyle/>
          <a:p>
            <a:r>
              <a:rPr lang="en-US" sz="2400" dirty="0" smtClean="0"/>
              <a:t>Fig: horizontal and vertical blanking pulses</a:t>
            </a:r>
            <a:endParaRPr lang="en-US" sz="2400" dirty="0"/>
          </a:p>
        </p:txBody>
      </p:sp>
      <p:pic>
        <p:nvPicPr>
          <p:cNvPr id="10" name="Content Placeholder 9" descr="b.jpg"/>
          <p:cNvPicPr>
            <a:picLocks noGrp="1" noChangeAspect="1"/>
          </p:cNvPicPr>
          <p:nvPr>
            <p:ph sz="quarter" idx="1"/>
          </p:nvPr>
        </p:nvPicPr>
        <p:blipFill>
          <a:blip r:embed="rId2" cstate="print"/>
          <a:stretch>
            <a:fillRect/>
          </a:stretch>
        </p:blipFill>
        <p:spPr>
          <a:xfrm>
            <a:off x="990600" y="1295400"/>
            <a:ext cx="7239000" cy="4156075"/>
          </a:xfrm>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3429000"/>
            <a:ext cx="8001000" cy="1600200"/>
          </a:xfrm>
        </p:spPr>
        <p:txBody>
          <a:bodyPr>
            <a:noAutofit/>
          </a:bodyPr>
          <a:lstStyle/>
          <a:p>
            <a:r>
              <a:rPr lang="en-US" sz="3200" dirty="0" smtClean="0">
                <a:solidFill>
                  <a:schemeClr val="tx1"/>
                </a:solidFill>
              </a:rPr>
              <a:t>Synchronizing pulse criteria</a:t>
            </a:r>
            <a:r>
              <a:rPr lang="en-US" sz="2400" dirty="0" smtClean="0">
                <a:solidFill>
                  <a:schemeClr val="tx1"/>
                </a:solidFill>
              </a:rPr>
              <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the synchronizing pulses are transmitted</a:t>
            </a:r>
            <a:r>
              <a:rPr lang="en-US" sz="2400" b="1" dirty="0" smtClean="0">
                <a:solidFill>
                  <a:schemeClr val="tx1"/>
                </a:solidFill>
              </a:rPr>
              <a:t> </a:t>
            </a:r>
            <a:r>
              <a:rPr lang="en-US" sz="2400" dirty="0" smtClean="0">
                <a:solidFill>
                  <a:schemeClr val="tx1"/>
                </a:solidFill>
              </a:rPr>
              <a:t>or stored along with the analog video signal for each line. These synchronizing pulses are then used to trigger the receiver's circuitry to make sure that the scene is sequenced properly on the screen.</a:t>
            </a:r>
            <a:br>
              <a:rPr lang="en-US" sz="2400" dirty="0" smtClean="0">
                <a:solidFill>
                  <a:schemeClr val="tx1"/>
                </a:solidFill>
              </a:rPr>
            </a:br>
            <a:endParaRPr lang="en-US" sz="2400"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29200"/>
            <a:ext cx="7467600" cy="1143000"/>
          </a:xfrm>
        </p:spPr>
        <p:txBody>
          <a:bodyPr>
            <a:normAutofit/>
          </a:bodyPr>
          <a:lstStyle/>
          <a:p>
            <a:r>
              <a:rPr lang="en-US" sz="2800" dirty="0" smtClean="0">
                <a:latin typeface="Times New Roman" pitchFamily="18" charset="0"/>
                <a:cs typeface="Times New Roman" pitchFamily="18" charset="0"/>
              </a:rPr>
              <a:t>Fig: synchronizing pulse</a:t>
            </a:r>
            <a:endParaRPr lang="en-US" sz="2800" dirty="0">
              <a:latin typeface="Times New Roman" pitchFamily="18" charset="0"/>
              <a:cs typeface="Times New Roman" pitchFamily="18" charset="0"/>
            </a:endParaRPr>
          </a:p>
        </p:txBody>
      </p:sp>
      <p:pic>
        <p:nvPicPr>
          <p:cNvPr id="4" name="Content Placeholder 3" descr="sn.jpg"/>
          <p:cNvPicPr>
            <a:picLocks noGrp="1" noChangeAspect="1"/>
          </p:cNvPicPr>
          <p:nvPr>
            <p:ph sz="quarter" idx="1"/>
          </p:nvPr>
        </p:nvPicPr>
        <p:blipFill>
          <a:blip r:embed="rId2" cstate="print"/>
          <a:stretch>
            <a:fillRect/>
          </a:stretch>
        </p:blipFill>
        <p:spPr>
          <a:xfrm>
            <a:off x="533400" y="1371601"/>
            <a:ext cx="7848599" cy="3962400"/>
          </a:xfr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657600"/>
            <a:ext cx="7467600" cy="1143000"/>
          </a:xfrm>
        </p:spPr>
        <p:txBody>
          <a:bodyPr>
            <a:normAutofit fontScale="90000"/>
          </a:bodyPr>
          <a:lstStyle/>
          <a:p>
            <a:r>
              <a:rPr lang="en-US" b="1" dirty="0" smtClean="0">
                <a:solidFill>
                  <a:schemeClr val="tx1"/>
                </a:solidFill>
              </a:rPr>
              <a:t>need for blanking and synchronizing pulses </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The purpose of the blanking pulses is to</a:t>
            </a:r>
            <a:r>
              <a:rPr lang="en-US" b="1" dirty="0" smtClean="0">
                <a:solidFill>
                  <a:schemeClr val="tx1"/>
                </a:solidFill>
              </a:rPr>
              <a:t> </a:t>
            </a:r>
            <a:r>
              <a:rPr lang="en-US" dirty="0" smtClean="0">
                <a:solidFill>
                  <a:schemeClr val="tx1"/>
                </a:solidFill>
              </a:rPr>
              <a:t>make invisible the re-traces required in scanning.</a:t>
            </a:r>
            <a:br>
              <a:rPr lang="en-US" dirty="0" smtClean="0">
                <a:solidFill>
                  <a:schemeClr val="tx1"/>
                </a:solidFill>
              </a:rPr>
            </a:br>
            <a:r>
              <a:rPr lang="en-US" dirty="0" smtClean="0">
                <a:solidFill>
                  <a:schemeClr val="tx1"/>
                </a:solidFill>
              </a:rPr>
              <a:t>Synchronizing pulses help to keep the receiver and transmitter in step with one another.</a:t>
            </a:r>
            <a:endParaRPr lang="en-US"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667000"/>
            <a:ext cx="7467600" cy="1143000"/>
          </a:xfrm>
        </p:spPr>
        <p:txBody>
          <a:bodyPr>
            <a:noAutofit/>
          </a:bodyPr>
          <a:lstStyle/>
          <a:p>
            <a:pPr algn="ctr"/>
            <a:r>
              <a:rPr lang="en-US" sz="7200" dirty="0" smtClean="0">
                <a:latin typeface="Arial Rounded MT Bold" pitchFamily="34" charset="0"/>
              </a:rPr>
              <a:t>Thank you all</a:t>
            </a:r>
            <a:endParaRPr lang="en-US" sz="7200" dirty="0">
              <a:latin typeface="Arial Rounded MT Bold" pitchFamily="34" charset="0"/>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248</TotalTime>
  <Words>39</Words>
  <Application>Microsoft Office PowerPoint</Application>
  <PresentationFormat>On-screen Show (4:3)</PresentationFormat>
  <Paragraphs>15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Slide 1</vt:lpstr>
      <vt:lpstr>                     Outline  1)Introduction  to blanking pulse and synchronizing pulse 2) Horizontal and vertical blanking pulse 3) Synchronizing pulse criteria  4) need for blanking and synchronizing pulses  </vt:lpstr>
      <vt:lpstr>Introduction  Blanking pulse  A voltage pulse which is considered as a positive or negative square wave pulse used to switch off a part of television or radar set electronically.   Synchronizing pulse   A pulse used to achieve or maintain synchronism. synchronism  is the fact or state of being synchronous or simultenous  occurrence.  </vt:lpstr>
      <vt:lpstr> the level of the blanking pulses is distinctly above the picture signal information. these are not used as sync pulses. Horizontal blanking pulses at 15,750 Hz blank out the retrace from right to left for each line. Vertical blanking pulses at 60 Hz blank out the retrace from bottom to top for each field.</vt:lpstr>
      <vt:lpstr>Fig: horizontal and vertical blanking pulses</vt:lpstr>
      <vt:lpstr>Synchronizing pulse criteria  the synchronizing pulses are transmitted or stored along with the analog video signal for each line. These synchronizing pulses are then used to trigger the receiver's circuitry to make sure that the scene is sequenced properly on the screen. </vt:lpstr>
      <vt:lpstr>Fig: synchronizing pulse</vt:lpstr>
      <vt:lpstr>need for blanking and synchronizing pulses   The purpose of the blanking pulses is to make invisible the re-traces required in scanning. Synchronizing pulses help to keep the receiver and transmitter in step with one another.</vt:lpstr>
      <vt:lpstr>Thank you 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24</cp:revision>
  <dcterms:created xsi:type="dcterms:W3CDTF">2021-11-22T15:07:23Z</dcterms:created>
  <dcterms:modified xsi:type="dcterms:W3CDTF">2021-11-23T02:40:41Z</dcterms:modified>
</cp:coreProperties>
</file>