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300" b="1" dirty="0" smtClean="0"/>
              <a:t> </a:t>
            </a:r>
            <a:r>
              <a:rPr lang="en-US" sz="3300" b="1" dirty="0" smtClean="0">
                <a:solidFill>
                  <a:srgbClr val="0070C0"/>
                </a:solidFill>
              </a:rPr>
              <a:t>Presentation On Analog Communication</a:t>
            </a:r>
            <a:r>
              <a:rPr lang="en-US" sz="3300" b="1" dirty="0"/>
              <a:t/>
            </a:r>
            <a:br>
              <a:rPr lang="en-US" sz="3300" b="1" dirty="0"/>
            </a:br>
            <a:r>
              <a:rPr lang="en-US" sz="3300" b="1" dirty="0" smtClean="0">
                <a:solidFill>
                  <a:srgbClr val="00B050"/>
                </a:solidFill>
              </a:rPr>
              <a:t>Topic : AF Receiver</a:t>
            </a:r>
            <a:endParaRPr lang="en-US" sz="3300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Submitted To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   Md Imran Hossain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 Assistant Professor</a:t>
            </a:r>
            <a:b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   Department Of ICT</a:t>
            </a:r>
            <a:b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   Comilla University,</a:t>
            </a:r>
            <a:b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   Cumilla.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400" b="1" dirty="0" smtClean="0"/>
              <a:t>Submitted By</a:t>
            </a:r>
            <a:endParaRPr lang="en-US" sz="2400" b="1" dirty="0"/>
          </a:p>
          <a:p>
            <a:pPr marL="0" indent="0">
              <a:buNone/>
            </a:pPr>
            <a:r>
              <a:rPr lang="en-US" b="1" dirty="0" smtClean="0"/>
              <a:t>   </a:t>
            </a:r>
            <a:r>
              <a:rPr lang="en-US" b="1" dirty="0" smtClean="0">
                <a:solidFill>
                  <a:srgbClr val="7030A0"/>
                </a:solidFill>
              </a:rPr>
              <a:t>Hridoy Chandra Das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ID:11809009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   Session:2017-18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Dept. Of </a:t>
            </a:r>
            <a:r>
              <a:rPr lang="en-US" b="1" dirty="0" err="1" smtClean="0">
                <a:solidFill>
                  <a:srgbClr val="7030A0"/>
                </a:solidFill>
              </a:rPr>
              <a:t>Ict</a:t>
            </a:r>
            <a:r>
              <a:rPr lang="en-US" b="1" dirty="0" smtClean="0">
                <a:solidFill>
                  <a:srgbClr val="7030A0"/>
                </a:solidFill>
              </a:rPr>
              <a:t/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   Comilla University 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0" name="Minus 9"/>
          <p:cNvSpPr/>
          <p:nvPr/>
        </p:nvSpPr>
        <p:spPr>
          <a:xfrm>
            <a:off x="2676088" y="2525086"/>
            <a:ext cx="2835479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7331978" y="3766657"/>
            <a:ext cx="2474752" cy="45719"/>
          </a:xfrm>
          <a:prstGeom prst="mathMinus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206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                        </a:t>
            </a:r>
            <a:r>
              <a:rPr lang="en-US" sz="3200" b="1" dirty="0" smtClean="0">
                <a:solidFill>
                  <a:srgbClr val="0070C0"/>
                </a:solidFill>
              </a:rPr>
              <a:t>AF Receiver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The AM super heterodyne receiver takes the amplitude modulated wave as an input and produces the original audio signal as an </a:t>
            </a:r>
            <a:r>
              <a:rPr lang="en-US" sz="1600" b="1" dirty="0" smtClean="0"/>
              <a:t>output.</a:t>
            </a:r>
          </a:p>
          <a:p>
            <a:endParaRPr lang="en-US" sz="1600" b="1" dirty="0"/>
          </a:p>
          <a:p>
            <a:r>
              <a:rPr lang="en-US" sz="1600" b="1" dirty="0"/>
              <a:t>Sensitivity is the capacity of detecting RF signal and demodulating it, while at the lowest power level.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343787" y="1140903"/>
            <a:ext cx="256032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855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886545575"/>
              </p:ext>
            </p:extLst>
          </p:nvPr>
        </p:nvGraphicFramePr>
        <p:xfrm>
          <a:off x="2692775" y="1702966"/>
          <a:ext cx="2005060" cy="922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060"/>
              </a:tblGrid>
              <a:tr h="9227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RF Tuner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Selector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414762760"/>
              </p:ext>
            </p:extLst>
          </p:nvPr>
        </p:nvGraphicFramePr>
        <p:xfrm>
          <a:off x="5916992" y="1686188"/>
          <a:ext cx="1960271" cy="939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271"/>
              </a:tblGrid>
              <a:tr h="939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RF-IF</a:t>
                      </a:r>
                      <a:b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Converter</a:t>
                      </a:r>
                      <a:b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(Mixer)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174235671"/>
              </p:ext>
            </p:extLst>
          </p:nvPr>
        </p:nvGraphicFramePr>
        <p:xfrm>
          <a:off x="8741361" y="3481432"/>
          <a:ext cx="2164327" cy="906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327"/>
              </a:tblGrid>
              <a:tr h="9060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                                  AM Demodulator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205140051"/>
              </p:ext>
            </p:extLst>
          </p:nvPr>
        </p:nvGraphicFramePr>
        <p:xfrm>
          <a:off x="5519672" y="3498210"/>
          <a:ext cx="2089144" cy="929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144"/>
              </a:tblGrid>
              <a:tr h="9290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                   Audio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Amplifier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354411758"/>
              </p:ext>
            </p:extLst>
          </p:nvPr>
        </p:nvGraphicFramePr>
        <p:xfrm>
          <a:off x="9192266" y="1669410"/>
          <a:ext cx="2040593" cy="88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593"/>
              </a:tblGrid>
              <a:tr h="8892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                          IF Filter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H="1">
            <a:off x="2055303" y="2248250"/>
            <a:ext cx="6459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055303" y="1476463"/>
            <a:ext cx="0" cy="771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Isosceles Triangle 18"/>
          <p:cNvSpPr/>
          <p:nvPr/>
        </p:nvSpPr>
        <p:spPr>
          <a:xfrm flipV="1">
            <a:off x="1732326" y="964734"/>
            <a:ext cx="645953" cy="511728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1803633" y="700482"/>
            <a:ext cx="100668" cy="26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202110" y="708871"/>
            <a:ext cx="117446" cy="26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9" idx="3"/>
          </p:cNvCxnSpPr>
          <p:nvPr/>
        </p:nvCxnSpPr>
        <p:spPr>
          <a:xfrm>
            <a:off x="2055302" y="700482"/>
            <a:ext cx="1" cy="26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Arrow 28"/>
          <p:cNvSpPr/>
          <p:nvPr/>
        </p:nvSpPr>
        <p:spPr>
          <a:xfrm>
            <a:off x="4689446" y="2248250"/>
            <a:ext cx="1241571" cy="4571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7885652" y="2248250"/>
            <a:ext cx="1325460" cy="4571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10108734" y="2541865"/>
            <a:ext cx="45719" cy="956345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Arrow 32"/>
          <p:cNvSpPr/>
          <p:nvPr/>
        </p:nvSpPr>
        <p:spPr>
          <a:xfrm>
            <a:off x="7575259" y="3951215"/>
            <a:ext cx="1166070" cy="58723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71626" y="5217952"/>
            <a:ext cx="369116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4446166" y="5545122"/>
            <a:ext cx="1325460" cy="4571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6140742" y="4966282"/>
            <a:ext cx="251670" cy="2516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40742" y="5838737"/>
            <a:ext cx="251670" cy="2516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6392412" y="4966282"/>
            <a:ext cx="0" cy="112412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392412" y="5092117"/>
            <a:ext cx="251670" cy="25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392412" y="5567981"/>
            <a:ext cx="461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392412" y="5838737"/>
            <a:ext cx="251670" cy="25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9" idx="1"/>
          </p:cNvCxnSpPr>
          <p:nvPr/>
        </p:nvCxnSpPr>
        <p:spPr>
          <a:xfrm flipV="1">
            <a:off x="4446166" y="3951215"/>
            <a:ext cx="8388" cy="16167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454554" y="3951215"/>
            <a:ext cx="10737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80003209"/>
              </p:ext>
            </p:extLst>
          </p:nvPr>
        </p:nvGraphicFramePr>
        <p:xfrm>
          <a:off x="2441106" y="977319"/>
          <a:ext cx="20050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060"/>
              </a:tblGrid>
              <a:tr h="35590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Antenna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609290831"/>
              </p:ext>
            </p:extLst>
          </p:nvPr>
        </p:nvGraphicFramePr>
        <p:xfrm>
          <a:off x="6883122" y="5247941"/>
          <a:ext cx="200506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060"/>
              </a:tblGrid>
              <a:tr h="633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Audio</a:t>
                      </a:r>
                      <a:b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616188988"/>
              </p:ext>
            </p:extLst>
          </p:nvPr>
        </p:nvGraphicFramePr>
        <p:xfrm>
          <a:off x="4446166" y="6044895"/>
          <a:ext cx="1577129" cy="322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129"/>
              </a:tblGrid>
              <a:tr h="3223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Loud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Speaker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6924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RF Tuner Section</a:t>
            </a:r>
            <a:endParaRPr lang="en-US" sz="3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The amplitude modulated wave received by the antenna is first passed to the tuner circuit through a transformer. The tuner circuit is nothing but a LC circuit, which is also called as resonant or tank circuit.</a:t>
            </a:r>
          </a:p>
        </p:txBody>
      </p:sp>
    </p:spTree>
    <p:extLst>
      <p:ext uri="{BB962C8B-B14F-4D97-AF65-F5344CB8AC3E}">
        <p14:creationId xmlns="" xmlns:p14="http://schemas.microsoft.com/office/powerpoint/2010/main" val="215657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RF Mixer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signal from the tuner output is sent to the </a:t>
            </a:r>
            <a:r>
              <a:rPr lang="en-US" b="1" dirty="0"/>
              <a:t>RF-IF converter</a:t>
            </a:r>
            <a:r>
              <a:rPr lang="en-US" dirty="0"/>
              <a:t>, which acts as a mixer. It has a local oscillator, which produces a constant frequency</a:t>
            </a:r>
            <a:r>
              <a:rPr lang="en-US" dirty="0" smtClean="0"/>
              <a:t>.</a:t>
            </a:r>
            <a:r>
              <a:rPr lang="en-US" dirty="0"/>
              <a:t> The mixing process is done here, having the received signal as one input and the local oscillator frequency as the other input</a:t>
            </a:r>
            <a:r>
              <a:rPr lang="en-US" dirty="0" smtClean="0"/>
              <a:t>.</a:t>
            </a:r>
            <a:r>
              <a:rPr lang="en-US" dirty="0"/>
              <a:t>  The resultant output is a mixture of two </a:t>
            </a:r>
            <a:r>
              <a:rPr lang="en-US" dirty="0" smtClean="0"/>
              <a:t>frequencies[(</a:t>
            </a:r>
            <a:r>
              <a:rPr lang="en-US" dirty="0"/>
              <a:t>f1+f2),(f1−f2</a:t>
            </a:r>
            <a:r>
              <a:rPr lang="en-US" dirty="0" smtClean="0"/>
              <a:t>)]</a:t>
            </a:r>
            <a:r>
              <a:rPr lang="en-US" dirty="0"/>
              <a:t> produced by the mixer, which is called as the </a:t>
            </a:r>
            <a:r>
              <a:rPr lang="en-US" b="1" dirty="0"/>
              <a:t>Intermediate Frequency (IF)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5220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IF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Intermediate frequency filter is a band pass filter, which passes the desired frequency. </a:t>
            </a:r>
            <a:r>
              <a:rPr lang="en-US" dirty="0"/>
              <a:t>It eliminates all other unwanted frequency components present in it. This is the advantage of IF filter, which allows only IF frequency.</a:t>
            </a:r>
          </a:p>
        </p:txBody>
      </p:sp>
    </p:spTree>
    <p:extLst>
      <p:ext uri="{BB962C8B-B14F-4D97-AF65-F5344CB8AC3E}">
        <p14:creationId xmlns="" xmlns:p14="http://schemas.microsoft.com/office/powerpoint/2010/main" val="192018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AM Demodulator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received AM wave is now demodulated using AM demodulator. This demodulator uses the envelope detection process to receive the modulating </a:t>
            </a:r>
            <a:r>
              <a:rPr lang="en-US" b="1" dirty="0" smtClean="0"/>
              <a:t>signal.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92026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Audio Amplifier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This is the power amplifier stage, which is used to amplify the detected audio signal. </a:t>
            </a:r>
            <a:r>
              <a:rPr lang="en-US" dirty="0"/>
              <a:t>The processed signal is strengthened to be effective. This signal is passed on to </a:t>
            </a:r>
            <a:r>
              <a:rPr lang="en-US" b="1" dirty="0"/>
              <a:t>the loudspeaker </a:t>
            </a:r>
            <a:r>
              <a:rPr lang="en-US" dirty="0"/>
              <a:t>to get the original sound signal.</a:t>
            </a:r>
          </a:p>
        </p:txBody>
      </p:sp>
    </p:spTree>
    <p:extLst>
      <p:ext uri="{BB962C8B-B14F-4D97-AF65-F5344CB8AC3E}">
        <p14:creationId xmlns="" xmlns:p14="http://schemas.microsoft.com/office/powerpoint/2010/main" val="137973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</a:t>
            </a:r>
            <a:r>
              <a:rPr lang="en-US" b="1" dirty="0" smtClean="0">
                <a:solidFill>
                  <a:srgbClr val="00B050"/>
                </a:solidFill>
              </a:rPr>
              <a:t>Thank You!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000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115</TotalTime>
  <Words>210</Words>
  <Application>Microsoft Office PowerPoint</Application>
  <PresentationFormat>Custom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Wisp</vt:lpstr>
      <vt:lpstr> Presentation On Analog Communication Topic : AF Receiver</vt:lpstr>
      <vt:lpstr>                        AF Receiver</vt:lpstr>
      <vt:lpstr>Slide 3</vt:lpstr>
      <vt:lpstr>RF Tuner Section</vt:lpstr>
      <vt:lpstr>RF Mixer</vt:lpstr>
      <vt:lpstr>IF Filter</vt:lpstr>
      <vt:lpstr>AM Demodulator</vt:lpstr>
      <vt:lpstr>Audio Amplifier</vt:lpstr>
      <vt:lpstr>              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Arshadul Islam Sourav</dc:creator>
  <cp:lastModifiedBy>Anik Chakraborty</cp:lastModifiedBy>
  <cp:revision>14</cp:revision>
  <dcterms:created xsi:type="dcterms:W3CDTF">2021-11-22T18:04:57Z</dcterms:created>
  <dcterms:modified xsi:type="dcterms:W3CDTF">2021-11-23T07:54:53Z</dcterms:modified>
</cp:coreProperties>
</file>