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7" r:id="rId1"/>
  </p:sldMasterIdLst>
  <p:sldIdLst>
    <p:sldId id="256" r:id="rId2"/>
    <p:sldId id="257" r:id="rId3"/>
    <p:sldId id="262" r:id="rId4"/>
    <p:sldId id="258" r:id="rId5"/>
    <p:sldId id="259" r:id="rId6"/>
    <p:sldId id="261" r:id="rId7"/>
    <p:sldId id="263" r:id="rId8"/>
    <p:sldId id="260"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E740D3-2AFB-41A7-ACEA-7274AC1C5F94}" v="69" dt="2021-11-22T17:21:56.235"/>
    <p1510:client id="{5F10FAC0-268C-4528-8B11-B5CA4613BD31}" v="14" dt="2021-11-22T14:52:15.797"/>
    <p1510:client id="{6D191A5F-1A37-46BB-8C56-33C7677B2DC4}" v="141" dt="2021-11-22T15:55:17.097"/>
    <p1510:client id="{85A855E7-10CB-44CD-AA3C-7F10AFD64F3F}" v="6" dt="2021-11-22T20:33:00.265"/>
    <p1510:client id="{8F5E4082-FFED-4349-88E1-6FE7830162C6}" v="11" dt="2021-11-22T19:29:15.540"/>
    <p1510:client id="{91E17BB9-9019-4C43-991A-C7FC093F7884}" v="124" dt="2021-11-22T20:16:35.437"/>
    <p1510:client id="{993BB0A1-F750-499E-AD60-42470123FB0D}" v="27" dt="2021-11-22T17:23:45.100"/>
    <p1510:client id="{A6B15ACD-2F2B-4C67-9D73-AFF13F10EFBA}" v="42" dt="2021-11-22T17:29:21.866"/>
    <p1510:client id="{ADED5C5D-1A95-4E87-80E4-4F55915593D4}" v="54" dt="2021-11-22T17:10:32.446"/>
    <p1510:client id="{C35D624F-873F-4B0A-9D02-B6D9814A8901}" v="1" dt="2021-11-22T15:45:46.868"/>
    <p1510:client id="{CFD3E5E6-A008-4469-BA7F-39132F7AE84E}" v="388" dt="2021-11-22T18:47:17.1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dirty="0"/>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2863095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dirty="0"/>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3592288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1455425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dirty="0"/>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4128493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21694751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28577912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3492332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4251560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dirty="0"/>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1217352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1321317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1360592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2992456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1806692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380175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dirty="0"/>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1066481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991160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11/23/2021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1831899728"/>
      </p:ext>
    </p:extLst>
  </p:cSld>
  <p:clrMap bg1="lt1" tx1="dk1" bg2="lt2" tx2="dk2" accent1="accent1" accent2="accent2" accent3="accent3" accent4="accent4" accent5="accent5" accent6="accent6" hlink="hlink" folHlink="folHlink"/>
  <p:sldLayoutIdLst>
    <p:sldLayoutId id="2147484128" r:id="rId1"/>
    <p:sldLayoutId id="2147484129" r:id="rId2"/>
    <p:sldLayoutId id="2147484130" r:id="rId3"/>
    <p:sldLayoutId id="2147484131" r:id="rId4"/>
    <p:sldLayoutId id="2147484132" r:id="rId5"/>
    <p:sldLayoutId id="2147484133" r:id="rId6"/>
    <p:sldLayoutId id="2147484134" r:id="rId7"/>
    <p:sldLayoutId id="2147484135" r:id="rId8"/>
    <p:sldLayoutId id="2147484136" r:id="rId9"/>
    <p:sldLayoutId id="2147484137" r:id="rId10"/>
    <p:sldLayoutId id="2147484138" r:id="rId11"/>
    <p:sldLayoutId id="2147484139" r:id="rId12"/>
    <p:sldLayoutId id="2147484140" r:id="rId13"/>
    <p:sldLayoutId id="2147484141" r:id="rId14"/>
    <p:sldLayoutId id="2147484142" r:id="rId15"/>
    <p:sldLayoutId id="214748414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its.bldrdoc.gov/fs-1037/dir-029/_4244.ht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373062" y="624110"/>
            <a:ext cx="8131550" cy="1280890"/>
          </a:xfrm>
        </p:spPr>
        <p:txBody>
          <a:bodyPr vert="horz" lIns="91440" tIns="45720" rIns="91440" bIns="45720" rtlCol="0" anchor="t">
            <a:normAutofit/>
          </a:bodyPr>
          <a:lstStyle/>
          <a:p>
            <a:pPr>
              <a:lnSpc>
                <a:spcPct val="90000"/>
              </a:lnSpc>
            </a:pPr>
            <a:r>
              <a:rPr lang="en-US" sz="2800" b="0" i="0"/>
              <a:t>               Presentation on </a:t>
            </a:r>
            <a:br>
              <a:rPr lang="en-US" sz="2800" b="0" i="0"/>
            </a:br>
            <a:r>
              <a:rPr lang="en-US" sz="2800" b="0" i="0"/>
              <a:t>        Analog Communication</a:t>
            </a:r>
            <a:br>
              <a:rPr lang="en-US" sz="2800" b="0" i="0"/>
            </a:br>
            <a:r>
              <a:rPr lang="en-US" sz="2800" b="0" i="0"/>
              <a:t>  </a:t>
            </a:r>
            <a:r>
              <a:rPr lang="en-US" sz="2800" b="0" i="0" u="sng"/>
              <a:t>Topic: Blanking and Synchronizing Pulses</a:t>
            </a:r>
          </a:p>
        </p:txBody>
      </p:sp>
      <p:sp>
        <p:nvSpPr>
          <p:cNvPr id="3" name="Subtitle 2"/>
          <p:cNvSpPr>
            <a:spLocks noGrp="1"/>
          </p:cNvSpPr>
          <p:nvPr>
            <p:ph type="subTitle" idx="1"/>
          </p:nvPr>
        </p:nvSpPr>
        <p:spPr>
          <a:xfrm>
            <a:off x="1690912" y="2018582"/>
            <a:ext cx="9813700" cy="4539621"/>
          </a:xfrm>
        </p:spPr>
        <p:txBody>
          <a:bodyPr vert="horz" lIns="91440" tIns="45720" rIns="91440" bIns="45720" rtlCol="0">
            <a:normAutofit fontScale="92500" lnSpcReduction="10000"/>
          </a:bodyPr>
          <a:lstStyle/>
          <a:p>
            <a:pPr>
              <a:lnSpc>
                <a:spcPct val="90000"/>
              </a:lnSpc>
            </a:pPr>
            <a:endParaRPr lang="en-US" sz="1300" dirty="0">
              <a:solidFill>
                <a:schemeClr val="tx1">
                  <a:lumMod val="75000"/>
                  <a:lumOff val="25000"/>
                </a:schemeClr>
              </a:solidFill>
            </a:endParaRPr>
          </a:p>
          <a:p>
            <a:pPr>
              <a:lnSpc>
                <a:spcPct val="90000"/>
              </a:lnSpc>
            </a:pPr>
            <a:r>
              <a:rPr lang="en-US" sz="2000" b="1" u="sng" dirty="0">
                <a:solidFill>
                  <a:schemeClr val="tx1">
                    <a:lumMod val="75000"/>
                    <a:lumOff val="25000"/>
                  </a:schemeClr>
                </a:solidFill>
              </a:rPr>
              <a:t>Submitted to:</a:t>
            </a:r>
          </a:p>
          <a:p>
            <a:pPr>
              <a:lnSpc>
                <a:spcPct val="90000"/>
              </a:lnSpc>
            </a:pPr>
            <a:r>
              <a:rPr lang="en-US" sz="2200" dirty="0">
                <a:solidFill>
                  <a:schemeClr val="tx1">
                    <a:lumMod val="75000"/>
                    <a:lumOff val="25000"/>
                  </a:schemeClr>
                </a:solidFill>
              </a:rPr>
              <a:t>Md. Imran Hossain </a:t>
            </a:r>
          </a:p>
          <a:p>
            <a:pPr>
              <a:lnSpc>
                <a:spcPct val="90000"/>
              </a:lnSpc>
            </a:pPr>
            <a:r>
              <a:rPr lang="en-US" sz="2200" dirty="0">
                <a:solidFill>
                  <a:schemeClr val="tx1">
                    <a:lumMod val="75000"/>
                    <a:lumOff val="25000"/>
                  </a:schemeClr>
                </a:solidFill>
              </a:rPr>
              <a:t>Assistant Professor </a:t>
            </a:r>
          </a:p>
          <a:p>
            <a:pPr>
              <a:lnSpc>
                <a:spcPct val="90000"/>
              </a:lnSpc>
            </a:pPr>
            <a:r>
              <a:rPr lang="en-US" sz="2200" dirty="0">
                <a:solidFill>
                  <a:schemeClr val="tx1">
                    <a:lumMod val="75000"/>
                    <a:lumOff val="25000"/>
                  </a:schemeClr>
                </a:solidFill>
              </a:rPr>
              <a:t>Department of ICT</a:t>
            </a:r>
          </a:p>
          <a:p>
            <a:pPr>
              <a:lnSpc>
                <a:spcPct val="90000"/>
              </a:lnSpc>
            </a:pPr>
            <a:r>
              <a:rPr lang="en-US" sz="2200" dirty="0">
                <a:solidFill>
                  <a:schemeClr val="tx1">
                    <a:lumMod val="75000"/>
                    <a:lumOff val="25000"/>
                  </a:schemeClr>
                </a:solidFill>
              </a:rPr>
              <a:t>Comilla University</a:t>
            </a:r>
          </a:p>
          <a:p>
            <a:pPr>
              <a:lnSpc>
                <a:spcPct val="90000"/>
              </a:lnSpc>
            </a:pPr>
            <a:r>
              <a:rPr lang="en-US" sz="1300" dirty="0">
                <a:solidFill>
                  <a:schemeClr val="tx1">
                    <a:lumMod val="75000"/>
                    <a:lumOff val="25000"/>
                  </a:schemeClr>
                </a:solidFill>
              </a:rPr>
              <a:t>                                                                                                     </a:t>
            </a:r>
            <a:r>
              <a:rPr lang="en-US" sz="2000" dirty="0">
                <a:solidFill>
                  <a:schemeClr val="tx1">
                    <a:lumMod val="75000"/>
                    <a:lumOff val="25000"/>
                  </a:schemeClr>
                </a:solidFill>
              </a:rPr>
              <a:t>           </a:t>
            </a:r>
            <a:r>
              <a:rPr lang="en-US" sz="2000" b="1" u="sng" dirty="0">
                <a:solidFill>
                  <a:schemeClr val="tx1">
                    <a:lumMod val="75000"/>
                    <a:lumOff val="25000"/>
                  </a:schemeClr>
                </a:solidFill>
              </a:rPr>
              <a:t>Submitted by :</a:t>
            </a:r>
          </a:p>
          <a:p>
            <a:pPr>
              <a:lnSpc>
                <a:spcPct val="90000"/>
              </a:lnSpc>
            </a:pPr>
            <a:r>
              <a:rPr lang="en-US" sz="1300" dirty="0">
                <a:solidFill>
                  <a:schemeClr val="tx1">
                    <a:lumMod val="75000"/>
                    <a:lumOff val="25000"/>
                  </a:schemeClr>
                </a:solidFill>
              </a:rPr>
              <a:t>                                                                                                 </a:t>
            </a:r>
            <a:r>
              <a:rPr lang="en-US" dirty="0">
                <a:solidFill>
                  <a:schemeClr val="tx1">
                    <a:lumMod val="75000"/>
                    <a:lumOff val="25000"/>
                  </a:schemeClr>
                </a:solidFill>
              </a:rPr>
              <a:t>   </a:t>
            </a:r>
            <a:r>
              <a:rPr lang="en-US" sz="2000" dirty="0">
                <a:solidFill>
                  <a:schemeClr val="tx1">
                    <a:lumMod val="75000"/>
                    <a:lumOff val="25000"/>
                  </a:schemeClr>
                </a:solidFill>
              </a:rPr>
              <a:t>  </a:t>
            </a:r>
            <a:r>
              <a:rPr lang="en-US" sz="2200" dirty="0">
                <a:solidFill>
                  <a:schemeClr val="tx1">
                    <a:lumMod val="75000"/>
                    <a:lumOff val="25000"/>
                  </a:schemeClr>
                </a:solidFill>
              </a:rPr>
              <a:t>Md .Inzamamul Haque</a:t>
            </a:r>
          </a:p>
          <a:p>
            <a:pPr>
              <a:lnSpc>
                <a:spcPct val="90000"/>
              </a:lnSpc>
            </a:pPr>
            <a:r>
              <a:rPr lang="en-US" sz="2200" dirty="0">
                <a:solidFill>
                  <a:schemeClr val="tx1">
                    <a:lumMod val="75000"/>
                    <a:lumOff val="25000"/>
                  </a:schemeClr>
                </a:solidFill>
              </a:rPr>
              <a:t>                                                                         ID :11809017</a:t>
            </a:r>
          </a:p>
          <a:p>
            <a:pPr>
              <a:lnSpc>
                <a:spcPct val="90000"/>
              </a:lnSpc>
            </a:pPr>
            <a:r>
              <a:rPr lang="en-US" sz="2200" dirty="0">
                <a:solidFill>
                  <a:schemeClr val="tx1">
                    <a:lumMod val="75000"/>
                    <a:lumOff val="25000"/>
                  </a:schemeClr>
                </a:solidFill>
              </a:rPr>
              <a:t>                                                                     Session: 2017-18</a:t>
            </a:r>
          </a:p>
          <a:p>
            <a:pPr>
              <a:lnSpc>
                <a:spcPct val="90000"/>
              </a:lnSpc>
            </a:pPr>
            <a:r>
              <a:rPr lang="en-US" sz="2200" dirty="0">
                <a:solidFill>
                  <a:schemeClr val="tx1">
                    <a:lumMod val="75000"/>
                    <a:lumOff val="25000"/>
                  </a:schemeClr>
                </a:solidFill>
              </a:rPr>
              <a:t>                                                                   Department of ICT</a:t>
            </a:r>
          </a:p>
          <a:p>
            <a:pPr>
              <a:lnSpc>
                <a:spcPct val="90000"/>
              </a:lnSpc>
            </a:pPr>
            <a:r>
              <a:rPr lang="en-US" sz="2200" dirty="0">
                <a:solidFill>
                  <a:schemeClr val="tx1">
                    <a:lumMod val="75000"/>
                    <a:lumOff val="25000"/>
                  </a:schemeClr>
                </a:solidFill>
              </a:rPr>
              <a:t>                                                                    Comilla University</a:t>
            </a:r>
          </a:p>
          <a:p>
            <a:pPr>
              <a:lnSpc>
                <a:spcPct val="90000"/>
              </a:lnSpc>
            </a:pPr>
            <a:endParaRPr lang="en-US" sz="1300" dirty="0">
              <a:solidFill>
                <a:schemeClr val="tx1">
                  <a:lumMod val="75000"/>
                  <a:lumOff val="25000"/>
                </a:schemeClr>
              </a:solidFill>
            </a:endParaRPr>
          </a:p>
          <a:p>
            <a:pPr>
              <a:lnSpc>
                <a:spcPct val="90000"/>
              </a:lnSpc>
            </a:pPr>
            <a:endParaRPr lang="en-US" sz="1300" dirty="0">
              <a:solidFill>
                <a:schemeClr val="tx1">
                  <a:lumMod val="75000"/>
                  <a:lumOff val="25000"/>
                </a:schemeClr>
              </a:solidFill>
            </a:endParaRPr>
          </a:p>
          <a:p>
            <a:pPr>
              <a:lnSpc>
                <a:spcPct val="90000"/>
              </a:lnSpc>
            </a:pPr>
            <a:endParaRPr lang="en-US" sz="1300" dirty="0">
              <a:solidFill>
                <a:schemeClr val="tx1">
                  <a:lumMod val="75000"/>
                  <a:lumOff val="25000"/>
                </a:schemeClr>
              </a:solidFill>
            </a:endParaRPr>
          </a:p>
          <a:p>
            <a:pPr>
              <a:lnSpc>
                <a:spcPct val="90000"/>
              </a:lnSpc>
            </a:pPr>
            <a:endParaRPr lang="en-US" sz="1300" dirty="0">
              <a:solidFill>
                <a:schemeClr val="tx1">
                  <a:lumMod val="75000"/>
                  <a:lumOff val="25000"/>
                </a:schemeClr>
              </a:solidFill>
            </a:endParaRPr>
          </a:p>
          <a:p>
            <a:pPr>
              <a:lnSpc>
                <a:spcPct val="90000"/>
              </a:lnSpc>
            </a:pPr>
            <a:endParaRPr lang="en-US" sz="1300" dirty="0">
              <a:solidFill>
                <a:schemeClr val="tx1">
                  <a:lumMod val="75000"/>
                  <a:lumOff val="25000"/>
                </a:schemeClr>
              </a:solidFill>
            </a:endParaRPr>
          </a:p>
        </p:txBody>
      </p:sp>
    </p:spTree>
    <p:extLst>
      <p:ext uri="{BB962C8B-B14F-4D97-AF65-F5344CB8AC3E}">
        <p14:creationId xmlns="" xmlns:p14="http://schemas.microsoft.com/office/powerpoint/2010/main" val="2954066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73062" y="624110"/>
            <a:ext cx="8131550" cy="1280890"/>
          </a:xfrm>
        </p:spPr>
        <p:txBody>
          <a:bodyPr>
            <a:normAutofit/>
          </a:bodyPr>
          <a:lstStyle/>
          <a:p>
            <a:r>
              <a:rPr lang="en-US" dirty="0"/>
              <a:t>INTRODUCTION TO Blanking  </a:t>
            </a:r>
          </a:p>
        </p:txBody>
      </p:sp>
      <p:sp>
        <p:nvSpPr>
          <p:cNvPr id="3" name="Content Placeholder 2"/>
          <p:cNvSpPr>
            <a:spLocks noGrp="1"/>
          </p:cNvSpPr>
          <p:nvPr>
            <p:ph idx="1"/>
          </p:nvPr>
        </p:nvSpPr>
        <p:spPr>
          <a:xfrm>
            <a:off x="1331478" y="1267240"/>
            <a:ext cx="10159997" cy="5508110"/>
          </a:xfrm>
        </p:spPr>
        <p:txBody>
          <a:bodyPr vert="horz" lIns="91440" tIns="45720" rIns="91440" bIns="45720" rtlCol="0" anchor="t">
            <a:normAutofit/>
          </a:bodyPr>
          <a:lstStyle/>
          <a:p>
            <a:pPr>
              <a:buFont typeface="Wingdings" charset="2"/>
              <a:buChar char="§"/>
            </a:pPr>
            <a:r>
              <a:rPr lang="en-US" sz="2800" dirty="0">
                <a:ea typeface="+mn-lt"/>
                <a:cs typeface="+mn-lt"/>
              </a:rPr>
              <a:t>The composite video signal contains blanking pulses to make the retrace lines invisible by raising the signal amplitude slightly above the black level (75 per cent) during the time the scanning circuits produce </a:t>
            </a:r>
            <a:r>
              <a:rPr lang="en-US" sz="2800" dirty="0" err="1">
                <a:ea typeface="+mn-lt"/>
                <a:cs typeface="+mn-lt"/>
              </a:rPr>
              <a:t>retracs</a:t>
            </a:r>
            <a:r>
              <a:rPr lang="en-US" sz="2800" dirty="0">
                <a:ea typeface="+mn-lt"/>
                <a:cs typeface="+mn-lt"/>
              </a:rPr>
              <a:t>.</a:t>
            </a:r>
            <a:endParaRPr lang="en-US" dirty="0"/>
          </a:p>
          <a:p>
            <a:pPr>
              <a:buFont typeface="Wingdings" charset="2"/>
              <a:buChar char="§"/>
            </a:pPr>
            <a:r>
              <a:rPr lang="en-US" sz="3200" dirty="0"/>
              <a:t>The 3 terms about blanking </a:t>
            </a:r>
          </a:p>
          <a:p>
            <a:pPr>
              <a:buFont typeface="Wingdings" charset="2"/>
              <a:buChar char="ü"/>
            </a:pPr>
            <a:r>
              <a:rPr lang="en-US" sz="3200" dirty="0"/>
              <a:t>1.</a:t>
            </a:r>
            <a:r>
              <a:rPr lang="en-US" sz="3200" dirty="0">
                <a:solidFill>
                  <a:srgbClr val="FF0000"/>
                </a:solidFill>
              </a:rPr>
              <a:t>Blanking level</a:t>
            </a:r>
            <a:r>
              <a:rPr lang="en-US" sz="3200" dirty="0"/>
              <a:t> </a:t>
            </a:r>
          </a:p>
          <a:p>
            <a:pPr>
              <a:buFont typeface="Wingdings" charset="2"/>
              <a:buChar char="ü"/>
            </a:pPr>
            <a:r>
              <a:rPr lang="en-US" sz="3200" dirty="0"/>
              <a:t>2.</a:t>
            </a:r>
            <a:r>
              <a:rPr lang="en-US" sz="3200" dirty="0">
                <a:solidFill>
                  <a:srgbClr val="FF0000"/>
                </a:solidFill>
              </a:rPr>
              <a:t>Black level </a:t>
            </a:r>
            <a:endParaRPr lang="en-US" sz="3200" dirty="0"/>
          </a:p>
          <a:p>
            <a:pPr>
              <a:buFont typeface="Wingdings" charset="2"/>
              <a:buChar char="ü"/>
            </a:pPr>
            <a:r>
              <a:rPr lang="en-US" sz="3200" dirty="0"/>
              <a:t>3. </a:t>
            </a:r>
            <a:r>
              <a:rPr lang="en-US" sz="3200" dirty="0">
                <a:solidFill>
                  <a:srgbClr val="FF0000"/>
                </a:solidFill>
              </a:rPr>
              <a:t>white level</a:t>
            </a:r>
          </a:p>
          <a:p>
            <a:pPr>
              <a:buFont typeface="Wingdings" charset="2"/>
              <a:buChar char="§"/>
            </a:pPr>
            <a:endParaRPr lang="en-US" sz="2800" dirty="0"/>
          </a:p>
          <a:p>
            <a:endParaRPr lang="en-US" sz="2800" dirty="0"/>
          </a:p>
        </p:txBody>
      </p:sp>
    </p:spTree>
    <p:extLst>
      <p:ext uri="{BB962C8B-B14F-4D97-AF65-F5344CB8AC3E}">
        <p14:creationId xmlns="" xmlns:p14="http://schemas.microsoft.com/office/powerpoint/2010/main" val="62933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8E607C-88BE-4EB2-8509-C5E7E61668A4}"/>
              </a:ext>
            </a:extLst>
          </p:cNvPr>
          <p:cNvSpPr>
            <a:spLocks noGrp="1"/>
          </p:cNvSpPr>
          <p:nvPr>
            <p:ph type="title"/>
          </p:nvPr>
        </p:nvSpPr>
        <p:spPr>
          <a:xfrm>
            <a:off x="1896615" y="624110"/>
            <a:ext cx="9607997" cy="1469283"/>
          </a:xfrm>
        </p:spPr>
        <p:txBody>
          <a:bodyPr>
            <a:normAutofit/>
          </a:bodyPr>
          <a:lstStyle/>
          <a:p>
            <a:r>
              <a:rPr lang="en-GB" b="1" dirty="0">
                <a:ea typeface="+mj-lt"/>
                <a:cs typeface="+mj-lt"/>
              </a:rPr>
              <a:t>Blanking pulses</a:t>
            </a:r>
            <a:endParaRPr lang="en-US" dirty="0"/>
          </a:p>
        </p:txBody>
      </p:sp>
      <p:pic>
        <p:nvPicPr>
          <p:cNvPr id="7" name="Picture 7" descr="Diagram&#10;&#10;Description automatically generated">
            <a:extLst>
              <a:ext uri="{FF2B5EF4-FFF2-40B4-BE49-F238E27FC236}">
                <a16:creationId xmlns="" xmlns:a16="http://schemas.microsoft.com/office/drawing/2014/main" id="{A94F2910-D1F7-4C5D-8351-851B5CFC521C}"/>
              </a:ext>
            </a:extLst>
          </p:cNvPr>
          <p:cNvPicPr>
            <a:picLocks noGrp="1" noChangeAspect="1"/>
          </p:cNvPicPr>
          <p:nvPr>
            <p:ph idx="1"/>
          </p:nvPr>
        </p:nvPicPr>
        <p:blipFill>
          <a:blip r:embed="rId2"/>
          <a:stretch>
            <a:fillRect/>
          </a:stretch>
        </p:blipFill>
        <p:spPr>
          <a:xfrm>
            <a:off x="1487279" y="3278203"/>
            <a:ext cx="9092060" cy="3573133"/>
          </a:xfrm>
        </p:spPr>
      </p:pic>
      <p:sp>
        <p:nvSpPr>
          <p:cNvPr id="10" name="TextBox 9">
            <a:extLst>
              <a:ext uri="{FF2B5EF4-FFF2-40B4-BE49-F238E27FC236}">
                <a16:creationId xmlns="" xmlns:a16="http://schemas.microsoft.com/office/drawing/2014/main" id="{81327455-0A5C-4214-B6DA-0AD5FEEA117E}"/>
              </a:ext>
            </a:extLst>
          </p:cNvPr>
          <p:cNvSpPr txBox="1"/>
          <p:nvPr/>
        </p:nvSpPr>
        <p:spPr>
          <a:xfrm>
            <a:off x="1561382" y="1316967"/>
            <a:ext cx="9414293" cy="1661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GB" sz="2800" dirty="0">
                <a:solidFill>
                  <a:srgbClr val="404040"/>
                </a:solidFill>
                <a:cs typeface="Arial"/>
              </a:rPr>
              <a:t>The electron beam is </a:t>
            </a:r>
            <a:r>
              <a:rPr lang="en-GB" sz="2800" dirty="0" err="1">
                <a:solidFill>
                  <a:srgbClr val="404040"/>
                </a:solidFill>
                <a:cs typeface="Arial"/>
              </a:rPr>
              <a:t>analog</a:t>
            </a:r>
            <a:r>
              <a:rPr lang="en-GB" sz="2800" dirty="0">
                <a:solidFill>
                  <a:srgbClr val="404040"/>
                </a:solidFill>
                <a:cs typeface="Arial"/>
              </a:rPr>
              <a:t> modulated across the horizontal line .</a:t>
            </a:r>
            <a:r>
              <a:rPr lang="en-US" sz="2800" dirty="0">
                <a:cs typeface="Arial"/>
              </a:rPr>
              <a:t>​</a:t>
            </a:r>
          </a:p>
          <a:p>
            <a:pPr marL="457200" indent="-457200">
              <a:buFont typeface="Wingdings"/>
              <a:buChar char="§"/>
            </a:pPr>
            <a:r>
              <a:rPr lang="en-GB" sz="2800" dirty="0">
                <a:solidFill>
                  <a:srgbClr val="404040"/>
                </a:solidFill>
                <a:cs typeface="Arial"/>
              </a:rPr>
              <a:t>The modulation then translate into intensity</a:t>
            </a:r>
          </a:p>
          <a:p>
            <a:endParaRPr lang="en-GB">
              <a:latin typeface="Arial"/>
              <a:cs typeface="Arial"/>
            </a:endParaRPr>
          </a:p>
        </p:txBody>
      </p:sp>
    </p:spTree>
    <p:extLst>
      <p:ext uri="{BB962C8B-B14F-4D97-AF65-F5344CB8AC3E}">
        <p14:creationId xmlns="" xmlns:p14="http://schemas.microsoft.com/office/powerpoint/2010/main" val="1602914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87DD23-1666-4149-9CB8-E3732F418370}"/>
              </a:ext>
            </a:extLst>
          </p:cNvPr>
          <p:cNvSpPr>
            <a:spLocks noGrp="1"/>
          </p:cNvSpPr>
          <p:nvPr>
            <p:ph type="title"/>
          </p:nvPr>
        </p:nvSpPr>
        <p:spPr>
          <a:xfrm>
            <a:off x="1673269" y="637249"/>
            <a:ext cx="8911687" cy="623994"/>
          </a:xfrm>
        </p:spPr>
        <p:txBody>
          <a:bodyPr>
            <a:noAutofit/>
          </a:bodyPr>
          <a:lstStyle/>
          <a:p>
            <a:r>
              <a:rPr lang="en-GB" sz="4000" b="1" dirty="0">
                <a:ea typeface="+mj-lt"/>
                <a:cs typeface="+mj-lt"/>
              </a:rPr>
              <a:t>Blanking pulses</a:t>
            </a:r>
            <a:endParaRPr lang="en-US" sz="4000" b="1" dirty="0"/>
          </a:p>
        </p:txBody>
      </p:sp>
      <p:sp>
        <p:nvSpPr>
          <p:cNvPr id="3" name="Content Placeholder 2">
            <a:extLst>
              <a:ext uri="{FF2B5EF4-FFF2-40B4-BE49-F238E27FC236}">
                <a16:creationId xmlns="" xmlns:a16="http://schemas.microsoft.com/office/drawing/2014/main" id="{F377F590-1B4B-4D6D-A595-68BC7E9A5580}"/>
              </a:ext>
            </a:extLst>
          </p:cNvPr>
          <p:cNvSpPr>
            <a:spLocks noGrp="1"/>
          </p:cNvSpPr>
          <p:nvPr>
            <p:ph idx="1"/>
          </p:nvPr>
        </p:nvSpPr>
        <p:spPr>
          <a:xfrm>
            <a:off x="1275419" y="1476704"/>
            <a:ext cx="8915400" cy="4303139"/>
          </a:xfrm>
        </p:spPr>
        <p:txBody>
          <a:bodyPr vert="horz" lIns="91440" tIns="45720" rIns="91440" bIns="45720" rtlCol="0" anchor="t">
            <a:normAutofit/>
          </a:bodyPr>
          <a:lstStyle/>
          <a:p>
            <a:pPr>
              <a:buFont typeface="Wingdings" charset="2"/>
              <a:buChar char="§"/>
            </a:pPr>
            <a:r>
              <a:rPr lang="en-GB" sz="2800" dirty="0"/>
              <a:t>The electron beam is </a:t>
            </a:r>
            <a:r>
              <a:rPr lang="en-GB" sz="2800" dirty="0" err="1"/>
              <a:t>analog</a:t>
            </a:r>
            <a:r>
              <a:rPr lang="en-GB" sz="2800" dirty="0"/>
              <a:t> modulated across the horizontal line .</a:t>
            </a:r>
          </a:p>
          <a:p>
            <a:pPr>
              <a:buFont typeface="Wingdings" charset="2"/>
              <a:buChar char="§"/>
            </a:pPr>
            <a:r>
              <a:rPr lang="en-GB" sz="2800" dirty="0"/>
              <a:t>The modulation then translate into intensity</a:t>
            </a:r>
            <a:r>
              <a:rPr lang="en-GB" sz="2800" dirty="0">
                <a:ea typeface="+mn-lt"/>
                <a:cs typeface="+mn-lt"/>
              </a:rPr>
              <a:t> changes in electron beam thus </a:t>
            </a:r>
            <a:r>
              <a:rPr lang="en-GB" sz="2800" dirty="0" err="1">
                <a:ea typeface="+mn-lt"/>
                <a:cs typeface="+mn-lt"/>
              </a:rPr>
              <a:t>gray</a:t>
            </a:r>
            <a:r>
              <a:rPr lang="en-GB" sz="2800" dirty="0">
                <a:ea typeface="+mn-lt"/>
                <a:cs typeface="+mn-lt"/>
              </a:rPr>
              <a:t> scale levels on picture screen</a:t>
            </a:r>
            <a:endParaRPr lang="en-GB" sz="2800" dirty="0"/>
          </a:p>
        </p:txBody>
      </p:sp>
      <p:pic>
        <p:nvPicPr>
          <p:cNvPr id="4" name="Picture 4" descr="Diagram&#10;&#10;Description automatically generated">
            <a:extLst>
              <a:ext uri="{FF2B5EF4-FFF2-40B4-BE49-F238E27FC236}">
                <a16:creationId xmlns="" xmlns:a16="http://schemas.microsoft.com/office/drawing/2014/main" id="{71BBACEC-E14D-4DA3-A6AA-9121E18A6B53}"/>
              </a:ext>
            </a:extLst>
          </p:cNvPr>
          <p:cNvPicPr>
            <a:picLocks noChangeAspect="1"/>
          </p:cNvPicPr>
          <p:nvPr/>
        </p:nvPicPr>
        <p:blipFill>
          <a:blip r:embed="rId2"/>
          <a:stretch>
            <a:fillRect/>
          </a:stretch>
        </p:blipFill>
        <p:spPr>
          <a:xfrm>
            <a:off x="1676400" y="3425610"/>
            <a:ext cx="10521350" cy="4008642"/>
          </a:xfrm>
          <a:prstGeom prst="rect">
            <a:avLst/>
          </a:prstGeom>
        </p:spPr>
      </p:pic>
    </p:spTree>
    <p:extLst>
      <p:ext uri="{BB962C8B-B14F-4D97-AF65-F5344CB8AC3E}">
        <p14:creationId xmlns="" xmlns:p14="http://schemas.microsoft.com/office/powerpoint/2010/main" val="648129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4C802E-E95D-4648-AEDA-2DF39E93CCE0}"/>
              </a:ext>
            </a:extLst>
          </p:cNvPr>
          <p:cNvSpPr>
            <a:spLocks noGrp="1"/>
          </p:cNvSpPr>
          <p:nvPr>
            <p:ph type="title"/>
          </p:nvPr>
        </p:nvSpPr>
        <p:spPr>
          <a:xfrm>
            <a:off x="1699546" y="716076"/>
            <a:ext cx="8911687" cy="676546"/>
          </a:xfrm>
        </p:spPr>
        <p:txBody>
          <a:bodyPr>
            <a:noAutofit/>
          </a:bodyPr>
          <a:lstStyle/>
          <a:p>
            <a:r>
              <a:rPr lang="en-GB" sz="4000" b="1" dirty="0">
                <a:ea typeface="+mj-lt"/>
                <a:cs typeface="+mj-lt"/>
              </a:rPr>
              <a:t>Blanking pulses</a:t>
            </a:r>
            <a:endParaRPr lang="en-US" sz="4000" dirty="0"/>
          </a:p>
        </p:txBody>
      </p:sp>
      <p:sp>
        <p:nvSpPr>
          <p:cNvPr id="3" name="Content Placeholder 2">
            <a:extLst>
              <a:ext uri="{FF2B5EF4-FFF2-40B4-BE49-F238E27FC236}">
                <a16:creationId xmlns="" xmlns:a16="http://schemas.microsoft.com/office/drawing/2014/main" id="{7E653FC7-F24F-4F5C-A6F7-71911A74F817}"/>
              </a:ext>
            </a:extLst>
          </p:cNvPr>
          <p:cNvSpPr>
            <a:spLocks noGrp="1"/>
          </p:cNvSpPr>
          <p:nvPr>
            <p:ph idx="1"/>
          </p:nvPr>
        </p:nvSpPr>
        <p:spPr>
          <a:xfrm>
            <a:off x="1209729" y="1292772"/>
            <a:ext cx="8915400" cy="4723553"/>
          </a:xfrm>
        </p:spPr>
        <p:txBody>
          <a:bodyPr vert="horz" lIns="91440" tIns="45720" rIns="91440" bIns="45720" rtlCol="0" anchor="t">
            <a:noAutofit/>
          </a:bodyPr>
          <a:lstStyle/>
          <a:p>
            <a:pPr>
              <a:buFont typeface="Wingdings" charset="2"/>
              <a:buChar char="§"/>
            </a:pPr>
            <a:r>
              <a:rPr lang="en-GB" sz="2800" dirty="0"/>
              <a:t>Along the video amplifier the voltage may vary </a:t>
            </a:r>
            <a:r>
              <a:rPr lang="en-GB" sz="2800" dirty="0">
                <a:solidFill>
                  <a:srgbClr val="FF0000"/>
                </a:solidFill>
              </a:rPr>
              <a:t>1.25 </a:t>
            </a:r>
            <a:r>
              <a:rPr lang="en-GB" sz="2800" dirty="0"/>
              <a:t>V to </a:t>
            </a:r>
            <a:r>
              <a:rPr lang="en-GB" sz="2800" dirty="0">
                <a:solidFill>
                  <a:srgbClr val="FF0000"/>
                </a:solidFill>
              </a:rPr>
              <a:t>6.75</a:t>
            </a:r>
            <a:r>
              <a:rPr lang="en-GB" sz="2800" dirty="0"/>
              <a:t> V</a:t>
            </a:r>
          </a:p>
          <a:p>
            <a:pPr>
              <a:buFont typeface="Wingdings" charset="2"/>
              <a:buChar char="§"/>
            </a:pPr>
            <a:r>
              <a:rPr lang="en-GB" sz="2800" dirty="0"/>
              <a:t>The Blanking level corresponds to </a:t>
            </a:r>
            <a:r>
              <a:rPr lang="en-GB" sz="2800" dirty="0">
                <a:solidFill>
                  <a:srgbClr val="FF0000"/>
                </a:solidFill>
              </a:rPr>
              <a:t>75%</a:t>
            </a:r>
            <a:r>
              <a:rPr lang="en-GB" sz="2800" dirty="0"/>
              <a:t> </a:t>
            </a:r>
            <a:r>
              <a:rPr lang="en-GB" sz="2800" dirty="0" err="1"/>
              <a:t>persent</a:t>
            </a:r>
            <a:r>
              <a:rPr lang="en-GB" sz="2800" dirty="0"/>
              <a:t> of maximum modulation</a:t>
            </a:r>
          </a:p>
          <a:p>
            <a:pPr>
              <a:buFont typeface="Wingdings" charset="2"/>
              <a:buChar char="§"/>
            </a:pPr>
            <a:r>
              <a:rPr lang="en-GB" sz="2800" dirty="0"/>
              <a:t>The black level is</a:t>
            </a:r>
            <a:r>
              <a:rPr lang="en-GB" sz="2800" dirty="0">
                <a:solidFill>
                  <a:srgbClr val="FF0000"/>
                </a:solidFill>
              </a:rPr>
              <a:t> 5 to 10</a:t>
            </a:r>
            <a:r>
              <a:rPr lang="en-GB" sz="2800" dirty="0"/>
              <a:t> </a:t>
            </a:r>
            <a:r>
              <a:rPr lang="en-GB" sz="2800" dirty="0" err="1"/>
              <a:t>persent</a:t>
            </a:r>
            <a:r>
              <a:rPr lang="en-GB" sz="2800" dirty="0"/>
              <a:t> below the Blanking level</a:t>
            </a:r>
          </a:p>
          <a:p>
            <a:pPr>
              <a:buFont typeface="Wingdings" charset="2"/>
              <a:buChar char="§"/>
            </a:pPr>
            <a:r>
              <a:rPr lang="en-GB" sz="2800" dirty="0"/>
              <a:t>We have white level at</a:t>
            </a:r>
            <a:r>
              <a:rPr lang="en-GB" sz="2800" dirty="0">
                <a:solidFill>
                  <a:srgbClr val="FF0000"/>
                </a:solidFill>
              </a:rPr>
              <a:t> 1.25 </a:t>
            </a:r>
            <a:r>
              <a:rPr lang="en-GB" sz="2800" dirty="0"/>
              <a:t>V ,Black at</a:t>
            </a:r>
            <a:r>
              <a:rPr lang="en-GB" sz="2800" dirty="0">
                <a:solidFill>
                  <a:srgbClr val="FF0000"/>
                </a:solidFill>
              </a:rPr>
              <a:t> 6.25</a:t>
            </a:r>
            <a:r>
              <a:rPr lang="en-GB" sz="2800" dirty="0"/>
              <a:t> and the Blanking at</a:t>
            </a:r>
            <a:r>
              <a:rPr lang="en-GB" sz="2800" dirty="0">
                <a:solidFill>
                  <a:srgbClr val="FF0000"/>
                </a:solidFill>
              </a:rPr>
              <a:t> 7.5</a:t>
            </a:r>
            <a:r>
              <a:rPr lang="en-GB" sz="2800" dirty="0"/>
              <a:t> V</a:t>
            </a:r>
          </a:p>
          <a:p>
            <a:pPr>
              <a:buFont typeface="Wingdings" charset="2"/>
              <a:buChar char="§"/>
            </a:pPr>
            <a:r>
              <a:rPr lang="en-GB" sz="2800" dirty="0"/>
              <a:t>The difference between the blanking level and the black level is known as the </a:t>
            </a:r>
            <a:r>
              <a:rPr lang="en-GB" sz="2800" dirty="0">
                <a:solidFill>
                  <a:srgbClr val="FF0000"/>
                </a:solidFill>
              </a:rPr>
              <a:t>setup interval</a:t>
            </a:r>
          </a:p>
        </p:txBody>
      </p:sp>
    </p:spTree>
    <p:extLst>
      <p:ext uri="{BB962C8B-B14F-4D97-AF65-F5344CB8AC3E}">
        <p14:creationId xmlns="" xmlns:p14="http://schemas.microsoft.com/office/powerpoint/2010/main" val="1851241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17D850-7700-4D15-AF3A-7988CDCC2737}"/>
              </a:ext>
            </a:extLst>
          </p:cNvPr>
          <p:cNvSpPr>
            <a:spLocks noGrp="1"/>
          </p:cNvSpPr>
          <p:nvPr>
            <p:ph type="title"/>
          </p:nvPr>
        </p:nvSpPr>
        <p:spPr>
          <a:xfrm>
            <a:off x="1660132" y="624110"/>
            <a:ext cx="9844480" cy="1280890"/>
          </a:xfrm>
        </p:spPr>
        <p:txBody>
          <a:bodyPr/>
          <a:lstStyle/>
          <a:p>
            <a:r>
              <a:rPr lang="en-GB" b="1" dirty="0">
                <a:ea typeface="+mj-lt"/>
                <a:cs typeface="+mj-lt"/>
              </a:rPr>
              <a:t>synchronization pulse:</a:t>
            </a:r>
            <a:endParaRPr lang="en-US" dirty="0"/>
          </a:p>
        </p:txBody>
      </p:sp>
      <p:sp>
        <p:nvSpPr>
          <p:cNvPr id="3" name="Content Placeholder 2">
            <a:extLst>
              <a:ext uri="{FF2B5EF4-FFF2-40B4-BE49-F238E27FC236}">
                <a16:creationId xmlns="" xmlns:a16="http://schemas.microsoft.com/office/drawing/2014/main" id="{C4B701C9-BE91-40EF-B4D6-446ED9035B07}"/>
              </a:ext>
            </a:extLst>
          </p:cNvPr>
          <p:cNvSpPr>
            <a:spLocks noGrp="1"/>
          </p:cNvSpPr>
          <p:nvPr>
            <p:ph idx="1"/>
          </p:nvPr>
        </p:nvSpPr>
        <p:spPr>
          <a:xfrm>
            <a:off x="1117764" y="1411014"/>
            <a:ext cx="10386848" cy="4500208"/>
          </a:xfrm>
        </p:spPr>
        <p:txBody>
          <a:bodyPr vert="horz" lIns="91440" tIns="45720" rIns="91440" bIns="45720" rtlCol="0" anchor="t">
            <a:normAutofit/>
          </a:bodyPr>
          <a:lstStyle/>
          <a:p>
            <a:pPr>
              <a:buFont typeface="Wingdings" charset="2"/>
              <a:buChar char="§"/>
            </a:pPr>
            <a:r>
              <a:rPr lang="en-GB" sz="2800" dirty="0">
                <a:ea typeface="+mn-lt"/>
                <a:cs typeface="+mn-lt"/>
              </a:rPr>
              <a:t> A </a:t>
            </a:r>
            <a:r>
              <a:rPr lang="en-GB" sz="2800" dirty="0">
                <a:ea typeface="+mn-lt"/>
                <a:cs typeface="+mn-lt"/>
                <a:hlinkClick r:id="rId2"/>
              </a:rPr>
              <a:t>pulse</a:t>
            </a:r>
            <a:r>
              <a:rPr lang="en-GB" sz="2800" dirty="0">
                <a:ea typeface="+mn-lt"/>
                <a:cs typeface="+mn-lt"/>
              </a:rPr>
              <a:t> used to achieve or maintain synchronism.</a:t>
            </a:r>
          </a:p>
          <a:p>
            <a:pPr>
              <a:buFont typeface="Wingdings" charset="2"/>
              <a:buChar char="§"/>
            </a:pPr>
            <a:r>
              <a:rPr lang="en-GB" sz="2800" dirty="0">
                <a:ea typeface="+mn-lt"/>
                <a:cs typeface="+mn-lt"/>
              </a:rPr>
              <a:t>A blanking pulse comes first to put the video signal at black level, then a sync pulse comes to start the retrace. This sequence applies to blanking, horizontal and vertical retraces.</a:t>
            </a:r>
          </a:p>
          <a:p>
            <a:pPr>
              <a:buFont typeface="Wingdings" charset="2"/>
              <a:buChar char="§"/>
            </a:pPr>
            <a:r>
              <a:rPr lang="en-GB" sz="2800" dirty="0">
                <a:ea typeface="+mn-lt"/>
                <a:cs typeface="+mn-lt"/>
              </a:rPr>
              <a:t>Procedure is fundamentally the same as used in blanking </a:t>
            </a:r>
            <a:r>
              <a:rPr lang="en-GB" sz="2800" dirty="0" err="1">
                <a:ea typeface="+mn-lt"/>
                <a:cs typeface="+mn-lt"/>
              </a:rPr>
              <a:t>pluse</a:t>
            </a:r>
            <a:r>
              <a:rPr lang="en-GB" sz="2800" dirty="0">
                <a:ea typeface="+mn-lt"/>
                <a:cs typeface="+mn-lt"/>
              </a:rPr>
              <a:t> insertion</a:t>
            </a:r>
          </a:p>
        </p:txBody>
      </p:sp>
    </p:spTree>
    <p:extLst>
      <p:ext uri="{BB962C8B-B14F-4D97-AF65-F5344CB8AC3E}">
        <p14:creationId xmlns="" xmlns:p14="http://schemas.microsoft.com/office/powerpoint/2010/main" val="3107926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721645-DA11-4A05-AD2B-BF6F89FDA155}"/>
              </a:ext>
            </a:extLst>
          </p:cNvPr>
          <p:cNvSpPr>
            <a:spLocks noGrp="1"/>
          </p:cNvSpPr>
          <p:nvPr>
            <p:ph type="title"/>
          </p:nvPr>
        </p:nvSpPr>
        <p:spPr>
          <a:xfrm>
            <a:off x="1738960" y="566601"/>
            <a:ext cx="9765652" cy="504761"/>
          </a:xfrm>
        </p:spPr>
        <p:txBody>
          <a:bodyPr>
            <a:normAutofit fontScale="90000"/>
          </a:bodyPr>
          <a:lstStyle/>
          <a:p>
            <a:r>
              <a:rPr lang="en-GB" b="1" dirty="0">
                <a:ea typeface="+mj-lt"/>
                <a:cs typeface="+mj-lt"/>
              </a:rPr>
              <a:t>synchronization pulse:</a:t>
            </a:r>
            <a:endParaRPr lang="en-US" dirty="0"/>
          </a:p>
        </p:txBody>
      </p:sp>
      <p:pic>
        <p:nvPicPr>
          <p:cNvPr id="7" name="Picture 8" descr="Diagram, schematic&#10;&#10;Description automatically generated">
            <a:extLst>
              <a:ext uri="{FF2B5EF4-FFF2-40B4-BE49-F238E27FC236}">
                <a16:creationId xmlns="" xmlns:a16="http://schemas.microsoft.com/office/drawing/2014/main" id="{B74AFBDE-EC34-41A2-A61B-58C3E242B8CC}"/>
              </a:ext>
            </a:extLst>
          </p:cNvPr>
          <p:cNvPicPr>
            <a:picLocks noGrp="1" noChangeAspect="1"/>
          </p:cNvPicPr>
          <p:nvPr>
            <p:ph idx="1"/>
          </p:nvPr>
        </p:nvPicPr>
        <p:blipFill>
          <a:blip r:embed="rId2"/>
          <a:stretch>
            <a:fillRect/>
          </a:stretch>
        </p:blipFill>
        <p:spPr>
          <a:xfrm>
            <a:off x="848565" y="1335283"/>
            <a:ext cx="10944583" cy="5345501"/>
          </a:xfrm>
        </p:spPr>
      </p:pic>
    </p:spTree>
    <p:extLst>
      <p:ext uri="{BB962C8B-B14F-4D97-AF65-F5344CB8AC3E}">
        <p14:creationId xmlns="" xmlns:p14="http://schemas.microsoft.com/office/powerpoint/2010/main" val="3812453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4A6F7B-2A18-4ED0-8F5A-6D6F2F19C747}"/>
              </a:ext>
            </a:extLst>
          </p:cNvPr>
          <p:cNvSpPr>
            <a:spLocks noGrp="1"/>
          </p:cNvSpPr>
          <p:nvPr>
            <p:ph type="title"/>
          </p:nvPr>
        </p:nvSpPr>
        <p:spPr>
          <a:xfrm>
            <a:off x="1830925" y="624110"/>
            <a:ext cx="9673687" cy="1280890"/>
          </a:xfrm>
        </p:spPr>
        <p:txBody>
          <a:bodyPr/>
          <a:lstStyle/>
          <a:p>
            <a:r>
              <a:rPr lang="en-GB" dirty="0">
                <a:ea typeface="+mj-lt"/>
                <a:cs typeface="+mj-lt"/>
              </a:rPr>
              <a:t>What is the role of sync separator in a TV receiver?</a:t>
            </a:r>
            <a:endParaRPr lang="en-US" dirty="0"/>
          </a:p>
        </p:txBody>
      </p:sp>
      <p:sp>
        <p:nvSpPr>
          <p:cNvPr id="3" name="Content Placeholder 2">
            <a:extLst>
              <a:ext uri="{FF2B5EF4-FFF2-40B4-BE49-F238E27FC236}">
                <a16:creationId xmlns="" xmlns:a16="http://schemas.microsoft.com/office/drawing/2014/main" id="{A36939AD-6E43-4F1F-BD45-7637C9767E53}"/>
              </a:ext>
            </a:extLst>
          </p:cNvPr>
          <p:cNvSpPr>
            <a:spLocks noGrp="1"/>
          </p:cNvSpPr>
          <p:nvPr>
            <p:ph idx="1"/>
          </p:nvPr>
        </p:nvSpPr>
        <p:spPr>
          <a:xfrm>
            <a:off x="1568420" y="1716657"/>
            <a:ext cx="9936192" cy="4194565"/>
          </a:xfrm>
        </p:spPr>
        <p:txBody>
          <a:bodyPr vert="horz" lIns="91440" tIns="45720" rIns="91440" bIns="45720" rtlCol="0" anchor="t">
            <a:normAutofit/>
          </a:bodyPr>
          <a:lstStyle/>
          <a:p>
            <a:endParaRPr lang="en-GB" dirty="0"/>
          </a:p>
          <a:p>
            <a:r>
              <a:rPr lang="en-GB" sz="2400" dirty="0">
                <a:ea typeface="+mn-lt"/>
                <a:cs typeface="+mn-lt"/>
              </a:rPr>
              <a:t>the synchronizing pulse information must be removed from the composite video signal. This is accomplished through the use of a sync separator or sync stripper, which utilizes the composite </a:t>
            </a:r>
            <a:r>
              <a:rPr lang="en-GB" sz="2400" b="1" dirty="0">
                <a:ea typeface="+mn-lt"/>
                <a:cs typeface="+mn-lt"/>
              </a:rPr>
              <a:t>video signal as an input and generates an output during the presence of a horizontal or</a:t>
            </a:r>
            <a:r>
              <a:rPr lang="en-GB" sz="2400" dirty="0">
                <a:ea typeface="+mn-lt"/>
                <a:cs typeface="+mn-lt"/>
              </a:rPr>
              <a:t> vertical sync pulse</a:t>
            </a:r>
            <a:endParaRPr lang="en-GB" sz="2400"/>
          </a:p>
          <a:p>
            <a:endParaRPr lang="en-GB" dirty="0"/>
          </a:p>
        </p:txBody>
      </p:sp>
    </p:spTree>
    <p:extLst>
      <p:ext uri="{BB962C8B-B14F-4D97-AF65-F5344CB8AC3E}">
        <p14:creationId xmlns="" xmlns:p14="http://schemas.microsoft.com/office/powerpoint/2010/main" val="3362660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6600" b="1" dirty="0" smtClean="0">
                <a:solidFill>
                  <a:schemeClr val="tx1"/>
                </a:solidFill>
              </a:rPr>
              <a:t>Thank you</a:t>
            </a:r>
            <a:endParaRPr lang="en-US" sz="6600" b="1" dirty="0">
              <a:solidFill>
                <a:schemeClr val="tx1"/>
              </a:solidFill>
            </a:endParaRP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69</TotalTime>
  <Words>227</Words>
  <Application>Microsoft Office PowerPoint</Application>
  <PresentationFormat>Custom</PresentationFormat>
  <Paragraphs>43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Wisp</vt:lpstr>
      <vt:lpstr>               Presentation on          Analog Communication   Topic: Blanking and Synchronizing Pulses</vt:lpstr>
      <vt:lpstr>INTRODUCTION TO Blanking  </vt:lpstr>
      <vt:lpstr>Blanking pulses</vt:lpstr>
      <vt:lpstr>Blanking pulses</vt:lpstr>
      <vt:lpstr>Blanking pulses</vt:lpstr>
      <vt:lpstr>synchronization pulse:</vt:lpstr>
      <vt:lpstr>synchronization pulse:</vt:lpstr>
      <vt:lpstr>What is the role of sync separator in a TV receiver?</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dc:title>
  <dc:creator>User</dc:creator>
  <cp:lastModifiedBy>Anik Chakraborty</cp:lastModifiedBy>
  <cp:revision>323</cp:revision>
  <dcterms:created xsi:type="dcterms:W3CDTF">2021-11-21T17:58:48Z</dcterms:created>
  <dcterms:modified xsi:type="dcterms:W3CDTF">2021-11-23T05:18:38Z</dcterms:modified>
</cp:coreProperties>
</file>