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11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DB1664-FE2F-4798-9889-3BEDCD0787E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B1664-FE2F-4798-9889-3BEDCD0787E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B1664-FE2F-4798-9889-3BEDCD0787E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B1664-FE2F-4798-9889-3BEDCD0787E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B1664-FE2F-4798-9889-3BEDCD0787E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DB1664-FE2F-4798-9889-3BEDCD0787E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DB1664-FE2F-4798-9889-3BEDCD0787E5}"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DB1664-FE2F-4798-9889-3BEDCD0787E5}"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B1664-FE2F-4798-9889-3BEDCD0787E5}"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B1664-FE2F-4798-9889-3BEDCD0787E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B1664-FE2F-4798-9889-3BEDCD0787E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1299B-59D4-4F63-971C-A33FBEC726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B1664-FE2F-4798-9889-3BEDCD0787E5}" type="datetimeFigureOut">
              <a:rPr lang="en-US" smtClean="0"/>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1299B-59D4-4F63-971C-A33FBEC726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gle.com/search?client=firefox-b-d&amp;q=definition+of+if+amplifier&amp;spell=1&amp;sa=X&amp;ved=2ahUKEwjR3M6Mx6z0AhW98XMBHTehDIQQBSgAegQIARA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230" y="928670"/>
            <a:ext cx="7772400" cy="1470025"/>
          </a:xfrm>
        </p:spPr>
        <p:txBody>
          <a:bodyPr>
            <a:normAutofit fontScale="90000"/>
          </a:bodyPr>
          <a:lstStyle/>
          <a:p>
            <a:r>
              <a:rPr lang="en-SG" b="1" u="sng" dirty="0" smtClean="0"/>
              <a:t>Presentation To:</a:t>
            </a:r>
            <a:br>
              <a:rPr lang="en-SG" b="1" u="sng" dirty="0" smtClean="0"/>
            </a:br>
            <a:r>
              <a:rPr lang="en-SG" b="1" u="sng" dirty="0" smtClean="0"/>
              <a:t>MD. </a:t>
            </a:r>
            <a:r>
              <a:rPr lang="en-SG" b="1" u="sng" dirty="0" err="1" smtClean="0"/>
              <a:t>Imran</a:t>
            </a:r>
            <a:r>
              <a:rPr lang="en-SG" b="1" u="sng" dirty="0" smtClean="0"/>
              <a:t> </a:t>
            </a:r>
            <a:r>
              <a:rPr lang="en-SG" b="1" u="sng" dirty="0" err="1" smtClean="0"/>
              <a:t>Hossain</a:t>
            </a:r>
            <a:r>
              <a:rPr lang="en-SG" b="1" u="sng" dirty="0" smtClean="0"/>
              <a:t/>
            </a:r>
            <a:br>
              <a:rPr lang="en-SG" b="1" u="sng" dirty="0" smtClean="0"/>
            </a:br>
            <a:r>
              <a:rPr lang="en-SG" b="1" u="sng" dirty="0" smtClean="0"/>
              <a:t>Assistant  professor</a:t>
            </a:r>
            <a:br>
              <a:rPr lang="en-SG" b="1" u="sng" dirty="0" smtClean="0"/>
            </a:br>
            <a:r>
              <a:rPr lang="en-SG" b="1" u="sng" dirty="0" smtClean="0"/>
              <a:t>Department of ICT</a:t>
            </a:r>
            <a:br>
              <a:rPr lang="en-SG" b="1" u="sng" dirty="0" smtClean="0"/>
            </a:br>
            <a:r>
              <a:rPr lang="en-SG" b="1" u="sng" dirty="0" err="1" smtClean="0"/>
              <a:t>Comilla</a:t>
            </a:r>
            <a:r>
              <a:rPr lang="en-SG" b="1" u="sng" dirty="0" smtClean="0"/>
              <a:t> University</a:t>
            </a:r>
            <a:endParaRPr lang="en-US" b="1" u="sng" dirty="0"/>
          </a:p>
        </p:txBody>
      </p:sp>
      <p:sp>
        <p:nvSpPr>
          <p:cNvPr id="3" name="Subtitle 2"/>
          <p:cNvSpPr>
            <a:spLocks noGrp="1"/>
          </p:cNvSpPr>
          <p:nvPr>
            <p:ph type="subTitle" idx="1"/>
          </p:nvPr>
        </p:nvSpPr>
        <p:spPr>
          <a:xfrm>
            <a:off x="3571868" y="3571876"/>
            <a:ext cx="6400800" cy="2781304"/>
          </a:xfrm>
        </p:spPr>
        <p:txBody>
          <a:bodyPr>
            <a:normAutofit/>
          </a:bodyPr>
          <a:lstStyle/>
          <a:p>
            <a:r>
              <a:rPr lang="en-SG" b="1" i="1" dirty="0" smtClean="0">
                <a:solidFill>
                  <a:schemeClr val="tx2">
                    <a:lumMod val="75000"/>
                  </a:schemeClr>
                </a:solidFill>
                <a:effectLst>
                  <a:outerShdw blurRad="38100" dist="38100" dir="2700000" algn="tl">
                    <a:srgbClr val="000000">
                      <a:alpha val="43137"/>
                    </a:srgbClr>
                  </a:outerShdw>
                </a:effectLst>
              </a:rPr>
              <a:t>Presentation By:</a:t>
            </a:r>
          </a:p>
          <a:p>
            <a:r>
              <a:rPr lang="en-SG" b="1" i="1" dirty="0" err="1" smtClean="0">
                <a:solidFill>
                  <a:schemeClr val="tx2">
                    <a:lumMod val="75000"/>
                  </a:schemeClr>
                </a:solidFill>
                <a:effectLst>
                  <a:outerShdw blurRad="38100" dist="38100" dir="2700000" algn="tl">
                    <a:srgbClr val="000000">
                      <a:alpha val="43137"/>
                    </a:srgbClr>
                  </a:outerShdw>
                </a:effectLst>
              </a:rPr>
              <a:t>MD.Armanul</a:t>
            </a:r>
            <a:r>
              <a:rPr lang="en-SG" b="1" i="1" dirty="0" smtClean="0">
                <a:solidFill>
                  <a:schemeClr val="tx2">
                    <a:lumMod val="75000"/>
                  </a:schemeClr>
                </a:solidFill>
                <a:effectLst>
                  <a:outerShdw blurRad="38100" dist="38100" dir="2700000" algn="tl">
                    <a:srgbClr val="000000">
                      <a:alpha val="43137"/>
                    </a:srgbClr>
                  </a:outerShdw>
                </a:effectLst>
              </a:rPr>
              <a:t> </a:t>
            </a:r>
            <a:r>
              <a:rPr lang="en-SG" b="1" i="1" dirty="0" err="1" smtClean="0">
                <a:solidFill>
                  <a:schemeClr val="tx2">
                    <a:lumMod val="75000"/>
                  </a:schemeClr>
                </a:solidFill>
                <a:effectLst>
                  <a:outerShdw blurRad="38100" dist="38100" dir="2700000" algn="tl">
                    <a:srgbClr val="000000">
                      <a:alpha val="43137"/>
                    </a:srgbClr>
                  </a:outerShdw>
                </a:effectLst>
              </a:rPr>
              <a:t>Haque</a:t>
            </a:r>
            <a:endParaRPr lang="en-SG" b="1" i="1" dirty="0" smtClean="0">
              <a:solidFill>
                <a:schemeClr val="tx2">
                  <a:lumMod val="75000"/>
                </a:schemeClr>
              </a:solidFill>
              <a:effectLst>
                <a:outerShdw blurRad="38100" dist="38100" dir="2700000" algn="tl">
                  <a:srgbClr val="000000">
                    <a:alpha val="43137"/>
                  </a:srgbClr>
                </a:outerShdw>
              </a:effectLst>
            </a:endParaRPr>
          </a:p>
          <a:p>
            <a:r>
              <a:rPr lang="en-SG" b="1" i="1" dirty="0" smtClean="0">
                <a:solidFill>
                  <a:schemeClr val="tx2">
                    <a:lumMod val="75000"/>
                  </a:schemeClr>
                </a:solidFill>
                <a:effectLst>
                  <a:outerShdw blurRad="38100" dist="38100" dir="2700000" algn="tl">
                    <a:srgbClr val="000000">
                      <a:alpha val="43137"/>
                    </a:srgbClr>
                  </a:outerShdw>
                </a:effectLst>
              </a:rPr>
              <a:t>ID:11809001</a:t>
            </a:r>
          </a:p>
          <a:p>
            <a:r>
              <a:rPr lang="en-SG" b="1" i="1" dirty="0" smtClean="0">
                <a:solidFill>
                  <a:schemeClr val="tx2">
                    <a:lumMod val="75000"/>
                  </a:schemeClr>
                </a:solidFill>
                <a:effectLst>
                  <a:outerShdw blurRad="38100" dist="38100" dir="2700000" algn="tl">
                    <a:srgbClr val="000000">
                      <a:alpha val="43137"/>
                    </a:srgbClr>
                  </a:outerShdw>
                </a:effectLst>
              </a:rPr>
              <a:t>Department of </a:t>
            </a:r>
            <a:r>
              <a:rPr lang="en-SG" b="1" i="1" dirty="0" err="1" smtClean="0">
                <a:solidFill>
                  <a:schemeClr val="tx2">
                    <a:lumMod val="75000"/>
                  </a:schemeClr>
                </a:solidFill>
                <a:effectLst>
                  <a:outerShdw blurRad="38100" dist="38100" dir="2700000" algn="tl">
                    <a:srgbClr val="000000">
                      <a:alpha val="43137"/>
                    </a:srgbClr>
                  </a:outerShdw>
                </a:effectLst>
              </a:rPr>
              <a:t>IcT</a:t>
            </a:r>
            <a:endParaRPr lang="en-US" b="1" i="1" dirty="0">
              <a:solidFill>
                <a:schemeClr val="tx2">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t>
            </a:r>
            <a:r>
              <a:rPr lang="en-US" b="1" dirty="0" smtClean="0"/>
              <a:t>are the advantages of two stage op amp?</a:t>
            </a:r>
            <a:endParaRPr lang="en-US" b="1" dirty="0"/>
          </a:p>
        </p:txBody>
      </p:sp>
      <p:sp>
        <p:nvSpPr>
          <p:cNvPr id="3" name="Content Placeholder 2"/>
          <p:cNvSpPr>
            <a:spLocks noGrp="1"/>
          </p:cNvSpPr>
          <p:nvPr>
            <p:ph idx="1"/>
          </p:nvPr>
        </p:nvSpPr>
        <p:spPr>
          <a:xfrm>
            <a:off x="457200" y="2928934"/>
            <a:ext cx="8229600" cy="3197229"/>
          </a:xfrm>
        </p:spPr>
        <p:txBody>
          <a:bodyPr>
            <a:normAutofit/>
          </a:bodyPr>
          <a:lstStyle/>
          <a:p>
            <a:r>
              <a:rPr lang="en-US" sz="3600" dirty="0" smtClean="0">
                <a:solidFill>
                  <a:srgbClr val="002060"/>
                </a:solidFill>
              </a:rPr>
              <a:t>The advantages of two stage op-amp have </a:t>
            </a:r>
            <a:r>
              <a:rPr lang="en-US" sz="3600" b="1" dirty="0" smtClean="0">
                <a:solidFill>
                  <a:srgbClr val="002060"/>
                </a:solidFill>
              </a:rPr>
              <a:t>good gain, high output swing, low noise and good bandwidth over folded </a:t>
            </a:r>
            <a:r>
              <a:rPr lang="en-US" sz="3600" b="1" dirty="0" err="1" smtClean="0">
                <a:solidFill>
                  <a:srgbClr val="002060"/>
                </a:solidFill>
              </a:rPr>
              <a:t>cascode</a:t>
            </a:r>
            <a:r>
              <a:rPr lang="en-US" sz="3600" dirty="0" smtClean="0">
                <a:solidFill>
                  <a:srgbClr val="002060"/>
                </a:solidFill>
              </a:rPr>
              <a:t>. And it needs compensation, low PSRR value compared to folded </a:t>
            </a:r>
            <a:r>
              <a:rPr lang="en-US" sz="3600" dirty="0" err="1" smtClean="0">
                <a:solidFill>
                  <a:srgbClr val="002060"/>
                </a:solidFill>
              </a:rPr>
              <a:t>cascode</a:t>
            </a:r>
            <a:r>
              <a:rPr lang="en-US" sz="3600" dirty="0" smtClean="0">
                <a:solidFill>
                  <a:srgbClr val="002060"/>
                </a:solidFill>
              </a:rPr>
              <a:t>.</a:t>
            </a:r>
            <a:endParaRPr lang="en-US" sz="36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1143000"/>
          </a:xfrm>
        </p:spPr>
        <p:txBody>
          <a:bodyPr>
            <a:normAutofit fontScale="90000"/>
          </a:bodyPr>
          <a:lstStyle/>
          <a:p>
            <a:r>
              <a:rPr lang="en-US" b="1" dirty="0" smtClean="0"/>
              <a:t>Which amplifier is used as the first stage of an amplifier?</a:t>
            </a:r>
            <a:br>
              <a:rPr lang="en-US" b="1" dirty="0" smtClean="0"/>
            </a:br>
            <a:endParaRPr lang="en-US" b="1" dirty="0"/>
          </a:p>
        </p:txBody>
      </p:sp>
      <p:sp>
        <p:nvSpPr>
          <p:cNvPr id="3" name="Content Placeholder 2"/>
          <p:cNvSpPr>
            <a:spLocks noGrp="1"/>
          </p:cNvSpPr>
          <p:nvPr>
            <p:ph idx="1"/>
          </p:nvPr>
        </p:nvSpPr>
        <p:spPr>
          <a:xfrm>
            <a:off x="571472" y="2500306"/>
            <a:ext cx="8229600" cy="4525963"/>
          </a:xfrm>
        </p:spPr>
        <p:txBody>
          <a:bodyPr>
            <a:normAutofit/>
          </a:bodyPr>
          <a:lstStyle/>
          <a:p>
            <a:r>
              <a:rPr lang="en-US" sz="4000" i="1" dirty="0" smtClean="0">
                <a:solidFill>
                  <a:schemeClr val="accent1">
                    <a:lumMod val="50000"/>
                  </a:schemeClr>
                </a:solidFill>
              </a:rPr>
              <a:t>The first stage is a fairly </a:t>
            </a:r>
            <a:r>
              <a:rPr lang="en-US" sz="4000" b="1" i="1" dirty="0" smtClean="0">
                <a:solidFill>
                  <a:schemeClr val="accent1">
                    <a:lumMod val="50000"/>
                  </a:schemeClr>
                </a:solidFill>
              </a:rPr>
              <a:t>ordinary swamped common emitter amplifier</a:t>
            </a:r>
            <a:r>
              <a:rPr lang="en-US" sz="4000" i="1" dirty="0" smtClean="0">
                <a:solidFill>
                  <a:schemeClr val="accent1">
                    <a:lumMod val="50000"/>
                  </a:schemeClr>
                </a:solidFill>
              </a:rPr>
              <a:t> using two-supply emitter bias. It also uses a Darlington pair to maximize the input impedance.</a:t>
            </a:r>
            <a:endParaRPr lang="en-US" sz="4000" i="1" dirty="0">
              <a:solidFill>
                <a:schemeClr val="accent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734" y="642918"/>
            <a:ext cx="12501650" cy="1500198"/>
          </a:xfrm>
        </p:spPr>
        <p:txBody>
          <a:bodyPr>
            <a:noAutofit/>
          </a:bodyPr>
          <a:lstStyle/>
          <a:p>
            <a:r>
              <a:rPr lang="en-SG" sz="9600" b="1" dirty="0" smtClean="0"/>
              <a:t>THE END</a:t>
            </a:r>
            <a:endParaRPr lang="en-US" sz="9600" b="1" dirty="0"/>
          </a:p>
        </p:txBody>
      </p:sp>
      <p:sp>
        <p:nvSpPr>
          <p:cNvPr id="3" name="Content Placeholder 2"/>
          <p:cNvSpPr>
            <a:spLocks noGrp="1"/>
          </p:cNvSpPr>
          <p:nvPr>
            <p:ph idx="1"/>
          </p:nvPr>
        </p:nvSpPr>
        <p:spPr>
          <a:xfrm>
            <a:off x="1214414" y="4929198"/>
            <a:ext cx="8229600" cy="3197229"/>
          </a:xfrm>
        </p:spPr>
        <p:txBody>
          <a:bodyPr>
            <a:normAutofit/>
          </a:bodyPr>
          <a:lstStyle/>
          <a:p>
            <a:r>
              <a:rPr lang="en-SG" sz="6000" i="1" dirty="0" smtClean="0"/>
              <a:t>Any Questions</a:t>
            </a:r>
            <a:r>
              <a:rPr lang="en-SG" sz="6000" i="1" dirty="0" smtClean="0">
                <a:solidFill>
                  <a:srgbClr val="FF0000"/>
                </a:solidFill>
              </a:rPr>
              <a:t>??</a:t>
            </a:r>
            <a:endParaRPr lang="en-US" sz="6000" i="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800" b="1" dirty="0" smtClean="0"/>
              <a:t>TOPICS NAME:</a:t>
            </a:r>
            <a:endParaRPr lang="en-US" sz="4800" b="1" dirty="0"/>
          </a:p>
        </p:txBody>
      </p:sp>
      <p:sp>
        <p:nvSpPr>
          <p:cNvPr id="3" name="Content Placeholder 2"/>
          <p:cNvSpPr>
            <a:spLocks noGrp="1"/>
          </p:cNvSpPr>
          <p:nvPr>
            <p:ph idx="1"/>
          </p:nvPr>
        </p:nvSpPr>
        <p:spPr/>
        <p:txBody>
          <a:bodyPr>
            <a:normAutofit/>
          </a:bodyPr>
          <a:lstStyle/>
          <a:p>
            <a:pPr algn="ctr"/>
            <a:r>
              <a:rPr lang="en-SG" sz="4800" b="1" dirty="0" smtClean="0">
                <a:solidFill>
                  <a:schemeClr val="accent6">
                    <a:lumMod val="50000"/>
                  </a:schemeClr>
                </a:solidFill>
              </a:rPr>
              <a:t>Intermediate Frequency</a:t>
            </a:r>
          </a:p>
          <a:p>
            <a:pPr algn="ctr">
              <a:buNone/>
            </a:pPr>
            <a:r>
              <a:rPr lang="en-SG" sz="4800" b="1" dirty="0" smtClean="0">
                <a:solidFill>
                  <a:schemeClr val="accent6">
                    <a:lumMod val="50000"/>
                  </a:schemeClr>
                </a:solidFill>
              </a:rPr>
              <a:t>  &amp;</a:t>
            </a:r>
          </a:p>
          <a:p>
            <a:pPr algn="ctr">
              <a:buNone/>
            </a:pPr>
            <a:r>
              <a:rPr lang="en-SG" sz="4800" b="1" dirty="0" smtClean="0">
                <a:solidFill>
                  <a:schemeClr val="accent6">
                    <a:lumMod val="50000"/>
                  </a:schemeClr>
                </a:solidFill>
              </a:rPr>
              <a:t>  IF Amplifiers</a:t>
            </a:r>
            <a:endParaRPr lang="en-US" sz="4800" b="1" dirty="0">
              <a:solidFill>
                <a:schemeClr val="accent6">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meant by intermediate frequency?</a:t>
            </a:r>
            <a:endParaRPr lang="en-US" b="1" dirty="0"/>
          </a:p>
        </p:txBody>
      </p:sp>
      <p:sp>
        <p:nvSpPr>
          <p:cNvPr id="3" name="Content Placeholder 2"/>
          <p:cNvSpPr>
            <a:spLocks noGrp="1"/>
          </p:cNvSpPr>
          <p:nvPr>
            <p:ph idx="1"/>
          </p:nvPr>
        </p:nvSpPr>
        <p:spPr/>
        <p:txBody>
          <a:bodyPr>
            <a:normAutofit/>
          </a:bodyPr>
          <a:lstStyle/>
          <a:p>
            <a:r>
              <a:rPr lang="en-US" sz="4000" dirty="0" smtClean="0">
                <a:solidFill>
                  <a:schemeClr val="bg2">
                    <a:lumMod val="10000"/>
                  </a:schemeClr>
                </a:solidFill>
              </a:rPr>
              <a:t>In communications and electronic engineering, an intermediate frequency (IF) is </a:t>
            </a:r>
            <a:r>
              <a:rPr lang="en-US" sz="4000" b="1" dirty="0" smtClean="0">
                <a:solidFill>
                  <a:schemeClr val="bg2">
                    <a:lumMod val="10000"/>
                  </a:schemeClr>
                </a:solidFill>
              </a:rPr>
              <a:t>a frequency to which a carrier wave is shifted as an intermediate step in transmission or reception</a:t>
            </a:r>
            <a:endParaRPr lang="en-US" sz="4000" dirty="0">
              <a:solidFill>
                <a:schemeClr val="bg2">
                  <a:lumMod val="1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68412"/>
          </a:xfrm>
        </p:spPr>
        <p:txBody>
          <a:bodyPr>
            <a:normAutofit fontScale="90000"/>
          </a:bodyPr>
          <a:lstStyle/>
          <a:p>
            <a:r>
              <a:rPr lang="en-US" b="1" dirty="0" smtClean="0"/>
              <a:t>What is intermediate frequency range</a:t>
            </a:r>
            <a:r>
              <a:rPr lang="en-US" dirty="0" smtClean="0"/>
              <a:t>?</a:t>
            </a:r>
            <a:br>
              <a:rPr lang="en-US" dirty="0" smtClean="0"/>
            </a:b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algn="just"/>
            <a:r>
              <a:rPr lang="en-US" sz="3600" dirty="0" smtClean="0">
                <a:solidFill>
                  <a:schemeClr val="accent5">
                    <a:lumMod val="50000"/>
                  </a:schemeClr>
                </a:solidFill>
              </a:rPr>
              <a:t>In this summary, intermediate frequency (IF) fields designate electromagnetic fields with frequencies ranging from </a:t>
            </a:r>
            <a:r>
              <a:rPr lang="en-US" sz="3600" b="1" dirty="0" smtClean="0">
                <a:solidFill>
                  <a:schemeClr val="accent5">
                    <a:lumMod val="50000"/>
                  </a:schemeClr>
                </a:solidFill>
              </a:rPr>
              <a:t>300 Hz to 100 kHz</a:t>
            </a:r>
            <a:r>
              <a:rPr lang="en-US" sz="3600" dirty="0" smtClean="0">
                <a:solidFill>
                  <a:schemeClr val="accent5">
                    <a:lumMod val="50000"/>
                  </a:schemeClr>
                </a:solidFill>
              </a:rPr>
              <a:t>, roughly the frequencies that are lower than radio frequencies (RF) and higher than extremely low frequencies (ELF).</a:t>
            </a:r>
            <a:endParaRPr lang="en-US" sz="3600" dirty="0">
              <a:solidFill>
                <a:schemeClr val="accent5">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t>
            </a:r>
            <a:r>
              <a:rPr lang="en-US" b="1" dirty="0" smtClean="0"/>
              <a:t>ost use  of intermediate frequency</a:t>
            </a:r>
            <a:endParaRPr lang="en-US" b="1" dirty="0"/>
          </a:p>
        </p:txBody>
      </p:sp>
      <p:sp>
        <p:nvSpPr>
          <p:cNvPr id="3" name="Content Placeholder 2"/>
          <p:cNvSpPr>
            <a:spLocks noGrp="1"/>
          </p:cNvSpPr>
          <p:nvPr>
            <p:ph idx="1"/>
          </p:nvPr>
        </p:nvSpPr>
        <p:spPr/>
        <p:txBody>
          <a:bodyPr/>
          <a:lstStyle/>
          <a:p>
            <a:r>
              <a:rPr lang="en-US" sz="4000" dirty="0"/>
              <a:t>T</a:t>
            </a:r>
            <a:r>
              <a:rPr lang="en-US" sz="4000" dirty="0" smtClean="0"/>
              <a:t>he most commonly used intermediate frequencies for broadcast receivers are </a:t>
            </a:r>
            <a:r>
              <a:rPr lang="en-US" sz="4000" b="1" dirty="0" smtClean="0"/>
              <a:t>around 455 kHz for AM receivers</a:t>
            </a:r>
            <a:r>
              <a:rPr lang="en-US" sz="4000" dirty="0" smtClean="0"/>
              <a:t> and 10.7 MHz for FM receivers. In special purpose receivers other frequencies can be used</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chemeClr val="tx2">
                    <a:lumMod val="75000"/>
                  </a:schemeClr>
                </a:solidFill>
              </a:rPr>
              <a:t>How do you choose intermediate frequency?</a:t>
            </a:r>
            <a:endParaRPr lang="en-US" b="1" i="1" dirty="0">
              <a:solidFill>
                <a:schemeClr val="tx2">
                  <a:lumMod val="75000"/>
                </a:schemeClr>
              </a:solidFill>
            </a:endParaRPr>
          </a:p>
        </p:txBody>
      </p:sp>
      <p:sp>
        <p:nvSpPr>
          <p:cNvPr id="3" name="Content Placeholder 2"/>
          <p:cNvSpPr>
            <a:spLocks noGrp="1"/>
          </p:cNvSpPr>
          <p:nvPr>
            <p:ph idx="1"/>
          </p:nvPr>
        </p:nvSpPr>
        <p:spPr/>
        <p:txBody>
          <a:bodyPr>
            <a:normAutofit/>
          </a:bodyPr>
          <a:lstStyle/>
          <a:p>
            <a:pPr algn="just"/>
            <a:r>
              <a:rPr lang="en-US" sz="4000" dirty="0" smtClean="0"/>
              <a:t>The selection of an intermediate frequency for a super-heterodyne receiver involves consideration of the signal frequency, the tuning range, the pass-band width, the minimizing of spurious responses, regeneration stability, and frequency stability.</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hlinkClick r:id="rId2"/>
              </a:rPr>
              <a:t>D</a:t>
            </a:r>
            <a:r>
              <a:rPr lang="en-US" b="1" i="1" dirty="0" smtClean="0">
                <a:hlinkClick r:id="rId2"/>
              </a:rPr>
              <a:t>efinition</a:t>
            </a:r>
            <a:r>
              <a:rPr lang="en-US" dirty="0" smtClean="0">
                <a:hlinkClick r:id="rId2"/>
              </a:rPr>
              <a:t> of IF amplifier</a:t>
            </a:r>
            <a:endParaRPr lang="en-US" dirty="0"/>
          </a:p>
        </p:txBody>
      </p:sp>
      <p:sp>
        <p:nvSpPr>
          <p:cNvPr id="3" name="Content Placeholder 2"/>
          <p:cNvSpPr>
            <a:spLocks noGrp="1"/>
          </p:cNvSpPr>
          <p:nvPr>
            <p:ph idx="1"/>
          </p:nvPr>
        </p:nvSpPr>
        <p:spPr/>
        <p:txBody>
          <a:bodyPr/>
          <a:lstStyle/>
          <a:p>
            <a:r>
              <a:rPr lang="en-US" b="1" dirty="0" smtClean="0"/>
              <a:t>Intermediate-frequency</a:t>
            </a:r>
            <a:r>
              <a:rPr lang="en-US" dirty="0" smtClean="0"/>
              <a:t> (IF) amplifiers are amplifier stages used to raise signal levels in radio and television receivers, at frequencies intermediate to the higher radio-frequency (RF) signal from the antenna and the lower (baseband) audio or video frequency that the receiver is recovering.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What does an IF amplifier do?</a:t>
            </a:r>
            <a:endParaRPr lang="en-US" b="1" dirty="0">
              <a:solidFill>
                <a:schemeClr val="tx2">
                  <a:lumMod val="75000"/>
                </a:schemeClr>
              </a:solidFill>
            </a:endParaRPr>
          </a:p>
        </p:txBody>
      </p:sp>
      <p:sp>
        <p:nvSpPr>
          <p:cNvPr id="3" name="Content Placeholder 2"/>
          <p:cNvSpPr>
            <a:spLocks noGrp="1"/>
          </p:cNvSpPr>
          <p:nvPr>
            <p:ph idx="1"/>
          </p:nvPr>
        </p:nvSpPr>
        <p:spPr/>
        <p:txBody>
          <a:bodyPr/>
          <a:lstStyle/>
          <a:p>
            <a:r>
              <a:rPr lang="en-US" dirty="0" smtClean="0"/>
              <a:t>IF amplifiers can </a:t>
            </a:r>
            <a:r>
              <a:rPr lang="en-US" b="1" dirty="0" smtClean="0"/>
              <a:t>change the frequency levels in circuits that are too selective</a:t>
            </a:r>
            <a:r>
              <a:rPr lang="en-US" dirty="0" smtClean="0"/>
              <a:t>, difficult to tune, and unstable. They also help by changing the frequency levels in circuits which improve image display and tuning range. They are fixed frequency amplifiers which reject unwanted signals.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What is a 2 stage amplifier?</a:t>
            </a:r>
            <a:endParaRPr lang="en-US" b="1" dirty="0">
              <a:solidFill>
                <a:schemeClr val="tx2">
                  <a:lumMod val="75000"/>
                </a:schemeClr>
              </a:solidFill>
            </a:endParaRPr>
          </a:p>
        </p:txBody>
      </p:sp>
      <p:sp>
        <p:nvSpPr>
          <p:cNvPr id="3" name="Content Placeholder 2"/>
          <p:cNvSpPr>
            <a:spLocks noGrp="1"/>
          </p:cNvSpPr>
          <p:nvPr>
            <p:ph idx="1"/>
          </p:nvPr>
        </p:nvSpPr>
        <p:spPr>
          <a:xfrm>
            <a:off x="457200" y="2357430"/>
            <a:ext cx="8229600" cy="3768733"/>
          </a:xfrm>
        </p:spPr>
        <p:txBody>
          <a:bodyPr>
            <a:normAutofit/>
          </a:bodyPr>
          <a:lstStyle/>
          <a:p>
            <a:r>
              <a:rPr lang="en-US" sz="4000" dirty="0" smtClean="0"/>
              <a:t>This 2 stage amplifier circuit comprises of </a:t>
            </a:r>
            <a:r>
              <a:rPr lang="en-US" sz="4000" b="1" dirty="0" smtClean="0"/>
              <a:t>two stages each of which perform amplification on the incoming audio signals and output finally obtained at the end of 2nd stage</a:t>
            </a:r>
            <a:r>
              <a:rPr lang="en-US" sz="4000" dirty="0" smtClean="0"/>
              <a:t>.</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429</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Presentation To: MD. Imran Hossain Assistant  professor Department of ICT Comilla University</vt:lpstr>
      <vt:lpstr>TOPICS NAME:</vt:lpstr>
      <vt:lpstr>What is meant by intermediate frequency?</vt:lpstr>
      <vt:lpstr>What is intermediate frequency range? </vt:lpstr>
      <vt:lpstr>Most use  of intermediate frequency</vt:lpstr>
      <vt:lpstr>How do you choose intermediate frequency?</vt:lpstr>
      <vt:lpstr>Definition of IF amplifier</vt:lpstr>
      <vt:lpstr>What does an IF amplifier do?</vt:lpstr>
      <vt:lpstr>What is a 2 stage amplifier?</vt:lpstr>
      <vt:lpstr>What are the advantages of two stage op amp?</vt:lpstr>
      <vt:lpstr>Which amplifier is used as the first stage of an amplifier? </vt:lpstr>
      <vt:lpstr>THE END</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 MD. Imran Hossain Assistant  professor Department of ICT Comilla University</dc:title>
  <dc:creator>HP</dc:creator>
  <cp:lastModifiedBy>HP</cp:lastModifiedBy>
  <cp:revision>7</cp:revision>
  <dcterms:created xsi:type="dcterms:W3CDTF">2021-11-22T17:34:39Z</dcterms:created>
  <dcterms:modified xsi:type="dcterms:W3CDTF">2021-11-22T18:43:07Z</dcterms:modified>
</cp:coreProperties>
</file>