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5" r:id="rId2"/>
    <p:sldId id="256"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6455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124831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379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253529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9745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172211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1818711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316092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189439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D5E3E-3E22-4D87-BC5B-436A2C978CD1}"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131398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D5E3E-3E22-4D87-BC5B-436A2C978CD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422422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D5E3E-3E22-4D87-BC5B-436A2C978CD1}"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218058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3D5E3E-3E22-4D87-BC5B-436A2C978CD1}"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292664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D5E3E-3E22-4D87-BC5B-436A2C978CD1}"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387409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D5E3E-3E22-4D87-BC5B-436A2C978CD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158839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D5E3E-3E22-4D87-BC5B-436A2C978CD1}"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28171-895A-4DB9-9331-EC942E8DA380}" type="slidenum">
              <a:rPr lang="en-US" smtClean="0"/>
              <a:t>‹#›</a:t>
            </a:fld>
            <a:endParaRPr lang="en-US"/>
          </a:p>
        </p:txBody>
      </p:sp>
    </p:spTree>
    <p:extLst>
      <p:ext uri="{BB962C8B-B14F-4D97-AF65-F5344CB8AC3E}">
        <p14:creationId xmlns:p14="http://schemas.microsoft.com/office/powerpoint/2010/main" val="239942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3D5E3E-3E22-4D87-BC5B-436A2C978CD1}" type="datetimeFigureOut">
              <a:rPr lang="en-US" smtClean="0"/>
              <a:t>11/22/2021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428171-895A-4DB9-9331-EC942E8DA380}" type="slidenum">
              <a:rPr lang="en-US" smtClean="0"/>
              <a:t>‹#›</a:t>
            </a:fld>
            <a:endParaRPr lang="en-US"/>
          </a:p>
        </p:txBody>
      </p:sp>
    </p:spTree>
    <p:extLst>
      <p:ext uri="{BB962C8B-B14F-4D97-AF65-F5344CB8AC3E}">
        <p14:creationId xmlns:p14="http://schemas.microsoft.com/office/powerpoint/2010/main" val="1431501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A42A-577C-483C-9F92-BBCE1B1BBE7E}"/>
              </a:ext>
            </a:extLst>
          </p:cNvPr>
          <p:cNvSpPr>
            <a:spLocks noGrp="1"/>
          </p:cNvSpPr>
          <p:nvPr>
            <p:ph type="title"/>
          </p:nvPr>
        </p:nvSpPr>
        <p:spPr/>
        <p:txBody>
          <a:bodyPr>
            <a:normAutofit fontScale="90000"/>
          </a:bodyPr>
          <a:lstStyle/>
          <a:p>
            <a:pPr algn="ctr"/>
            <a:r>
              <a:rPr lang="en-US" sz="2700" dirty="0"/>
              <a:t>Presentation on</a:t>
            </a:r>
            <a:br>
              <a:rPr lang="en-US" sz="2700" dirty="0"/>
            </a:br>
            <a:br>
              <a:rPr lang="en-US" dirty="0"/>
            </a:br>
            <a:r>
              <a:rPr lang="en-US" dirty="0"/>
              <a:t>Detection and Automatic Gain Control (AGC)</a:t>
            </a:r>
          </a:p>
        </p:txBody>
      </p:sp>
      <p:sp>
        <p:nvSpPr>
          <p:cNvPr id="3" name="Content Placeholder 2">
            <a:extLst>
              <a:ext uri="{FF2B5EF4-FFF2-40B4-BE49-F238E27FC236}">
                <a16:creationId xmlns:a16="http://schemas.microsoft.com/office/drawing/2014/main" id="{FA43CE19-898A-4E46-8283-D3CB02A1D1FB}"/>
              </a:ext>
            </a:extLst>
          </p:cNvPr>
          <p:cNvSpPr>
            <a:spLocks noGrp="1"/>
          </p:cNvSpPr>
          <p:nvPr>
            <p:ph idx="1"/>
          </p:nvPr>
        </p:nvSpPr>
        <p:spPr>
          <a:xfrm>
            <a:off x="677334" y="2474355"/>
            <a:ext cx="2415490" cy="2276940"/>
          </a:xfrm>
        </p:spPr>
        <p:txBody>
          <a:bodyPr/>
          <a:lstStyle/>
          <a:p>
            <a:pPr marL="0" indent="0">
              <a:buNone/>
            </a:pPr>
            <a:r>
              <a:rPr lang="en-US" u="sng" dirty="0"/>
              <a:t>Presented To:</a:t>
            </a:r>
          </a:p>
          <a:p>
            <a:pPr marL="0" indent="0">
              <a:buNone/>
            </a:pPr>
            <a:r>
              <a:rPr lang="en-US" dirty="0"/>
              <a:t>Md. Imran Hossain</a:t>
            </a:r>
          </a:p>
          <a:p>
            <a:pPr marL="0" indent="0">
              <a:buNone/>
            </a:pPr>
            <a:r>
              <a:rPr lang="en-US" dirty="0"/>
              <a:t>Assistant Professor</a:t>
            </a:r>
          </a:p>
          <a:p>
            <a:pPr marL="0" indent="0">
              <a:buNone/>
            </a:pPr>
            <a:r>
              <a:rPr lang="en-US" dirty="0"/>
              <a:t>Department of ICT</a:t>
            </a:r>
          </a:p>
          <a:p>
            <a:pPr marL="0" indent="0">
              <a:buNone/>
            </a:pPr>
            <a:r>
              <a:rPr lang="en-US" dirty="0"/>
              <a:t>Comilla University</a:t>
            </a:r>
          </a:p>
        </p:txBody>
      </p:sp>
      <p:sp>
        <p:nvSpPr>
          <p:cNvPr id="4" name="Content Placeholder 2">
            <a:extLst>
              <a:ext uri="{FF2B5EF4-FFF2-40B4-BE49-F238E27FC236}">
                <a16:creationId xmlns:a16="http://schemas.microsoft.com/office/drawing/2014/main" id="{7DEA31CF-D293-474A-8112-B2B700C448AB}"/>
              </a:ext>
            </a:extLst>
          </p:cNvPr>
          <p:cNvSpPr txBox="1">
            <a:spLocks/>
          </p:cNvSpPr>
          <p:nvPr/>
        </p:nvSpPr>
        <p:spPr>
          <a:xfrm>
            <a:off x="6122894" y="3702519"/>
            <a:ext cx="3151107" cy="22769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u="sng" dirty="0"/>
              <a:t>Presented By:</a:t>
            </a:r>
          </a:p>
          <a:p>
            <a:pPr marL="0" indent="0">
              <a:buFont typeface="Wingdings 3" charset="2"/>
              <a:buNone/>
            </a:pPr>
            <a:r>
              <a:rPr lang="en-US" dirty="0"/>
              <a:t>Tanima Sultana Seema</a:t>
            </a:r>
          </a:p>
          <a:p>
            <a:pPr marL="0" indent="0">
              <a:buFont typeface="Wingdings 3" charset="2"/>
              <a:buNone/>
            </a:pPr>
            <a:r>
              <a:rPr lang="en-US" dirty="0"/>
              <a:t>Roll: 11809022</a:t>
            </a:r>
          </a:p>
          <a:p>
            <a:pPr marL="0" indent="0">
              <a:buFont typeface="Wingdings 3" charset="2"/>
              <a:buNone/>
            </a:pPr>
            <a:r>
              <a:rPr lang="en-US" dirty="0"/>
              <a:t>Session: 2017-18</a:t>
            </a:r>
          </a:p>
          <a:p>
            <a:pPr marL="0" indent="0">
              <a:buFont typeface="Wingdings 3" charset="2"/>
              <a:buNone/>
            </a:pPr>
            <a:r>
              <a:rPr lang="en-US" dirty="0"/>
              <a:t>Department of ICT</a:t>
            </a:r>
          </a:p>
          <a:p>
            <a:pPr marL="0" indent="0">
              <a:buFont typeface="Wingdings 3" charset="2"/>
              <a:buNone/>
            </a:pPr>
            <a:r>
              <a:rPr lang="en-US" dirty="0"/>
              <a:t>Comilla University</a:t>
            </a:r>
          </a:p>
        </p:txBody>
      </p:sp>
    </p:spTree>
    <p:extLst>
      <p:ext uri="{BB962C8B-B14F-4D97-AF65-F5344CB8AC3E}">
        <p14:creationId xmlns:p14="http://schemas.microsoft.com/office/powerpoint/2010/main" val="383178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1"/>
            <a:ext cx="9144000" cy="646332"/>
          </a:xfrm>
        </p:spPr>
        <p:txBody>
          <a:bodyPr anchor="t">
            <a:normAutofit/>
          </a:bodyPr>
          <a:lstStyle/>
          <a:p>
            <a:pPr algn="ctr"/>
            <a:r>
              <a:rPr lang="en-US" sz="2800" b="1" i="0" u="none" strike="noStrike" dirty="0">
                <a:solidFill>
                  <a:srgbClr val="000000"/>
                </a:solidFill>
                <a:effectLst/>
              </a:rPr>
              <a:t>Diagonal Clipping</a:t>
            </a:r>
            <a:endParaRPr lang="en-US" sz="2400" dirty="0"/>
          </a:p>
        </p:txBody>
      </p:sp>
      <p:sp>
        <p:nvSpPr>
          <p:cNvPr id="10" name="TextBox 9">
            <a:extLst>
              <a:ext uri="{FF2B5EF4-FFF2-40B4-BE49-F238E27FC236}">
                <a16:creationId xmlns:a16="http://schemas.microsoft.com/office/drawing/2014/main" id="{94FB934E-E921-4226-AD1F-206AEADA92A1}"/>
              </a:ext>
            </a:extLst>
          </p:cNvPr>
          <p:cNvSpPr txBox="1"/>
          <p:nvPr/>
        </p:nvSpPr>
        <p:spPr>
          <a:xfrm>
            <a:off x="1416423" y="916685"/>
            <a:ext cx="7761194" cy="2862322"/>
          </a:xfrm>
          <a:prstGeom prst="rect">
            <a:avLst/>
          </a:prstGeom>
          <a:noFill/>
        </p:spPr>
        <p:txBody>
          <a:bodyPr wrap="square">
            <a:spAutoFit/>
          </a:bodyPr>
          <a:lstStyle/>
          <a:p>
            <a:pPr marL="285750" indent="-285750">
              <a:buFont typeface="Arial" panose="020B0604020202020204" pitchFamily="34" charset="0"/>
              <a:buChar char="•"/>
            </a:pPr>
            <a:r>
              <a:rPr lang="en-US" dirty="0"/>
              <a:t>Diagonal clipping is the name given to the other form of trouble that may arise with diode detectors.</a:t>
            </a:r>
          </a:p>
          <a:p>
            <a:pPr marL="285750" indent="-285750">
              <a:buFont typeface="Arial" panose="020B0604020202020204" pitchFamily="34" charset="0"/>
              <a:buChar char="•"/>
            </a:pPr>
            <a:r>
              <a:rPr lang="en-US" dirty="0"/>
              <a:t>At the higher modulating frequencies, </a:t>
            </a:r>
            <a:r>
              <a:rPr lang="en-US" b="1" i="1" dirty="0"/>
              <a:t>Z</a:t>
            </a:r>
            <a:r>
              <a:rPr lang="en-US" sz="1100" b="1" i="1" dirty="0"/>
              <a:t>m</a:t>
            </a:r>
            <a:r>
              <a:rPr lang="en-US" dirty="0"/>
              <a:t> may no longer be purely resistive;</a:t>
            </a:r>
          </a:p>
          <a:p>
            <a:pPr marL="285750" indent="-285750">
              <a:buFont typeface="Arial" panose="020B0604020202020204" pitchFamily="34" charset="0"/>
              <a:buChar char="•"/>
            </a:pPr>
            <a:r>
              <a:rPr lang="en-US" dirty="0"/>
              <a:t>it can have a reactive component due to </a:t>
            </a:r>
            <a:r>
              <a:rPr lang="en-US" b="1" i="1" dirty="0"/>
              <a:t>C </a:t>
            </a:r>
            <a:r>
              <a:rPr lang="en-US" dirty="0"/>
              <a:t>and </a:t>
            </a:r>
            <a:r>
              <a:rPr lang="en-US" b="1" i="1" dirty="0"/>
              <a:t>C</a:t>
            </a:r>
            <a:r>
              <a:rPr lang="en-US" sz="1100" b="1" i="1" dirty="0"/>
              <a:t>1</a:t>
            </a:r>
            <a:r>
              <a:rPr lang="en-US" dirty="0"/>
              <a:t>. At high modulation depths current will be changing so quickly that the time constant of the load may be too slow to follow the change.</a:t>
            </a:r>
          </a:p>
          <a:p>
            <a:pPr marL="285750" indent="-285750">
              <a:buFont typeface="Arial" panose="020B0604020202020204" pitchFamily="34" charset="0"/>
              <a:buChar char="•"/>
            </a:pPr>
            <a:r>
              <a:rPr lang="en-US" dirty="0"/>
              <a:t>As a result, the current will decay exponentially, as shown in Fig. 5, instead of following the waveform.</a:t>
            </a:r>
          </a:p>
          <a:p>
            <a:pPr marL="285750" indent="-285750">
              <a:buFont typeface="Arial" panose="020B0604020202020204" pitchFamily="34" charset="0"/>
              <a:buChar char="•"/>
            </a:pPr>
            <a:r>
              <a:rPr lang="en-US" dirty="0"/>
              <a:t>This is called diagonal clipping.</a:t>
            </a:r>
          </a:p>
        </p:txBody>
      </p:sp>
      <p:pic>
        <p:nvPicPr>
          <p:cNvPr id="5" name="Picture 4">
            <a:extLst>
              <a:ext uri="{FF2B5EF4-FFF2-40B4-BE49-F238E27FC236}">
                <a16:creationId xmlns:a16="http://schemas.microsoft.com/office/drawing/2014/main" id="{26EE3BCE-D010-44C5-AA2C-679FF537BE0F}"/>
              </a:ext>
            </a:extLst>
          </p:cNvPr>
          <p:cNvPicPr>
            <a:picLocks noChangeAspect="1"/>
          </p:cNvPicPr>
          <p:nvPr/>
        </p:nvPicPr>
        <p:blipFill>
          <a:blip r:embed="rId2"/>
          <a:stretch>
            <a:fillRect/>
          </a:stretch>
        </p:blipFill>
        <p:spPr>
          <a:xfrm>
            <a:off x="2784263" y="3779008"/>
            <a:ext cx="4023709" cy="2532146"/>
          </a:xfrm>
          <a:prstGeom prst="rect">
            <a:avLst/>
          </a:prstGeom>
        </p:spPr>
      </p:pic>
      <p:sp>
        <p:nvSpPr>
          <p:cNvPr id="6" name="TextBox 5">
            <a:extLst>
              <a:ext uri="{FF2B5EF4-FFF2-40B4-BE49-F238E27FC236}">
                <a16:creationId xmlns:a16="http://schemas.microsoft.com/office/drawing/2014/main" id="{A2766D4F-7668-484B-9609-1E9D6C141DB6}"/>
              </a:ext>
            </a:extLst>
          </p:cNvPr>
          <p:cNvSpPr txBox="1"/>
          <p:nvPr/>
        </p:nvSpPr>
        <p:spPr>
          <a:xfrm>
            <a:off x="3182470" y="6230471"/>
            <a:ext cx="2704587" cy="369332"/>
          </a:xfrm>
          <a:prstGeom prst="rect">
            <a:avLst/>
          </a:prstGeom>
          <a:noFill/>
        </p:spPr>
        <p:txBody>
          <a:bodyPr wrap="none" rtlCol="0">
            <a:spAutoFit/>
          </a:bodyPr>
          <a:lstStyle/>
          <a:p>
            <a:r>
              <a:rPr lang="en-US" dirty="0"/>
              <a:t>Fig. 5: Diagonal Clipping</a:t>
            </a:r>
          </a:p>
        </p:txBody>
      </p:sp>
    </p:spTree>
    <p:extLst>
      <p:ext uri="{BB962C8B-B14F-4D97-AF65-F5344CB8AC3E}">
        <p14:creationId xmlns:p14="http://schemas.microsoft.com/office/powerpoint/2010/main" val="82008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BF8E4-338E-4D76-8F8E-A608F3D191BB}"/>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426661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0"/>
            <a:ext cx="9144000" cy="885731"/>
          </a:xfrm>
        </p:spPr>
        <p:txBody>
          <a:bodyPr anchor="t">
            <a:normAutofit/>
          </a:bodyPr>
          <a:lstStyle/>
          <a:p>
            <a:pPr algn="ctr"/>
            <a:r>
              <a:rPr lang="en-US" sz="2800" b="1" i="0" u="none" strike="noStrike" dirty="0">
                <a:solidFill>
                  <a:srgbClr val="000000"/>
                </a:solidFill>
                <a:effectLst/>
              </a:rPr>
              <a:t>Simple diode detector</a:t>
            </a:r>
            <a:br>
              <a:rPr lang="en-US" sz="2800" b="1" i="0" u="none" strike="noStrike" dirty="0">
                <a:solidFill>
                  <a:srgbClr val="000000"/>
                </a:solidFill>
                <a:effectLst/>
              </a:rPr>
            </a:br>
            <a:r>
              <a:rPr lang="en-US" sz="2400" b="1" i="0" u="none" strike="noStrike" dirty="0">
                <a:solidFill>
                  <a:srgbClr val="000000"/>
                </a:solidFill>
                <a:effectLst/>
              </a:rPr>
              <a:t>Operation</a:t>
            </a:r>
            <a:endParaRPr lang="en-US" sz="2400" b="1" dirty="0"/>
          </a:p>
        </p:txBody>
      </p:sp>
      <p:sp>
        <p:nvSpPr>
          <p:cNvPr id="4" name="TextBox 3">
            <a:extLst>
              <a:ext uri="{FF2B5EF4-FFF2-40B4-BE49-F238E27FC236}">
                <a16:creationId xmlns:a16="http://schemas.microsoft.com/office/drawing/2014/main" id="{E39C561D-D043-44F8-962C-153BA26A4E4A}"/>
              </a:ext>
            </a:extLst>
          </p:cNvPr>
          <p:cNvSpPr txBox="1"/>
          <p:nvPr/>
        </p:nvSpPr>
        <p:spPr>
          <a:xfrm>
            <a:off x="1317811" y="1597177"/>
            <a:ext cx="7709647" cy="369332"/>
          </a:xfrm>
          <a:prstGeom prst="rect">
            <a:avLst/>
          </a:prstGeom>
          <a:noFill/>
        </p:spPr>
        <p:txBody>
          <a:bodyPr wrap="square" rtlCol="0">
            <a:spAutoFit/>
          </a:bodyPr>
          <a:lstStyle/>
          <a:p>
            <a:r>
              <a:rPr lang="en-US" sz="1800" b="0" i="0" u="none" strike="noStrike" dirty="0">
                <a:solidFill>
                  <a:srgbClr val="000000"/>
                </a:solidFill>
                <a:effectLst/>
                <a:latin typeface="+mj-lt"/>
              </a:rPr>
              <a:t>The diode is by far the most common device used for AM demodulation</a:t>
            </a:r>
            <a:endParaRPr lang="en-US" dirty="0">
              <a:latin typeface="+mj-lt"/>
            </a:endParaRPr>
          </a:p>
        </p:txBody>
      </p:sp>
      <p:sp>
        <p:nvSpPr>
          <p:cNvPr id="7" name="TextBox 6">
            <a:extLst>
              <a:ext uri="{FF2B5EF4-FFF2-40B4-BE49-F238E27FC236}">
                <a16:creationId xmlns:a16="http://schemas.microsoft.com/office/drawing/2014/main" id="{5C623FC4-711B-4E9B-A162-12979E27CF06}"/>
              </a:ext>
            </a:extLst>
          </p:cNvPr>
          <p:cNvSpPr txBox="1"/>
          <p:nvPr/>
        </p:nvSpPr>
        <p:spPr>
          <a:xfrm>
            <a:off x="493056" y="4788468"/>
            <a:ext cx="10094259" cy="369332"/>
          </a:xfrm>
          <a:prstGeom prst="rect">
            <a:avLst/>
          </a:prstGeom>
          <a:noFill/>
        </p:spPr>
        <p:txBody>
          <a:bodyPr wrap="square">
            <a:spAutoFit/>
          </a:bodyPr>
          <a:lstStyle/>
          <a:p>
            <a:pPr algn="ctr"/>
            <a:r>
              <a:rPr lang="en-US" sz="1800" i="0" u="none" strike="noStrike" dirty="0">
                <a:solidFill>
                  <a:srgbClr val="000000"/>
                </a:solidFill>
                <a:effectLst/>
                <a:latin typeface="+mj-lt"/>
              </a:rPr>
              <a:t>Fig. 1: Simple diode detector (a) Circuit diagram (b) input and output voltages.</a:t>
            </a:r>
            <a:endParaRPr lang="en-US" dirty="0">
              <a:latin typeface="+mj-lt"/>
            </a:endParaRPr>
          </a:p>
        </p:txBody>
      </p:sp>
      <p:graphicFrame>
        <p:nvGraphicFramePr>
          <p:cNvPr id="13" name="Object 12">
            <a:extLst>
              <a:ext uri="{FF2B5EF4-FFF2-40B4-BE49-F238E27FC236}">
                <a16:creationId xmlns:a16="http://schemas.microsoft.com/office/drawing/2014/main" id="{DA661F05-3D93-4E97-993A-B6AA60A6D18C}"/>
              </a:ext>
            </a:extLst>
          </p:cNvPr>
          <p:cNvGraphicFramePr>
            <a:graphicFrameLocks noChangeAspect="1"/>
          </p:cNvGraphicFramePr>
          <p:nvPr>
            <p:extLst>
              <p:ext uri="{D42A27DB-BD31-4B8C-83A1-F6EECF244321}">
                <p14:modId xmlns:p14="http://schemas.microsoft.com/office/powerpoint/2010/main" val="2188525278"/>
              </p:ext>
            </p:extLst>
          </p:nvPr>
        </p:nvGraphicFramePr>
        <p:xfrm>
          <a:off x="2610691" y="2232818"/>
          <a:ext cx="5570537" cy="2392363"/>
        </p:xfrm>
        <a:graphic>
          <a:graphicData uri="http://schemas.openxmlformats.org/presentationml/2006/ole">
            <mc:AlternateContent xmlns:mc="http://schemas.openxmlformats.org/markup-compatibility/2006">
              <mc:Choice xmlns:v="urn:schemas-microsoft-com:vml" Requires="v">
                <p:oleObj spid="_x0000_s1030" name="Bitmap Image" r:id="rId3" imgW="5570280" imgH="2392560" progId="Paint.Picture">
                  <p:embed/>
                </p:oleObj>
              </mc:Choice>
              <mc:Fallback>
                <p:oleObj name="Bitmap Image" r:id="rId3" imgW="5570280" imgH="2392560" progId="Paint.Picture">
                  <p:embed/>
                  <p:pic>
                    <p:nvPicPr>
                      <p:cNvPr id="0" name=""/>
                      <p:cNvPicPr/>
                      <p:nvPr/>
                    </p:nvPicPr>
                    <p:blipFill>
                      <a:blip r:embed="rId4"/>
                      <a:stretch>
                        <a:fillRect/>
                      </a:stretch>
                    </p:blipFill>
                    <p:spPr>
                      <a:xfrm>
                        <a:off x="2610691" y="2232818"/>
                        <a:ext cx="5570537" cy="2392363"/>
                      </a:xfrm>
                      <a:prstGeom prst="rect">
                        <a:avLst/>
                      </a:prstGeom>
                    </p:spPr>
                  </p:pic>
                </p:oleObj>
              </mc:Fallback>
            </mc:AlternateContent>
          </a:graphicData>
        </a:graphic>
      </p:graphicFrame>
    </p:spTree>
    <p:extLst>
      <p:ext uri="{BB962C8B-B14F-4D97-AF65-F5344CB8AC3E}">
        <p14:creationId xmlns:p14="http://schemas.microsoft.com/office/powerpoint/2010/main" val="356359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1"/>
            <a:ext cx="9144000" cy="921590"/>
          </a:xfrm>
        </p:spPr>
        <p:txBody>
          <a:bodyPr anchor="t">
            <a:normAutofit/>
          </a:bodyPr>
          <a:lstStyle/>
          <a:p>
            <a:pPr algn="ctr"/>
            <a:r>
              <a:rPr lang="en-US" sz="2800" b="1" i="0" u="none" strike="noStrike" dirty="0">
                <a:solidFill>
                  <a:srgbClr val="000000"/>
                </a:solidFill>
                <a:effectLst/>
              </a:rPr>
              <a:t>Simple diode detector</a:t>
            </a:r>
            <a:br>
              <a:rPr lang="en-US" sz="2800" b="1" i="0" u="none" strike="noStrike" dirty="0">
                <a:solidFill>
                  <a:srgbClr val="000000"/>
                </a:solidFill>
                <a:effectLst/>
              </a:rPr>
            </a:br>
            <a:r>
              <a:rPr lang="en-US" sz="2400" b="1" i="0" u="none" strike="noStrike" dirty="0">
                <a:solidFill>
                  <a:srgbClr val="000000"/>
                </a:solidFill>
                <a:effectLst/>
              </a:rPr>
              <a:t>Disadvantage</a:t>
            </a:r>
            <a:endParaRPr lang="en-US" sz="2400" b="1" dirty="0"/>
          </a:p>
        </p:txBody>
      </p:sp>
      <p:sp>
        <p:nvSpPr>
          <p:cNvPr id="8" name="TextBox 7">
            <a:extLst>
              <a:ext uri="{FF2B5EF4-FFF2-40B4-BE49-F238E27FC236}">
                <a16:creationId xmlns:a16="http://schemas.microsoft.com/office/drawing/2014/main" id="{800CB270-502A-4B5A-BD8A-3BAC1F9444A3}"/>
              </a:ext>
            </a:extLst>
          </p:cNvPr>
          <p:cNvSpPr txBox="1"/>
          <p:nvPr/>
        </p:nvSpPr>
        <p:spPr>
          <a:xfrm>
            <a:off x="636493" y="3926543"/>
            <a:ext cx="9206754" cy="2031325"/>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V</a:t>
            </a:r>
            <a:r>
              <a:rPr lang="en-US" sz="1100" b="0" i="0" u="none" strike="noStrike" dirty="0">
                <a:solidFill>
                  <a:srgbClr val="000000"/>
                </a:solidFill>
                <a:effectLst/>
                <a:latin typeface="+mj-lt"/>
              </a:rPr>
              <a:t>0</a:t>
            </a:r>
            <a:r>
              <a:rPr lang="en-US" sz="1800" b="0" i="0" u="none" strike="noStrike" dirty="0">
                <a:solidFill>
                  <a:srgbClr val="000000"/>
                </a:solidFill>
                <a:effectLst/>
                <a:latin typeface="+mj-lt"/>
              </a:rPr>
              <a:t>, in addition to being proportional to the modulating voltage, also has a dc component, which represents the average envelope amplitude (i.e., carrier strength), and a small RF ripple.</a:t>
            </a:r>
          </a:p>
          <a:p>
            <a:pPr marL="285750" indent="-285750" rtl="0">
              <a:spcBef>
                <a:spcPts val="0"/>
              </a:spcBef>
              <a:spcAft>
                <a:spcPts val="0"/>
              </a:spcAft>
              <a:buFont typeface="Arial" panose="020B0604020202020204" pitchFamily="34" charset="0"/>
              <a:buChar char="•"/>
            </a:pPr>
            <a:endParaRPr lang="en-US" sz="1800" b="0" i="0" u="none" strike="noStrike" dirty="0">
              <a:solidFill>
                <a:srgbClr val="000000"/>
              </a:solidFill>
              <a:effectLst/>
              <a:latin typeface="+mj-lt"/>
            </a:endParaRPr>
          </a:p>
          <a:p>
            <a:pPr rtl="0">
              <a:spcBef>
                <a:spcPts val="0"/>
              </a:spcBef>
              <a:spcAft>
                <a:spcPts val="0"/>
              </a:spcAft>
            </a:pPr>
            <a:endParaRPr lang="en-US" sz="1800" b="0" i="0" u="none" strike="noStrike" dirty="0">
              <a:solidFill>
                <a:srgbClr val="000000"/>
              </a:solidFill>
              <a:effectLst/>
              <a:latin typeface="+mj-lt"/>
            </a:endParaRPr>
          </a:p>
          <a:p>
            <a:pPr marL="2857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The unwanted components are removed in a practical detector, leaving only the intelligence and some second harmonics of the modulating signal.</a:t>
            </a:r>
            <a:endParaRPr lang="en-US" dirty="0">
              <a:latin typeface="+mj-lt"/>
            </a:endParaRPr>
          </a:p>
        </p:txBody>
      </p:sp>
      <p:graphicFrame>
        <p:nvGraphicFramePr>
          <p:cNvPr id="5" name="Object 4">
            <a:extLst>
              <a:ext uri="{FF2B5EF4-FFF2-40B4-BE49-F238E27FC236}">
                <a16:creationId xmlns:a16="http://schemas.microsoft.com/office/drawing/2014/main" id="{0B105737-0EFC-4177-992A-E317BA1D54DF}"/>
              </a:ext>
            </a:extLst>
          </p:cNvPr>
          <p:cNvGraphicFramePr>
            <a:graphicFrameLocks noChangeAspect="1"/>
          </p:cNvGraphicFramePr>
          <p:nvPr>
            <p:extLst>
              <p:ext uri="{D42A27DB-BD31-4B8C-83A1-F6EECF244321}">
                <p14:modId xmlns:p14="http://schemas.microsoft.com/office/powerpoint/2010/main" val="1366659579"/>
              </p:ext>
            </p:extLst>
          </p:nvPr>
        </p:nvGraphicFramePr>
        <p:xfrm>
          <a:off x="4575456" y="1477963"/>
          <a:ext cx="2574925" cy="1951037"/>
        </p:xfrm>
        <a:graphic>
          <a:graphicData uri="http://schemas.openxmlformats.org/presentationml/2006/ole">
            <mc:AlternateContent xmlns:mc="http://schemas.openxmlformats.org/markup-compatibility/2006">
              <mc:Choice xmlns:v="urn:schemas-microsoft-com:vml" Requires="v">
                <p:oleObj spid="_x0000_s4100" name="Bitmap Image" r:id="rId3" imgW="2575440" imgH="1950840" progId="Paint.Picture">
                  <p:embed/>
                </p:oleObj>
              </mc:Choice>
              <mc:Fallback>
                <p:oleObj name="Bitmap Image" r:id="rId3" imgW="2575440" imgH="1950840" progId="Paint.Picture">
                  <p:embed/>
                  <p:pic>
                    <p:nvPicPr>
                      <p:cNvPr id="0" name=""/>
                      <p:cNvPicPr/>
                      <p:nvPr/>
                    </p:nvPicPr>
                    <p:blipFill>
                      <a:blip r:embed="rId4"/>
                      <a:stretch>
                        <a:fillRect/>
                      </a:stretch>
                    </p:blipFill>
                    <p:spPr>
                      <a:xfrm>
                        <a:off x="4575456" y="1477963"/>
                        <a:ext cx="2574925" cy="1951037"/>
                      </a:xfrm>
                      <a:prstGeom prst="rect">
                        <a:avLst/>
                      </a:prstGeom>
                    </p:spPr>
                  </p:pic>
                </p:oleObj>
              </mc:Fallback>
            </mc:AlternateContent>
          </a:graphicData>
        </a:graphic>
      </p:graphicFrame>
    </p:spTree>
    <p:extLst>
      <p:ext uri="{BB962C8B-B14F-4D97-AF65-F5344CB8AC3E}">
        <p14:creationId xmlns:p14="http://schemas.microsoft.com/office/powerpoint/2010/main" val="7770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0"/>
            <a:ext cx="9144000" cy="885731"/>
          </a:xfrm>
        </p:spPr>
        <p:txBody>
          <a:bodyPr anchor="t">
            <a:normAutofit/>
          </a:bodyPr>
          <a:lstStyle/>
          <a:p>
            <a:pPr algn="ctr"/>
            <a:r>
              <a:rPr lang="en-US" sz="2800" b="1" i="0" u="none" strike="noStrike" dirty="0">
                <a:solidFill>
                  <a:srgbClr val="000000"/>
                </a:solidFill>
                <a:effectLst/>
              </a:rPr>
              <a:t>Practical diode detector</a:t>
            </a:r>
            <a:br>
              <a:rPr lang="en-US" sz="2800" b="1" i="0" u="none" strike="noStrike" dirty="0">
                <a:solidFill>
                  <a:srgbClr val="000000"/>
                </a:solidFill>
                <a:effectLst/>
              </a:rPr>
            </a:br>
            <a:r>
              <a:rPr lang="en-US" sz="2400" b="1" i="0" u="none" strike="noStrike" dirty="0">
                <a:solidFill>
                  <a:srgbClr val="000000"/>
                </a:solidFill>
                <a:effectLst/>
              </a:rPr>
              <a:t>Operation</a:t>
            </a:r>
            <a:endParaRPr lang="en-US" sz="2400" b="1" dirty="0"/>
          </a:p>
        </p:txBody>
      </p:sp>
      <p:sp>
        <p:nvSpPr>
          <p:cNvPr id="7" name="TextBox 6">
            <a:extLst>
              <a:ext uri="{FF2B5EF4-FFF2-40B4-BE49-F238E27FC236}">
                <a16:creationId xmlns:a16="http://schemas.microsoft.com/office/drawing/2014/main" id="{0590A402-0379-4C9F-ADC2-30B6B09A0092}"/>
              </a:ext>
            </a:extLst>
          </p:cNvPr>
          <p:cNvSpPr txBox="1"/>
          <p:nvPr/>
        </p:nvSpPr>
        <p:spPr>
          <a:xfrm>
            <a:off x="573741" y="5912172"/>
            <a:ext cx="10094259" cy="369332"/>
          </a:xfrm>
          <a:prstGeom prst="rect">
            <a:avLst/>
          </a:prstGeom>
          <a:noFill/>
        </p:spPr>
        <p:txBody>
          <a:bodyPr wrap="square">
            <a:spAutoFit/>
          </a:bodyPr>
          <a:lstStyle/>
          <a:p>
            <a:pPr algn="ctr"/>
            <a:r>
              <a:rPr lang="en-US" sz="1800" i="0" u="none" strike="noStrike" dirty="0">
                <a:solidFill>
                  <a:srgbClr val="000000"/>
                </a:solidFill>
                <a:effectLst/>
                <a:latin typeface="+mj-lt"/>
              </a:rPr>
              <a:t>Fig. 2: Practical diode detector</a:t>
            </a:r>
            <a:endParaRPr lang="en-US" dirty="0">
              <a:latin typeface="+mj-lt"/>
            </a:endParaRPr>
          </a:p>
        </p:txBody>
      </p:sp>
      <p:sp>
        <p:nvSpPr>
          <p:cNvPr id="10" name="TextBox 9">
            <a:extLst>
              <a:ext uri="{FF2B5EF4-FFF2-40B4-BE49-F238E27FC236}">
                <a16:creationId xmlns:a16="http://schemas.microsoft.com/office/drawing/2014/main" id="{E9C495E4-0D6A-40AD-BAFF-0C61F1DA4022}"/>
              </a:ext>
            </a:extLst>
          </p:cNvPr>
          <p:cNvSpPr txBox="1"/>
          <p:nvPr/>
        </p:nvSpPr>
        <p:spPr>
          <a:xfrm>
            <a:off x="663388" y="1090994"/>
            <a:ext cx="8848165" cy="2031325"/>
          </a:xfrm>
          <a:prstGeom prst="rect">
            <a:avLst/>
          </a:prstGeom>
          <a:noFill/>
        </p:spPr>
        <p:txBody>
          <a:bodyPr wrap="square">
            <a:spAutoFit/>
          </a:bodyPr>
          <a:lstStyle/>
          <a:p>
            <a:r>
              <a:rPr lang="en-US" sz="1800" b="0" i="0" u="none" strike="noStrike" dirty="0">
                <a:solidFill>
                  <a:srgbClr val="000000"/>
                </a:solidFill>
                <a:effectLst/>
                <a:latin typeface="+mj-lt"/>
              </a:rPr>
              <a:t>Following additions have been made to the simple detector in its practical version.</a:t>
            </a:r>
          </a:p>
          <a:p>
            <a:endParaRPr lang="en-US" sz="1800" b="0" i="0" u="none" strike="noStrike" dirty="0">
              <a:solidFill>
                <a:srgbClr val="000000"/>
              </a:solidFill>
              <a:effectLst/>
              <a:latin typeface="+mj-lt"/>
            </a:endParaRPr>
          </a:p>
          <a:p>
            <a:pPr marL="285750" indent="-285750">
              <a:buFont typeface="Arial" panose="020B0604020202020204" pitchFamily="34" charset="0"/>
              <a:buChar char="•"/>
            </a:pPr>
            <a:r>
              <a:rPr lang="en-US" sz="1800" b="0" i="0" u="none" strike="noStrike" dirty="0">
                <a:solidFill>
                  <a:srgbClr val="000000"/>
                </a:solidFill>
                <a:effectLst/>
                <a:latin typeface="+mj-lt"/>
              </a:rPr>
              <a:t>The diode has been reversed, so that now the negative envelope is demodulated.</a:t>
            </a:r>
          </a:p>
          <a:p>
            <a:pPr marL="285750" indent="-285750">
              <a:buFont typeface="Arial" panose="020B0604020202020204" pitchFamily="34" charset="0"/>
              <a:buChar char="•"/>
            </a:pPr>
            <a:endParaRPr lang="en-US" sz="1800" b="0" i="0" u="none" strike="noStrike" dirty="0">
              <a:solidFill>
                <a:srgbClr val="000000"/>
              </a:solidFill>
              <a:effectLst/>
              <a:latin typeface="+mj-lt"/>
            </a:endParaRPr>
          </a:p>
          <a:p>
            <a:pPr marL="285750" indent="-285750">
              <a:buFont typeface="Arial" panose="020B0604020202020204" pitchFamily="34" charset="0"/>
              <a:buChar char="•"/>
            </a:pPr>
            <a:r>
              <a:rPr lang="en-US" sz="1800" b="0" i="0" u="none" strike="noStrike" dirty="0">
                <a:solidFill>
                  <a:srgbClr val="000000"/>
                </a:solidFill>
                <a:effectLst/>
                <a:latin typeface="+mj-lt"/>
              </a:rPr>
              <a:t>This has no effect on detection, but it does ensure that a negative AGC voltage will be available.</a:t>
            </a:r>
            <a:endParaRPr lang="en-US" dirty="0">
              <a:latin typeface="+mj-lt"/>
            </a:endParaRPr>
          </a:p>
        </p:txBody>
      </p:sp>
      <p:graphicFrame>
        <p:nvGraphicFramePr>
          <p:cNvPr id="11" name="Object 10">
            <a:extLst>
              <a:ext uri="{FF2B5EF4-FFF2-40B4-BE49-F238E27FC236}">
                <a16:creationId xmlns:a16="http://schemas.microsoft.com/office/drawing/2014/main" id="{D38F29CD-A7FF-496A-8C28-ADEAC8804655}"/>
              </a:ext>
            </a:extLst>
          </p:cNvPr>
          <p:cNvGraphicFramePr>
            <a:graphicFrameLocks noChangeAspect="1"/>
          </p:cNvGraphicFramePr>
          <p:nvPr>
            <p:extLst>
              <p:ext uri="{D42A27DB-BD31-4B8C-83A1-F6EECF244321}">
                <p14:modId xmlns:p14="http://schemas.microsoft.com/office/powerpoint/2010/main" val="3470367237"/>
              </p:ext>
            </p:extLst>
          </p:nvPr>
        </p:nvGraphicFramePr>
        <p:xfrm>
          <a:off x="3806449" y="2927820"/>
          <a:ext cx="4611407" cy="2911065"/>
        </p:xfrm>
        <a:graphic>
          <a:graphicData uri="http://schemas.openxmlformats.org/presentationml/2006/ole">
            <mc:AlternateContent xmlns:mc="http://schemas.openxmlformats.org/markup-compatibility/2006">
              <mc:Choice xmlns:v="urn:schemas-microsoft-com:vml" Requires="v">
                <p:oleObj spid="_x0000_s3076" name="Bitmap Image" r:id="rId3" imgW="3573720" imgH="2255400" progId="Paint.Picture">
                  <p:embed/>
                </p:oleObj>
              </mc:Choice>
              <mc:Fallback>
                <p:oleObj name="Bitmap Image" r:id="rId3" imgW="3573720" imgH="2255400" progId="Paint.Picture">
                  <p:embed/>
                  <p:pic>
                    <p:nvPicPr>
                      <p:cNvPr id="0" name=""/>
                      <p:cNvPicPr/>
                      <p:nvPr/>
                    </p:nvPicPr>
                    <p:blipFill>
                      <a:blip r:embed="rId4"/>
                      <a:stretch>
                        <a:fillRect/>
                      </a:stretch>
                    </p:blipFill>
                    <p:spPr>
                      <a:xfrm>
                        <a:off x="3806449" y="2927820"/>
                        <a:ext cx="4611407" cy="2911065"/>
                      </a:xfrm>
                      <a:prstGeom prst="rect">
                        <a:avLst/>
                      </a:prstGeom>
                    </p:spPr>
                  </p:pic>
                </p:oleObj>
              </mc:Fallback>
            </mc:AlternateContent>
          </a:graphicData>
        </a:graphic>
      </p:graphicFrame>
    </p:spTree>
    <p:extLst>
      <p:ext uri="{BB962C8B-B14F-4D97-AF65-F5344CB8AC3E}">
        <p14:creationId xmlns:p14="http://schemas.microsoft.com/office/powerpoint/2010/main" val="53420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0"/>
            <a:ext cx="9144000" cy="885731"/>
          </a:xfrm>
        </p:spPr>
        <p:txBody>
          <a:bodyPr anchor="t">
            <a:normAutofit/>
          </a:bodyPr>
          <a:lstStyle/>
          <a:p>
            <a:pPr algn="ctr"/>
            <a:r>
              <a:rPr lang="en-US" sz="2800" b="1" i="0" u="none" strike="noStrike" dirty="0">
                <a:solidFill>
                  <a:srgbClr val="000000"/>
                </a:solidFill>
                <a:effectLst/>
              </a:rPr>
              <a:t>Automatic Gain Control (AGC)</a:t>
            </a:r>
            <a:br>
              <a:rPr lang="en-US" sz="2800" b="1" i="0" u="none" strike="noStrike" dirty="0">
                <a:solidFill>
                  <a:srgbClr val="000000"/>
                </a:solidFill>
                <a:effectLst/>
              </a:rPr>
            </a:br>
            <a:r>
              <a:rPr lang="en-US" sz="2400" b="1" dirty="0">
                <a:solidFill>
                  <a:srgbClr val="000000"/>
                </a:solidFill>
              </a:rPr>
              <a:t>Characteristics</a:t>
            </a:r>
            <a:endParaRPr lang="en-US" sz="2400" dirty="0"/>
          </a:p>
        </p:txBody>
      </p:sp>
      <p:sp>
        <p:nvSpPr>
          <p:cNvPr id="7" name="TextBox 6">
            <a:extLst>
              <a:ext uri="{FF2B5EF4-FFF2-40B4-BE49-F238E27FC236}">
                <a16:creationId xmlns:a16="http://schemas.microsoft.com/office/drawing/2014/main" id="{0590A402-0379-4C9F-ADC2-30B6B09A0092}"/>
              </a:ext>
            </a:extLst>
          </p:cNvPr>
          <p:cNvSpPr txBox="1"/>
          <p:nvPr/>
        </p:nvSpPr>
        <p:spPr>
          <a:xfrm>
            <a:off x="528916" y="6154221"/>
            <a:ext cx="10094259" cy="369332"/>
          </a:xfrm>
          <a:prstGeom prst="rect">
            <a:avLst/>
          </a:prstGeom>
          <a:noFill/>
        </p:spPr>
        <p:txBody>
          <a:bodyPr wrap="square">
            <a:spAutoFit/>
          </a:bodyPr>
          <a:lstStyle/>
          <a:p>
            <a:pPr algn="ctr"/>
            <a:r>
              <a:rPr lang="en-US" sz="1800" i="0" u="none" strike="noStrike" dirty="0">
                <a:solidFill>
                  <a:srgbClr val="000000"/>
                </a:solidFill>
                <a:effectLst/>
                <a:latin typeface="+mj-lt"/>
              </a:rPr>
              <a:t>Fig. 3: Simple AGC characteristics</a:t>
            </a:r>
            <a:endParaRPr lang="en-US" dirty="0">
              <a:latin typeface="+mj-lt"/>
            </a:endParaRPr>
          </a:p>
        </p:txBody>
      </p:sp>
      <p:graphicFrame>
        <p:nvGraphicFramePr>
          <p:cNvPr id="4" name="Object 3">
            <a:extLst>
              <a:ext uri="{FF2B5EF4-FFF2-40B4-BE49-F238E27FC236}">
                <a16:creationId xmlns:a16="http://schemas.microsoft.com/office/drawing/2014/main" id="{F901B029-EA48-41F4-84D4-6AB89D2BEB33}"/>
              </a:ext>
            </a:extLst>
          </p:cNvPr>
          <p:cNvGraphicFramePr>
            <a:graphicFrameLocks noChangeAspect="1"/>
          </p:cNvGraphicFramePr>
          <p:nvPr>
            <p:extLst>
              <p:ext uri="{D42A27DB-BD31-4B8C-83A1-F6EECF244321}">
                <p14:modId xmlns:p14="http://schemas.microsoft.com/office/powerpoint/2010/main" val="808292269"/>
              </p:ext>
            </p:extLst>
          </p:nvPr>
        </p:nvGraphicFramePr>
        <p:xfrm>
          <a:off x="3912579" y="3724663"/>
          <a:ext cx="2735263" cy="2422525"/>
        </p:xfrm>
        <a:graphic>
          <a:graphicData uri="http://schemas.openxmlformats.org/presentationml/2006/ole">
            <mc:AlternateContent xmlns:mc="http://schemas.openxmlformats.org/markup-compatibility/2006">
              <mc:Choice xmlns:v="urn:schemas-microsoft-com:vml" Requires="v">
                <p:oleObj spid="_x0000_s2054" name="Bitmap Image" r:id="rId3" imgW="2735640" imgH="2423160" progId="Paint.Picture">
                  <p:embed/>
                </p:oleObj>
              </mc:Choice>
              <mc:Fallback>
                <p:oleObj name="Bitmap Image" r:id="rId3" imgW="2735640" imgH="2423160" progId="Paint.Picture">
                  <p:embed/>
                  <p:pic>
                    <p:nvPicPr>
                      <p:cNvPr id="0" name=""/>
                      <p:cNvPicPr/>
                      <p:nvPr/>
                    </p:nvPicPr>
                    <p:blipFill>
                      <a:blip r:embed="rId4"/>
                      <a:stretch>
                        <a:fillRect/>
                      </a:stretch>
                    </p:blipFill>
                    <p:spPr>
                      <a:xfrm>
                        <a:off x="3912579" y="3724663"/>
                        <a:ext cx="2735263" cy="2422525"/>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EE4F316F-5690-4952-A96E-B81B45398D25}"/>
              </a:ext>
            </a:extLst>
          </p:cNvPr>
          <p:cNvSpPr txBox="1"/>
          <p:nvPr/>
        </p:nvSpPr>
        <p:spPr>
          <a:xfrm>
            <a:off x="663388" y="1177131"/>
            <a:ext cx="8982636"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Simple AGC is a system by means of which the overall gain of a radio receiver is varied automatically with the changing strength of the received signal, to keep the output substantially constant.</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A dc bias voltage, derived from the practical diode detector is applied to a selected number of the RF, IF and mixer stages.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The devices used in those stages are ones whose transconductance and gain depends on the applied bias voltage or current.</a:t>
            </a:r>
          </a:p>
        </p:txBody>
      </p:sp>
    </p:spTree>
    <p:extLst>
      <p:ext uri="{BB962C8B-B14F-4D97-AF65-F5344CB8AC3E}">
        <p14:creationId xmlns:p14="http://schemas.microsoft.com/office/powerpoint/2010/main" val="397406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0"/>
            <a:ext cx="9144000" cy="885731"/>
          </a:xfrm>
        </p:spPr>
        <p:txBody>
          <a:bodyPr anchor="t">
            <a:normAutofit/>
          </a:bodyPr>
          <a:lstStyle/>
          <a:p>
            <a:pPr algn="ctr"/>
            <a:r>
              <a:rPr lang="en-US" sz="2800" b="1" i="0" u="none" strike="noStrike" dirty="0">
                <a:solidFill>
                  <a:srgbClr val="000000"/>
                </a:solidFill>
                <a:effectLst/>
              </a:rPr>
              <a:t>Automatic Gain Control (AGC)</a:t>
            </a:r>
            <a:br>
              <a:rPr lang="en-US" sz="2800" b="1" i="0" u="none" strike="noStrike" dirty="0">
                <a:solidFill>
                  <a:srgbClr val="000000"/>
                </a:solidFill>
                <a:effectLst/>
              </a:rPr>
            </a:br>
            <a:r>
              <a:rPr lang="en-US" sz="2400" b="1" dirty="0">
                <a:solidFill>
                  <a:srgbClr val="000000"/>
                </a:solidFill>
              </a:rPr>
              <a:t>Applications</a:t>
            </a:r>
            <a:endParaRPr lang="en-US" sz="2400" dirty="0"/>
          </a:p>
        </p:txBody>
      </p:sp>
      <p:sp>
        <p:nvSpPr>
          <p:cNvPr id="12" name="TextBox 11">
            <a:extLst>
              <a:ext uri="{FF2B5EF4-FFF2-40B4-BE49-F238E27FC236}">
                <a16:creationId xmlns:a16="http://schemas.microsoft.com/office/drawing/2014/main" id="{EE4F316F-5690-4952-A96E-B81B45398D25}"/>
              </a:ext>
            </a:extLst>
          </p:cNvPr>
          <p:cNvSpPr txBox="1"/>
          <p:nvPr/>
        </p:nvSpPr>
        <p:spPr>
          <a:xfrm>
            <a:off x="753035" y="1437107"/>
            <a:ext cx="8982636" cy="3139321"/>
          </a:xfrm>
          <a:prstGeom prst="rect">
            <a:avLst/>
          </a:prstGeom>
          <a:noFill/>
        </p:spPr>
        <p:txBody>
          <a:bodyPr wrap="square">
            <a:spAutoFit/>
          </a:bodyPr>
          <a:lstStyle/>
          <a:p>
            <a:pPr marL="285750" indent="-285750">
              <a:buFont typeface="Arial" panose="020B0604020202020204" pitchFamily="34" charset="0"/>
              <a:buChar char="•"/>
            </a:pPr>
            <a:r>
              <a:rPr lang="en-US" dirty="0"/>
              <a:t>All modem receivers are furnished with AGC, which enables tuning to stations of varying signal strengths without appreciable change in the volume of the output signal.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AGC "irons out" input signal amplitude variations, and the gain control does not have to be readjusted every time the receiver is tuned from one station to another, except when the change in signal strengths is enormous.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AGC helps to smooth out the rapid fading which may occur with long-distance shortwave reception and prevents overloading of the last IF amplifier which might otherwise have occurred.</a:t>
            </a:r>
            <a:endParaRPr lang="en-US" dirty="0">
              <a:latin typeface="+mj-lt"/>
            </a:endParaRPr>
          </a:p>
        </p:txBody>
      </p:sp>
    </p:spTree>
    <p:extLst>
      <p:ext uri="{BB962C8B-B14F-4D97-AF65-F5344CB8AC3E}">
        <p14:creationId xmlns:p14="http://schemas.microsoft.com/office/powerpoint/2010/main" val="186721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0"/>
            <a:ext cx="9144000" cy="885731"/>
          </a:xfrm>
        </p:spPr>
        <p:txBody>
          <a:bodyPr anchor="t">
            <a:normAutofit/>
          </a:bodyPr>
          <a:lstStyle/>
          <a:p>
            <a:pPr algn="ctr"/>
            <a:r>
              <a:rPr lang="en-US" sz="2800" b="1" i="0" u="none" strike="noStrike" dirty="0">
                <a:solidFill>
                  <a:srgbClr val="000000"/>
                </a:solidFill>
                <a:effectLst/>
              </a:rPr>
              <a:t>Distortion in Diode Detectors</a:t>
            </a:r>
            <a:endParaRPr lang="en-US" sz="2400" dirty="0"/>
          </a:p>
        </p:txBody>
      </p:sp>
      <p:sp>
        <p:nvSpPr>
          <p:cNvPr id="12" name="TextBox 11">
            <a:extLst>
              <a:ext uri="{FF2B5EF4-FFF2-40B4-BE49-F238E27FC236}">
                <a16:creationId xmlns:a16="http://schemas.microsoft.com/office/drawing/2014/main" id="{EE4F316F-5690-4952-A96E-B81B45398D25}"/>
              </a:ext>
            </a:extLst>
          </p:cNvPr>
          <p:cNvSpPr txBox="1"/>
          <p:nvPr/>
        </p:nvSpPr>
        <p:spPr>
          <a:xfrm>
            <a:off x="735105" y="890260"/>
            <a:ext cx="8982636" cy="1754326"/>
          </a:xfrm>
          <a:prstGeom prst="rect">
            <a:avLst/>
          </a:prstGeom>
          <a:noFill/>
        </p:spPr>
        <p:txBody>
          <a:bodyPr wrap="square">
            <a:spAutoFit/>
          </a:bodyPr>
          <a:lstStyle/>
          <a:p>
            <a:r>
              <a:rPr lang="en-US" dirty="0"/>
              <a:t>Two types of distortion may arise in diode detectors.</a:t>
            </a:r>
          </a:p>
          <a:p>
            <a:endParaRPr lang="en-US" dirty="0"/>
          </a:p>
          <a:p>
            <a:pPr marL="285750" indent="-285750">
              <a:buFont typeface="Arial" panose="020B0604020202020204" pitchFamily="34" charset="0"/>
              <a:buChar char="•"/>
            </a:pPr>
            <a:r>
              <a:rPr lang="en-US" dirty="0"/>
              <a:t>One is caused by the ac and de diode load impedances being unequal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 by the fact that the ac load impedance acquires a reactive component at the highest audio frequencies.</a:t>
            </a:r>
            <a:endParaRPr lang="en-US" dirty="0">
              <a:latin typeface="+mj-lt"/>
            </a:endParaRPr>
          </a:p>
        </p:txBody>
      </p:sp>
      <p:sp>
        <p:nvSpPr>
          <p:cNvPr id="5" name="TextBox 4">
            <a:extLst>
              <a:ext uri="{FF2B5EF4-FFF2-40B4-BE49-F238E27FC236}">
                <a16:creationId xmlns:a16="http://schemas.microsoft.com/office/drawing/2014/main" id="{11D58A66-6EB4-4C67-8B29-BCC8FC6660F6}"/>
              </a:ext>
            </a:extLst>
          </p:cNvPr>
          <p:cNvSpPr txBox="1"/>
          <p:nvPr/>
        </p:nvSpPr>
        <p:spPr>
          <a:xfrm>
            <a:off x="735106" y="3110317"/>
            <a:ext cx="8415618" cy="369332"/>
          </a:xfrm>
          <a:prstGeom prst="rect">
            <a:avLst/>
          </a:prstGeom>
          <a:noFill/>
        </p:spPr>
        <p:txBody>
          <a:bodyPr wrap="square">
            <a:spAutoFit/>
          </a:bodyPr>
          <a:lstStyle/>
          <a:p>
            <a:r>
              <a:rPr lang="en-US" dirty="0"/>
              <a:t>The modulation index in the demodulated wave is defined as: </a:t>
            </a:r>
          </a:p>
        </p:txBody>
      </p:sp>
      <p:pic>
        <p:nvPicPr>
          <p:cNvPr id="6" name="Picture 5">
            <a:extLst>
              <a:ext uri="{FF2B5EF4-FFF2-40B4-BE49-F238E27FC236}">
                <a16:creationId xmlns:a16="http://schemas.microsoft.com/office/drawing/2014/main" id="{BA8B35C4-2D92-49B4-9F88-A6950B32CC79}"/>
              </a:ext>
            </a:extLst>
          </p:cNvPr>
          <p:cNvPicPr>
            <a:picLocks noChangeAspect="1"/>
          </p:cNvPicPr>
          <p:nvPr/>
        </p:nvPicPr>
        <p:blipFill>
          <a:blip r:embed="rId3"/>
          <a:stretch>
            <a:fillRect/>
          </a:stretch>
        </p:blipFill>
        <p:spPr>
          <a:xfrm>
            <a:off x="7351906" y="2963484"/>
            <a:ext cx="1127858" cy="662997"/>
          </a:xfrm>
          <a:prstGeom prst="rect">
            <a:avLst/>
          </a:prstGeom>
        </p:spPr>
      </p:pic>
      <p:graphicFrame>
        <p:nvGraphicFramePr>
          <p:cNvPr id="7" name="Object 6">
            <a:extLst>
              <a:ext uri="{FF2B5EF4-FFF2-40B4-BE49-F238E27FC236}">
                <a16:creationId xmlns:a16="http://schemas.microsoft.com/office/drawing/2014/main" id="{908C5EB6-394F-4757-913D-0F6F9A78FABB}"/>
              </a:ext>
            </a:extLst>
          </p:cNvPr>
          <p:cNvGraphicFramePr>
            <a:graphicFrameLocks noChangeAspect="1"/>
          </p:cNvGraphicFramePr>
          <p:nvPr>
            <p:extLst>
              <p:ext uri="{D42A27DB-BD31-4B8C-83A1-F6EECF244321}">
                <p14:modId xmlns:p14="http://schemas.microsoft.com/office/powerpoint/2010/main" val="1322300175"/>
              </p:ext>
            </p:extLst>
          </p:nvPr>
        </p:nvGraphicFramePr>
        <p:xfrm>
          <a:off x="2056376" y="3550975"/>
          <a:ext cx="4844560" cy="2545025"/>
        </p:xfrm>
        <a:graphic>
          <a:graphicData uri="http://schemas.openxmlformats.org/presentationml/2006/ole">
            <mc:AlternateContent xmlns:mc="http://schemas.openxmlformats.org/markup-compatibility/2006">
              <mc:Choice xmlns:v="urn:schemas-microsoft-com:vml" Requires="v">
                <p:oleObj spid="_x0000_s7171" name="Bitmap Image" r:id="rId4" imgW="6484680" imgH="3406320" progId="Paint.Picture">
                  <p:embed/>
                </p:oleObj>
              </mc:Choice>
              <mc:Fallback>
                <p:oleObj name="Bitmap Image" r:id="rId4" imgW="6484680" imgH="3406320" progId="Paint.Picture">
                  <p:embed/>
                  <p:pic>
                    <p:nvPicPr>
                      <p:cNvPr id="0" name=""/>
                      <p:cNvPicPr/>
                      <p:nvPr/>
                    </p:nvPicPr>
                    <p:blipFill>
                      <a:blip r:embed="rId5"/>
                      <a:stretch>
                        <a:fillRect/>
                      </a:stretch>
                    </p:blipFill>
                    <p:spPr>
                      <a:xfrm>
                        <a:off x="2056376" y="3550975"/>
                        <a:ext cx="4844560" cy="254502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38B22F36-6122-4293-A3EC-1C3847929112}"/>
              </a:ext>
            </a:extLst>
          </p:cNvPr>
          <p:cNvSpPr txBox="1"/>
          <p:nvPr/>
        </p:nvSpPr>
        <p:spPr>
          <a:xfrm>
            <a:off x="2079814" y="6154221"/>
            <a:ext cx="4724402" cy="369332"/>
          </a:xfrm>
          <a:prstGeom prst="rect">
            <a:avLst/>
          </a:prstGeom>
          <a:noFill/>
        </p:spPr>
        <p:txBody>
          <a:bodyPr wrap="square">
            <a:spAutoFit/>
          </a:bodyPr>
          <a:lstStyle/>
          <a:p>
            <a:pPr algn="ctr"/>
            <a:r>
              <a:rPr lang="en-US" sz="1800" i="0" u="none" strike="noStrike" dirty="0">
                <a:solidFill>
                  <a:srgbClr val="000000"/>
                </a:solidFill>
                <a:effectLst/>
                <a:latin typeface="+mj-lt"/>
              </a:rPr>
              <a:t>Fig. 4: Detector diode </a:t>
            </a:r>
            <a:r>
              <a:rPr lang="en-US" dirty="0">
                <a:solidFill>
                  <a:srgbClr val="000000"/>
                </a:solidFill>
                <a:latin typeface="+mj-lt"/>
              </a:rPr>
              <a:t>c</a:t>
            </a:r>
            <a:r>
              <a:rPr lang="en-US" sz="1800" i="0" u="none" strike="noStrike" dirty="0">
                <a:solidFill>
                  <a:srgbClr val="000000"/>
                </a:solidFill>
                <a:effectLst/>
                <a:latin typeface="+mj-lt"/>
              </a:rPr>
              <a:t>urrents</a:t>
            </a:r>
          </a:p>
        </p:txBody>
      </p:sp>
    </p:spTree>
    <p:extLst>
      <p:ext uri="{BB962C8B-B14F-4D97-AF65-F5344CB8AC3E}">
        <p14:creationId xmlns:p14="http://schemas.microsoft.com/office/powerpoint/2010/main" val="256893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0"/>
            <a:ext cx="9144000" cy="986471"/>
          </a:xfrm>
        </p:spPr>
        <p:txBody>
          <a:bodyPr anchor="t">
            <a:normAutofit/>
          </a:bodyPr>
          <a:lstStyle/>
          <a:p>
            <a:pPr algn="ctr"/>
            <a:r>
              <a:rPr lang="en-US" sz="2800" b="1" i="0" u="none" strike="noStrike" dirty="0">
                <a:solidFill>
                  <a:srgbClr val="000000"/>
                </a:solidFill>
                <a:effectLst/>
              </a:rPr>
              <a:t>Distortion in Diode Detectors</a:t>
            </a:r>
            <a:br>
              <a:rPr lang="en-US" sz="2800" b="1" i="0" u="none" strike="noStrike" dirty="0">
                <a:solidFill>
                  <a:srgbClr val="000000"/>
                </a:solidFill>
                <a:effectLst/>
              </a:rPr>
            </a:br>
            <a:r>
              <a:rPr lang="en-US" sz="2400" b="1" i="0" u="none" strike="noStrike" dirty="0">
                <a:solidFill>
                  <a:srgbClr val="000000"/>
                </a:solidFill>
                <a:effectLst/>
              </a:rPr>
              <a:t>(Continued)</a:t>
            </a:r>
            <a:endParaRPr lang="en-US" sz="2400" dirty="0"/>
          </a:p>
        </p:txBody>
      </p:sp>
      <p:sp>
        <p:nvSpPr>
          <p:cNvPr id="5" name="TextBox 4">
            <a:extLst>
              <a:ext uri="{FF2B5EF4-FFF2-40B4-BE49-F238E27FC236}">
                <a16:creationId xmlns:a16="http://schemas.microsoft.com/office/drawing/2014/main" id="{11D58A66-6EB4-4C67-8B29-BCC8FC6660F6}"/>
              </a:ext>
            </a:extLst>
          </p:cNvPr>
          <p:cNvSpPr txBox="1"/>
          <p:nvPr/>
        </p:nvSpPr>
        <p:spPr>
          <a:xfrm>
            <a:off x="1084730" y="1384505"/>
            <a:ext cx="1921082" cy="646331"/>
          </a:xfrm>
          <a:prstGeom prst="rect">
            <a:avLst/>
          </a:prstGeom>
          <a:noFill/>
        </p:spPr>
        <p:txBody>
          <a:bodyPr wrap="square">
            <a:spAutoFit/>
          </a:bodyPr>
          <a:lstStyle/>
          <a:p>
            <a:r>
              <a:rPr lang="en-US" dirty="0"/>
              <a:t>We can see that, </a:t>
            </a:r>
          </a:p>
          <a:p>
            <a:endParaRPr lang="en-US" dirty="0"/>
          </a:p>
        </p:txBody>
      </p:sp>
      <p:pic>
        <p:nvPicPr>
          <p:cNvPr id="4" name="Picture 3">
            <a:extLst>
              <a:ext uri="{FF2B5EF4-FFF2-40B4-BE49-F238E27FC236}">
                <a16:creationId xmlns:a16="http://schemas.microsoft.com/office/drawing/2014/main" id="{76D2EB64-F5BF-403F-B1C1-BE8856B4804B}"/>
              </a:ext>
            </a:extLst>
          </p:cNvPr>
          <p:cNvPicPr>
            <a:picLocks noChangeAspect="1"/>
          </p:cNvPicPr>
          <p:nvPr/>
        </p:nvPicPr>
        <p:blipFill>
          <a:blip r:embed="rId2"/>
          <a:stretch>
            <a:fillRect/>
          </a:stretch>
        </p:blipFill>
        <p:spPr>
          <a:xfrm>
            <a:off x="3005812" y="1384505"/>
            <a:ext cx="1249788" cy="868755"/>
          </a:xfrm>
          <a:prstGeom prst="rect">
            <a:avLst/>
          </a:prstGeom>
        </p:spPr>
      </p:pic>
      <p:sp>
        <p:nvSpPr>
          <p:cNvPr id="10" name="TextBox 9">
            <a:extLst>
              <a:ext uri="{FF2B5EF4-FFF2-40B4-BE49-F238E27FC236}">
                <a16:creationId xmlns:a16="http://schemas.microsoft.com/office/drawing/2014/main" id="{C22AFA0A-3EA5-4875-8BFB-52B5B3149981}"/>
              </a:ext>
            </a:extLst>
          </p:cNvPr>
          <p:cNvSpPr txBox="1"/>
          <p:nvPr/>
        </p:nvSpPr>
        <p:spPr>
          <a:xfrm>
            <a:off x="4312815" y="1606929"/>
            <a:ext cx="614079" cy="646331"/>
          </a:xfrm>
          <a:prstGeom prst="rect">
            <a:avLst/>
          </a:prstGeom>
          <a:noFill/>
        </p:spPr>
        <p:txBody>
          <a:bodyPr wrap="square">
            <a:spAutoFit/>
          </a:bodyPr>
          <a:lstStyle/>
          <a:p>
            <a:r>
              <a:rPr lang="en-US" dirty="0"/>
              <a:t>and</a:t>
            </a:r>
          </a:p>
          <a:p>
            <a:endParaRPr lang="en-US" dirty="0"/>
          </a:p>
        </p:txBody>
      </p:sp>
      <p:pic>
        <p:nvPicPr>
          <p:cNvPr id="11" name="Picture 10">
            <a:extLst>
              <a:ext uri="{FF2B5EF4-FFF2-40B4-BE49-F238E27FC236}">
                <a16:creationId xmlns:a16="http://schemas.microsoft.com/office/drawing/2014/main" id="{7DB9C281-B810-45D1-80A8-7403293F8B23}"/>
              </a:ext>
            </a:extLst>
          </p:cNvPr>
          <p:cNvPicPr>
            <a:picLocks noChangeAspect="1"/>
          </p:cNvPicPr>
          <p:nvPr/>
        </p:nvPicPr>
        <p:blipFill>
          <a:blip r:embed="rId3"/>
          <a:stretch>
            <a:fillRect/>
          </a:stretch>
        </p:blipFill>
        <p:spPr>
          <a:xfrm>
            <a:off x="4914798" y="1447188"/>
            <a:ext cx="1181202" cy="754445"/>
          </a:xfrm>
          <a:prstGeom prst="rect">
            <a:avLst/>
          </a:prstGeom>
        </p:spPr>
      </p:pic>
      <p:sp>
        <p:nvSpPr>
          <p:cNvPr id="13" name="TextBox 12">
            <a:extLst>
              <a:ext uri="{FF2B5EF4-FFF2-40B4-BE49-F238E27FC236}">
                <a16:creationId xmlns:a16="http://schemas.microsoft.com/office/drawing/2014/main" id="{3320795B-B4E4-4749-8FB8-A4C52B03222B}"/>
              </a:ext>
            </a:extLst>
          </p:cNvPr>
          <p:cNvSpPr txBox="1"/>
          <p:nvPr/>
        </p:nvSpPr>
        <p:spPr>
          <a:xfrm>
            <a:off x="1084730" y="2506084"/>
            <a:ext cx="7982663" cy="2754600"/>
          </a:xfrm>
          <a:prstGeom prst="rect">
            <a:avLst/>
          </a:prstGeom>
          <a:noFill/>
        </p:spPr>
        <p:txBody>
          <a:bodyPr wrap="square" rtlCol="0">
            <a:spAutoFit/>
          </a:bodyPr>
          <a:lstStyle/>
          <a:p>
            <a:r>
              <a:rPr lang="en-US" dirty="0"/>
              <a:t>Where, </a:t>
            </a:r>
            <a:r>
              <a:rPr lang="en-US" i="1" dirty="0"/>
              <a:t>Z</a:t>
            </a:r>
            <a:r>
              <a:rPr lang="en-US" sz="1100" i="1" dirty="0"/>
              <a:t>m</a:t>
            </a:r>
            <a:r>
              <a:rPr lang="en-US" dirty="0"/>
              <a:t> = audio diode load impedance and </a:t>
            </a:r>
            <a:r>
              <a:rPr lang="en-US" i="1" dirty="0"/>
              <a:t>R</a:t>
            </a:r>
            <a:r>
              <a:rPr lang="en-US" sz="1100" i="1" dirty="0"/>
              <a:t>c</a:t>
            </a:r>
            <a:r>
              <a:rPr lang="en-US" dirty="0"/>
              <a:t> = dc diode load resistance</a:t>
            </a:r>
          </a:p>
          <a:p>
            <a:endParaRPr lang="en-US" dirty="0"/>
          </a:p>
          <a:p>
            <a:endParaRPr lang="en-US" sz="1100" i="1" dirty="0"/>
          </a:p>
          <a:p>
            <a:r>
              <a:rPr lang="en-US" dirty="0"/>
              <a:t>The audio load resistance (</a:t>
            </a:r>
            <a:r>
              <a:rPr lang="en-US" b="1" i="1" dirty="0"/>
              <a:t>Z</a:t>
            </a:r>
            <a:r>
              <a:rPr lang="en-US" sz="1100" b="1" i="1" dirty="0"/>
              <a:t>m</a:t>
            </a:r>
            <a:r>
              <a:rPr lang="en-US" dirty="0"/>
              <a:t>) is smaller than the dc resistance (</a:t>
            </a:r>
            <a:r>
              <a:rPr lang="en-US" b="1" i="1" dirty="0"/>
              <a:t>R</a:t>
            </a:r>
            <a:r>
              <a:rPr lang="en-US" sz="1100" b="1" i="1" dirty="0"/>
              <a:t>c</a:t>
            </a:r>
            <a:r>
              <a:rPr lang="en-US" dirty="0"/>
              <a:t>). Hence it follows that the AF current </a:t>
            </a:r>
            <a:r>
              <a:rPr lang="en-US" b="1" i="1" dirty="0"/>
              <a:t>I</a:t>
            </a:r>
            <a:r>
              <a:rPr lang="en-US" sz="1100" b="1" i="1" dirty="0"/>
              <a:t>m</a:t>
            </a:r>
            <a:r>
              <a:rPr lang="en-US" dirty="0"/>
              <a:t> will be larger, in proportion to the de current (</a:t>
            </a:r>
            <a:r>
              <a:rPr lang="en-US" b="1" i="1" dirty="0"/>
              <a:t>I</a:t>
            </a:r>
            <a:r>
              <a:rPr lang="en-US" sz="1100" b="1" i="1" dirty="0"/>
              <a:t>c</a:t>
            </a:r>
            <a:r>
              <a:rPr lang="en-US" dirty="0"/>
              <a:t>), than it would have been if both load resistances had been exactly the same.</a:t>
            </a:r>
          </a:p>
          <a:p>
            <a:endParaRPr lang="en-US" i="1" dirty="0"/>
          </a:p>
          <a:p>
            <a:pPr algn="ctr"/>
            <a:r>
              <a:rPr lang="en-US" i="1" dirty="0"/>
              <a:t>The modulation index in the demodulated wave is higher than it was in the modulated wave applied to the detector.</a:t>
            </a:r>
          </a:p>
        </p:txBody>
      </p:sp>
    </p:spTree>
    <p:extLst>
      <p:ext uri="{BB962C8B-B14F-4D97-AF65-F5344CB8AC3E}">
        <p14:creationId xmlns:p14="http://schemas.microsoft.com/office/powerpoint/2010/main" val="180014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AF01-CB90-4F90-8F67-AD776408140A}"/>
              </a:ext>
            </a:extLst>
          </p:cNvPr>
          <p:cNvSpPr>
            <a:spLocks noGrp="1"/>
          </p:cNvSpPr>
          <p:nvPr>
            <p:ph type="ctrTitle"/>
          </p:nvPr>
        </p:nvSpPr>
        <p:spPr>
          <a:xfrm>
            <a:off x="1524000" y="145210"/>
            <a:ext cx="9144000" cy="986471"/>
          </a:xfrm>
        </p:spPr>
        <p:txBody>
          <a:bodyPr anchor="t">
            <a:normAutofit/>
          </a:bodyPr>
          <a:lstStyle/>
          <a:p>
            <a:pPr algn="ctr"/>
            <a:r>
              <a:rPr lang="en-US" sz="2800" b="1" i="0" u="none" strike="noStrike" dirty="0">
                <a:solidFill>
                  <a:srgbClr val="000000"/>
                </a:solidFill>
                <a:effectLst/>
              </a:rPr>
              <a:t>Distortion in Diode Detectors</a:t>
            </a:r>
            <a:br>
              <a:rPr lang="en-US" sz="2800" b="1" i="0" u="none" strike="noStrike" dirty="0">
                <a:solidFill>
                  <a:srgbClr val="000000"/>
                </a:solidFill>
                <a:effectLst/>
              </a:rPr>
            </a:br>
            <a:r>
              <a:rPr lang="en-US" sz="2400" b="1" i="0" u="none" strike="noStrike" dirty="0">
                <a:solidFill>
                  <a:srgbClr val="000000"/>
                </a:solidFill>
                <a:effectLst/>
              </a:rPr>
              <a:t>(Continued)</a:t>
            </a:r>
            <a:endParaRPr lang="en-US" sz="2400" dirty="0"/>
          </a:p>
        </p:txBody>
      </p:sp>
      <p:sp>
        <p:nvSpPr>
          <p:cNvPr id="15" name="TextBox 14">
            <a:extLst>
              <a:ext uri="{FF2B5EF4-FFF2-40B4-BE49-F238E27FC236}">
                <a16:creationId xmlns:a16="http://schemas.microsoft.com/office/drawing/2014/main" id="{A74B1C28-AF37-499E-B80A-AF00E8A9A263}"/>
              </a:ext>
            </a:extLst>
          </p:cNvPr>
          <p:cNvSpPr txBox="1"/>
          <p:nvPr/>
        </p:nvSpPr>
        <p:spPr>
          <a:xfrm>
            <a:off x="1084728" y="1043751"/>
            <a:ext cx="8543365" cy="1477328"/>
          </a:xfrm>
          <a:prstGeom prst="rect">
            <a:avLst/>
          </a:prstGeom>
          <a:noFill/>
        </p:spPr>
        <p:txBody>
          <a:bodyPr wrap="square">
            <a:spAutoFit/>
          </a:bodyPr>
          <a:lstStyle/>
          <a:p>
            <a:r>
              <a:rPr lang="en-US" dirty="0"/>
              <a:t>The resulting diode output current, when the input modulation index is too high for a given detector is shown in Fig. 4(b). It exhibits negative peak clipping.</a:t>
            </a:r>
          </a:p>
          <a:p>
            <a:endParaRPr lang="en-US" dirty="0"/>
          </a:p>
          <a:p>
            <a:r>
              <a:rPr lang="en-US" dirty="0"/>
              <a:t>The modulation index in the demodulated wave will be:</a:t>
            </a:r>
          </a:p>
          <a:p>
            <a:endParaRPr lang="en-US" dirty="0"/>
          </a:p>
        </p:txBody>
      </p:sp>
      <p:pic>
        <p:nvPicPr>
          <p:cNvPr id="17" name="Picture 16">
            <a:extLst>
              <a:ext uri="{FF2B5EF4-FFF2-40B4-BE49-F238E27FC236}">
                <a16:creationId xmlns:a16="http://schemas.microsoft.com/office/drawing/2014/main" id="{EB97C0EB-E497-41D6-A213-0DF13C94BB60}"/>
              </a:ext>
            </a:extLst>
          </p:cNvPr>
          <p:cNvPicPr>
            <a:picLocks noChangeAspect="1"/>
          </p:cNvPicPr>
          <p:nvPr/>
        </p:nvPicPr>
        <p:blipFill>
          <a:blip r:embed="rId2"/>
          <a:stretch>
            <a:fillRect/>
          </a:stretch>
        </p:blipFill>
        <p:spPr>
          <a:xfrm>
            <a:off x="1248729" y="2215573"/>
            <a:ext cx="2888230" cy="754445"/>
          </a:xfrm>
          <a:prstGeom prst="rect">
            <a:avLst/>
          </a:prstGeom>
        </p:spPr>
      </p:pic>
      <p:sp>
        <p:nvSpPr>
          <p:cNvPr id="12" name="TextBox 11">
            <a:extLst>
              <a:ext uri="{FF2B5EF4-FFF2-40B4-BE49-F238E27FC236}">
                <a16:creationId xmlns:a16="http://schemas.microsoft.com/office/drawing/2014/main" id="{C7851BF5-42C8-46AA-8817-5A36277969AE}"/>
              </a:ext>
            </a:extLst>
          </p:cNvPr>
          <p:cNvSpPr txBox="1"/>
          <p:nvPr/>
        </p:nvSpPr>
        <p:spPr>
          <a:xfrm>
            <a:off x="1084728" y="2971817"/>
            <a:ext cx="8543365" cy="646331"/>
          </a:xfrm>
          <a:prstGeom prst="rect">
            <a:avLst/>
          </a:prstGeom>
          <a:noFill/>
        </p:spPr>
        <p:txBody>
          <a:bodyPr wrap="square">
            <a:spAutoFit/>
          </a:bodyPr>
          <a:lstStyle/>
          <a:p>
            <a:r>
              <a:rPr lang="en-US" dirty="0"/>
              <a:t>Since the maximum tolerable modulation index in the diode output is unity, the maximum permissible transmitted modulation index will be:</a:t>
            </a:r>
          </a:p>
        </p:txBody>
      </p:sp>
      <p:pic>
        <p:nvPicPr>
          <p:cNvPr id="7" name="Picture 6">
            <a:extLst>
              <a:ext uri="{FF2B5EF4-FFF2-40B4-BE49-F238E27FC236}">
                <a16:creationId xmlns:a16="http://schemas.microsoft.com/office/drawing/2014/main" id="{12C1A7B8-C830-451A-9D03-3A4D0957302E}"/>
              </a:ext>
            </a:extLst>
          </p:cNvPr>
          <p:cNvPicPr>
            <a:picLocks noChangeAspect="1"/>
          </p:cNvPicPr>
          <p:nvPr/>
        </p:nvPicPr>
        <p:blipFill>
          <a:blip r:embed="rId3"/>
          <a:stretch>
            <a:fillRect/>
          </a:stretch>
        </p:blipFill>
        <p:spPr>
          <a:xfrm>
            <a:off x="1084728" y="3733577"/>
            <a:ext cx="2827265" cy="670618"/>
          </a:xfrm>
          <a:prstGeom prst="rect">
            <a:avLst/>
          </a:prstGeom>
        </p:spPr>
      </p:pic>
      <p:pic>
        <p:nvPicPr>
          <p:cNvPr id="9" name="Picture 8">
            <a:extLst>
              <a:ext uri="{FF2B5EF4-FFF2-40B4-BE49-F238E27FC236}">
                <a16:creationId xmlns:a16="http://schemas.microsoft.com/office/drawing/2014/main" id="{3424CDBB-65A3-4411-8EF1-2AA0F05C6476}"/>
              </a:ext>
            </a:extLst>
          </p:cNvPr>
          <p:cNvPicPr>
            <a:picLocks noChangeAspect="1"/>
          </p:cNvPicPr>
          <p:nvPr/>
        </p:nvPicPr>
        <p:blipFill>
          <a:blip r:embed="rId4"/>
          <a:stretch>
            <a:fillRect/>
          </a:stretch>
        </p:blipFill>
        <p:spPr>
          <a:xfrm>
            <a:off x="3911993" y="3737644"/>
            <a:ext cx="784928" cy="685859"/>
          </a:xfrm>
          <a:prstGeom prst="rect">
            <a:avLst/>
          </a:prstGeom>
        </p:spPr>
      </p:pic>
    </p:spTree>
    <p:extLst>
      <p:ext uri="{BB962C8B-B14F-4D97-AF65-F5344CB8AC3E}">
        <p14:creationId xmlns:p14="http://schemas.microsoft.com/office/powerpoint/2010/main" val="11190774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235</TotalTime>
  <Words>762</Words>
  <Application>Microsoft Office PowerPoint</Application>
  <PresentationFormat>Widescreen</PresentationFormat>
  <Paragraphs>70</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Trebuchet MS</vt:lpstr>
      <vt:lpstr>Wingdings 3</vt:lpstr>
      <vt:lpstr>Facet</vt:lpstr>
      <vt:lpstr>Paintbrush Picture</vt:lpstr>
      <vt:lpstr>Presentation on  Detection and Automatic Gain Control (AGC)</vt:lpstr>
      <vt:lpstr>Simple diode detector Operation</vt:lpstr>
      <vt:lpstr>Simple diode detector Disadvantage</vt:lpstr>
      <vt:lpstr>Practical diode detector Operation</vt:lpstr>
      <vt:lpstr>Automatic Gain Control (AGC) Characteristics</vt:lpstr>
      <vt:lpstr>Automatic Gain Control (AGC) Applications</vt:lpstr>
      <vt:lpstr>Distortion in Diode Detectors</vt:lpstr>
      <vt:lpstr>Distortion in Diode Detectors (Continued)</vt:lpstr>
      <vt:lpstr>Distortion in Diode Detectors (Continued)</vt:lpstr>
      <vt:lpstr>Diagonal Clipping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diode detector Operation</dc:title>
  <dc:creator>Hafiz Al Masud Ovi</dc:creator>
  <cp:lastModifiedBy>Hafiz Al Masud Ovi</cp:lastModifiedBy>
  <cp:revision>4</cp:revision>
  <dcterms:created xsi:type="dcterms:W3CDTF">2021-11-22T14:27:48Z</dcterms:created>
  <dcterms:modified xsi:type="dcterms:W3CDTF">2021-11-22T18:23:47Z</dcterms:modified>
</cp:coreProperties>
</file>