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0" r:id="rId4"/>
    <p:sldId id="268" r:id="rId5"/>
    <p:sldId id="271" r:id="rId6"/>
    <p:sldId id="260" r:id="rId7"/>
    <p:sldId id="258" r:id="rId8"/>
    <p:sldId id="261" r:id="rId9"/>
    <p:sldId id="263" r:id="rId10"/>
    <p:sldId id="264" r:id="rId11"/>
    <p:sldId id="265" r:id="rId12"/>
    <p:sldId id="266" r:id="rId13"/>
    <p:sldId id="267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1"/>
    <a:srgbClr val="5EEC3C"/>
    <a:srgbClr val="FFDC47"/>
    <a:srgbClr val="FFABC9"/>
    <a:srgbClr val="FF9900"/>
    <a:srgbClr val="FFFF21"/>
    <a:srgbClr val="9900CC"/>
    <a:srgbClr val="D99B01"/>
    <a:srgbClr val="FF66CC"/>
    <a:srgbClr val="FF67A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69" y="2571750"/>
            <a:ext cx="809336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4098800"/>
            <a:ext cx="8093365" cy="763525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655770" y="3946095"/>
            <a:ext cx="1294032" cy="465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3929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29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29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8704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8704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181350"/>
            <a:ext cx="7940659" cy="152705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Receiver of basic</a:t>
            </a:r>
            <a:br>
              <a:rPr lang="en-US" sz="4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Monochrome Television</a:t>
            </a:r>
            <a:br>
              <a:rPr lang="en-US" sz="4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System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61950"/>
            <a:ext cx="26405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Video Detector</a:t>
            </a:r>
            <a:endParaRPr lang="en-US" sz="30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00150"/>
            <a:ext cx="7653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Used to detect video signals coming from last stage of IF amplifier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2266950"/>
            <a:ext cx="28117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Video Amplifier</a:t>
            </a:r>
            <a:endParaRPr lang="en-US" sz="30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3257550"/>
            <a:ext cx="659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It amplifies the detected video signal to the level requires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291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361950"/>
            <a:ext cx="4579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Scanning &amp; Synchronizing</a:t>
            </a:r>
          </a:p>
          <a:p>
            <a:r>
              <a:rPr lang="en-US" sz="30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Circuits</a:t>
            </a:r>
            <a:endParaRPr lang="en-US" sz="30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657350"/>
            <a:ext cx="7703519" cy="1229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Scanning is the process where picture elements are converted into </a:t>
            </a:r>
          </a:p>
          <a:p>
            <a:pPr>
              <a:lnSpc>
                <a:spcPct val="20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corresponding  varying electrical signals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3028950"/>
            <a:ext cx="33759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Sound IF Amplifier</a:t>
            </a:r>
            <a:endParaRPr lang="en-US" sz="30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867150"/>
            <a:ext cx="6077498" cy="96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Detected audio signal is separated &amp; selected for its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IF range &amp; amplified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291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361950"/>
            <a:ext cx="34419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Sound demodulator</a:t>
            </a:r>
            <a:endParaRPr lang="en-US" sz="30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200150"/>
            <a:ext cx="5487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FM Sound signal is demodulated in this stage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266950"/>
            <a:ext cx="28677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Audio Amplifier</a:t>
            </a:r>
            <a:endParaRPr lang="en-US" sz="30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3333750"/>
            <a:ext cx="7332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FM demodulated audio signal is amplified to the required level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to feed into the loud speakers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291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285750"/>
            <a:ext cx="26516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Loud Speakers</a:t>
            </a:r>
            <a:endParaRPr lang="en-US" sz="30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971550"/>
            <a:ext cx="81215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Loud speakers converts FM demodulated amplified signal </a:t>
            </a:r>
          </a:p>
          <a:p>
            <a:pPr>
              <a:lnSpc>
                <a:spcPct val="20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associated with picture being television into proportionate sound signal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2419350"/>
            <a:ext cx="22851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Picture Tube</a:t>
            </a:r>
            <a:endParaRPr lang="en-US" sz="30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333750"/>
            <a:ext cx="6875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 picture tube the amplified video signal is converted back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into picture elements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291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05000" y="2495550"/>
            <a:ext cx="47453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Rockwell Extra Bold" pitchFamily="18" charset="0"/>
              </a:rPr>
              <a:t>THANK YOU ALL</a:t>
            </a:r>
            <a:endParaRPr lang="en-US" sz="4000" dirty="0">
              <a:solidFill>
                <a:srgbClr val="FFC000"/>
              </a:solidFill>
              <a:latin typeface="Rockwell Extra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291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1" y="1197405"/>
            <a:ext cx="2743199" cy="213634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FFC000"/>
                </a:solidFill>
                <a:latin typeface="Ink Free" pitchFamily="66" charset="0"/>
                <a:cs typeface="Times New Roman" pitchFamily="18" charset="0"/>
              </a:rPr>
              <a:t>Presented To</a:t>
            </a:r>
          </a:p>
          <a:p>
            <a:pPr>
              <a:buNone/>
            </a:pPr>
            <a:r>
              <a:rPr lang="en-US" sz="1800" b="1" dirty="0" smtClean="0">
                <a:latin typeface="Ink Free" pitchFamily="66" charset="0"/>
                <a:cs typeface="Times New Roman" pitchFamily="18" charset="0"/>
              </a:rPr>
              <a:t>       MD </a:t>
            </a:r>
            <a:r>
              <a:rPr lang="en-US" sz="1800" b="1" dirty="0" err="1" smtClean="0">
                <a:latin typeface="Ink Free" pitchFamily="66" charset="0"/>
                <a:cs typeface="Times New Roman" pitchFamily="18" charset="0"/>
              </a:rPr>
              <a:t>Imran</a:t>
            </a:r>
            <a:r>
              <a:rPr lang="en-US" sz="1800" b="1" dirty="0" smtClean="0">
                <a:latin typeface="Ink Free" pitchFamily="66" charset="0"/>
                <a:cs typeface="Times New Roman" pitchFamily="18" charset="0"/>
              </a:rPr>
              <a:t>  </a:t>
            </a:r>
            <a:r>
              <a:rPr lang="en-US" sz="1800" b="1" dirty="0" err="1" smtClean="0">
                <a:latin typeface="Ink Free" pitchFamily="66" charset="0"/>
                <a:cs typeface="Times New Roman" pitchFamily="18" charset="0"/>
              </a:rPr>
              <a:t>Hossain</a:t>
            </a:r>
            <a:endParaRPr lang="en-US" sz="1800" b="1" dirty="0" smtClean="0">
              <a:latin typeface="Ink Free" pitchFamily="66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 smtClean="0">
                <a:latin typeface="Ink Free" pitchFamily="66" charset="0"/>
                <a:cs typeface="Times New Roman" pitchFamily="18" charset="0"/>
              </a:rPr>
              <a:t>       Assistant Professor</a:t>
            </a:r>
          </a:p>
          <a:p>
            <a:pPr>
              <a:buNone/>
            </a:pPr>
            <a:r>
              <a:rPr lang="en-US" sz="1800" b="1" dirty="0" smtClean="0">
                <a:latin typeface="Ink Free" pitchFamily="66" charset="0"/>
                <a:cs typeface="Times New Roman" pitchFamily="18" charset="0"/>
              </a:rPr>
              <a:t>       Department  of ICT</a:t>
            </a:r>
          </a:p>
          <a:p>
            <a:pPr>
              <a:buNone/>
            </a:pPr>
            <a:r>
              <a:rPr lang="en-US" sz="1800" b="1" dirty="0" smtClean="0">
                <a:latin typeface="Ink Free" pitchFamily="66" charset="0"/>
                <a:cs typeface="Times New Roman" pitchFamily="18" charset="0"/>
              </a:rPr>
              <a:t>       </a:t>
            </a:r>
            <a:r>
              <a:rPr lang="en-US" sz="1800" b="1" dirty="0" err="1" smtClean="0">
                <a:latin typeface="Ink Free" pitchFamily="66" charset="0"/>
                <a:cs typeface="Times New Roman" pitchFamily="18" charset="0"/>
              </a:rPr>
              <a:t>Comilla</a:t>
            </a:r>
            <a:r>
              <a:rPr lang="en-US" sz="1800" b="1" dirty="0" smtClean="0">
                <a:latin typeface="Ink Free" pitchFamily="66" charset="0"/>
                <a:cs typeface="Times New Roman" pitchFamily="18" charset="0"/>
              </a:rPr>
              <a:t>  University</a:t>
            </a:r>
          </a:p>
          <a:p>
            <a:pPr>
              <a:buNone/>
            </a:pPr>
            <a:endParaRPr lang="en-US" sz="1800" b="1" dirty="0" smtClean="0">
              <a:latin typeface="Ink Free" pitchFamily="66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400" y="2724150"/>
            <a:ext cx="256192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Ink Free" pitchFamily="66" charset="0"/>
              </a:rPr>
              <a:t>Presented By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Ink Free" pitchFamily="66" charset="0"/>
              </a:rPr>
              <a:t>     </a:t>
            </a:r>
            <a:r>
              <a:rPr lang="en-US" b="1" dirty="0" err="1" smtClean="0">
                <a:solidFill>
                  <a:schemeClr val="bg1"/>
                </a:solidFill>
                <a:latin typeface="Ink Free" pitchFamily="66" charset="0"/>
              </a:rPr>
              <a:t>Foujia</a:t>
            </a:r>
            <a:r>
              <a:rPr lang="en-US" b="1" dirty="0" smtClean="0">
                <a:solidFill>
                  <a:schemeClr val="bg1"/>
                </a:solidFill>
                <a:latin typeface="Ink Free" pitchFamily="66" charset="0"/>
              </a:rPr>
              <a:t>  Islam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Ink Free" pitchFamily="66" charset="0"/>
              </a:rPr>
              <a:t>     ID:11809025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Ink Free" pitchFamily="66" charset="0"/>
              </a:rPr>
              <a:t>     Session : 2017-18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Ink Free" pitchFamily="66" charset="0"/>
              </a:rPr>
              <a:t>     Department of ICT 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Ink Free" pitchFamily="66" charset="0"/>
              </a:rPr>
              <a:t>     </a:t>
            </a:r>
            <a:r>
              <a:rPr lang="en-US" b="1" dirty="0" err="1" smtClean="0">
                <a:solidFill>
                  <a:schemeClr val="bg1"/>
                </a:solidFill>
                <a:latin typeface="Ink Free" pitchFamily="66" charset="0"/>
              </a:rPr>
              <a:t>Comilla</a:t>
            </a:r>
            <a:r>
              <a:rPr lang="en-US" b="1" dirty="0" smtClean="0">
                <a:solidFill>
                  <a:schemeClr val="bg1"/>
                </a:solidFill>
                <a:latin typeface="Ink Free" pitchFamily="66" charset="0"/>
              </a:rPr>
              <a:t> University</a:t>
            </a:r>
            <a:endParaRPr lang="en-US" b="1" dirty="0">
              <a:solidFill>
                <a:schemeClr val="bg1"/>
              </a:solidFill>
              <a:latin typeface="Ink Free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38400" y="1123950"/>
            <a:ext cx="3124200" cy="2743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Monochrome television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Definition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Monochrome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tv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receiver Definition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Tuner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Receiver antenna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Common IF amplifier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Video detector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Video amplifier</a:t>
            </a:r>
          </a:p>
          <a:p>
            <a:pPr>
              <a:buFont typeface="Wingdings" pitchFamily="2" charset="2"/>
              <a:buChar char="§"/>
            </a:pP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133350"/>
            <a:ext cx="215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40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3600" y="1123950"/>
            <a:ext cx="289681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Scanning &amp; synchronizing circuits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Sound IF amplifier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Sound demodulator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Audio amplifier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Loud Speaker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Picture Tube</a:t>
            </a:r>
          </a:p>
          <a:p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29" y="281175"/>
            <a:ext cx="6260907" cy="763525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What is monochrome TV????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1" y="1197405"/>
            <a:ext cx="6260906" cy="3512215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Television in which the final reproduced picture is monochrome having only shades of gray between black and white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Known also as </a:t>
            </a:r>
            <a:r>
              <a:rPr lang="en-US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BLACK &amp; WHITE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television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images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788848"/>
            <a:ext cx="2752725" cy="197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What is Monochrome TV Receiver???? 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632439"/>
            <a:ext cx="6260905" cy="261571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monochrome television receiver can only broadcast a program in black and white.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Even if the incoming signals is in color , the monochrome can only broadcast black and white</a:t>
            </a:r>
          </a:p>
          <a:p>
            <a:pPr>
              <a:buFont typeface="Wingdings" pitchFamily="2" charset="2"/>
              <a:buChar char="q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61950"/>
            <a:ext cx="47897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Monochrome TV receiver </a:t>
            </a:r>
          </a:p>
          <a:p>
            <a:r>
              <a:rPr lang="en-US" sz="32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  <a:endParaRPr lang="en-US" sz="32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428750"/>
            <a:ext cx="2568332" cy="3031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Its consists of</a:t>
            </a:r>
          </a:p>
          <a:p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Tuner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Receiver antenna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Common IF amplifier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Video detector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Video amplifier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2185639"/>
            <a:ext cx="3567002" cy="295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Scanning &amp; synchronizing circuits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Sound IF amplifier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Sound demodulator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Audio amplifier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Loud Speaker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Picture Tube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291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209550"/>
            <a:ext cx="8093365" cy="91623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Block diagram of </a:t>
            </a:r>
            <a:r>
              <a:rPr lang="en-US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MONOCHROME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TV receiver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533400" y="1885950"/>
            <a:ext cx="762000" cy="457200"/>
          </a:xfrm>
          <a:prstGeom prst="triangle">
            <a:avLst/>
          </a:prstGeom>
          <a:solidFill>
            <a:srgbClr val="5EEC3C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71600" y="3409950"/>
            <a:ext cx="1295400" cy="6096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5400000" scaled="1"/>
            <a:tileRect/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Tuner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72000" y="3409950"/>
            <a:ext cx="1295400" cy="6096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5400000" scaled="1"/>
            <a:tileRect/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 detector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71800" y="3409950"/>
            <a:ext cx="1295400" cy="6096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5400000" scaled="1"/>
            <a:tileRect/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 IF Amplifier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10200" y="2419350"/>
            <a:ext cx="1295400" cy="5334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5400000" scaled="1"/>
            <a:tileRect/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Amplifiers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657600" y="2419350"/>
            <a:ext cx="1447800" cy="5334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5400000" scaled="1"/>
            <a:tileRect/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Sound demodulator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905000" y="2419350"/>
            <a:ext cx="1447800" cy="5334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5400000" scaled="1"/>
            <a:tileRect/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Sound IF Amplifier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172200" y="3409950"/>
            <a:ext cx="1295400" cy="6096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5400000" scaled="1"/>
            <a:tileRect/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 Amplifier</a:t>
            </a:r>
            <a:endParaRPr lang="en-US" dirty="0"/>
          </a:p>
        </p:txBody>
      </p:sp>
      <p:sp>
        <p:nvSpPr>
          <p:cNvPr id="23" name="Trapezoid 22"/>
          <p:cNvSpPr/>
          <p:nvPr/>
        </p:nvSpPr>
        <p:spPr>
          <a:xfrm rot="16200000">
            <a:off x="7010400" y="2495550"/>
            <a:ext cx="609600" cy="304800"/>
          </a:xfrm>
          <a:prstGeom prst="trapezoid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11" idx="0"/>
          </p:cNvCxnSpPr>
          <p:nvPr/>
        </p:nvCxnSpPr>
        <p:spPr>
          <a:xfrm rot="5400000">
            <a:off x="227806" y="3028950"/>
            <a:ext cx="1372394" cy="79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14400" y="3714750"/>
            <a:ext cx="457200" cy="158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010400" y="2419350"/>
            <a:ext cx="152400" cy="457200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8100000" scaled="1"/>
            <a:tileRect/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rapezoid 51"/>
          <p:cNvSpPr/>
          <p:nvPr/>
        </p:nvSpPr>
        <p:spPr>
          <a:xfrm rot="16200000">
            <a:off x="7772400" y="3486150"/>
            <a:ext cx="609600" cy="304800"/>
          </a:xfrm>
          <a:prstGeom prst="trapezoid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772400" y="3409950"/>
            <a:ext cx="152400" cy="4572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620000" y="2343150"/>
            <a:ext cx="1219200" cy="6096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5400000" scaled="1"/>
            <a:tileRect/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Scanning &amp; synchronizing circuits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6" name="Straight Arrow Connector 55"/>
          <p:cNvCxnSpPr>
            <a:stCxn id="14" idx="3"/>
            <a:endCxn id="18" idx="1"/>
          </p:cNvCxnSpPr>
          <p:nvPr/>
        </p:nvCxnSpPr>
        <p:spPr>
          <a:xfrm>
            <a:off x="2667000" y="3714750"/>
            <a:ext cx="304800" cy="158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867400" y="3714750"/>
            <a:ext cx="304800" cy="158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267200" y="3714750"/>
            <a:ext cx="304800" cy="158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467600" y="3638550"/>
            <a:ext cx="304800" cy="158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91400" y="4019550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Loudspeakers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705600" y="2724150"/>
            <a:ext cx="304800" cy="158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105400" y="2724150"/>
            <a:ext cx="304800" cy="158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352800" y="2800350"/>
            <a:ext cx="304800" cy="158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667000" y="3257550"/>
            <a:ext cx="2819400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>
            <a:off x="5410200" y="3333750"/>
            <a:ext cx="152400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715000" y="3181350"/>
            <a:ext cx="2819400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>
            <a:off x="5600700" y="3295650"/>
            <a:ext cx="228600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5400000" flipH="1" flipV="1">
            <a:off x="8420100" y="3067050"/>
            <a:ext cx="228600" cy="158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16200000" flipV="1">
            <a:off x="2515394" y="3104356"/>
            <a:ext cx="304800" cy="158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934200" y="2952750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sync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33400" y="1276350"/>
            <a:ext cx="896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Receiver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antenna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1962150"/>
            <a:ext cx="1122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Picture tube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438150"/>
            <a:ext cx="2899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Receiver Antenna</a:t>
            </a:r>
            <a:endParaRPr lang="en-US" sz="28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047750"/>
            <a:ext cx="5946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Receiver Antenna both the modulated RF signals  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sends it to </a:t>
            </a:r>
            <a:r>
              <a:rPr lang="en-US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Tuner</a:t>
            </a:r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2495550"/>
            <a:ext cx="1108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Tuner</a:t>
            </a:r>
            <a:endParaRPr lang="en-US" sz="28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3181350"/>
            <a:ext cx="65099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Tuner selects the desired channel frequency band from </a:t>
            </a:r>
          </a:p>
          <a:p>
            <a:pPr>
              <a:lnSpc>
                <a:spcPct val="20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the receiving antenna </a:t>
            </a:r>
          </a:p>
        </p:txBody>
      </p:sp>
    </p:spTree>
    <p:extLst>
      <p:ext uri="{BB962C8B-B14F-4D97-AF65-F5344CB8AC3E}">
        <p14:creationId xmlns:p14="http://schemas.microsoft.com/office/powerpoint/2010/main" xmlns="" val="59291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361950"/>
            <a:ext cx="3604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Common IF Amplifier</a:t>
            </a:r>
            <a:endParaRPr lang="en-US" sz="28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733550"/>
            <a:ext cx="5324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amplifies the signal receive from the tuner</a:t>
            </a: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291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379</Words>
  <Application>Microsoft Office PowerPoint</Application>
  <PresentationFormat>On-screen Show (16:9)</PresentationFormat>
  <Paragraphs>93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Receiver of basic  Monochrome Television  System</vt:lpstr>
      <vt:lpstr>Slide 2</vt:lpstr>
      <vt:lpstr>Slide 3</vt:lpstr>
      <vt:lpstr>What is monochrome TV???? </vt:lpstr>
      <vt:lpstr>What is Monochrome TV Receiver???? </vt:lpstr>
      <vt:lpstr>Slide 6</vt:lpstr>
      <vt:lpstr>Block diagram of MONOCHROME TV receiver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Foujia Islam</cp:lastModifiedBy>
  <cp:revision>185</cp:revision>
  <dcterms:created xsi:type="dcterms:W3CDTF">2013-08-21T19:17:07Z</dcterms:created>
  <dcterms:modified xsi:type="dcterms:W3CDTF">2021-11-23T03:09:41Z</dcterms:modified>
</cp:coreProperties>
</file>