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86" r:id="rId1"/>
  </p:sldMasterIdLst>
  <p:sldIdLst>
    <p:sldId id="256" r:id="rId2"/>
    <p:sldId id="263" r:id="rId3"/>
    <p:sldId id="258" r:id="rId4"/>
    <p:sldId id="261" r:id="rId5"/>
    <p:sldId id="257" r:id="rId6"/>
    <p:sldId id="262" r:id="rId7"/>
    <p:sldId id="260"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0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73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50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75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99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1366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589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02783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43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5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17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80212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89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26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12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6179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11/22/2021</a:t>
            </a:fld>
            <a:endParaRPr lang="en-US" dirty="0"/>
          </a:p>
        </p:txBody>
      </p:sp>
    </p:spTree>
    <p:extLst>
      <p:ext uri="{BB962C8B-B14F-4D97-AF65-F5344CB8AC3E}">
        <p14:creationId xmlns:p14="http://schemas.microsoft.com/office/powerpoint/2010/main" val="339313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460679"/>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E03395-B4C6-46D1-B30D-B7A83F6E5569}"/>
              </a:ext>
            </a:extLst>
          </p:cNvPr>
          <p:cNvSpPr txBox="1"/>
          <p:nvPr/>
        </p:nvSpPr>
        <p:spPr>
          <a:xfrm>
            <a:off x="707136" y="2304288"/>
            <a:ext cx="9546336" cy="830997"/>
          </a:xfrm>
          <a:prstGeom prst="rect">
            <a:avLst/>
          </a:prstGeom>
          <a:noFill/>
        </p:spPr>
        <p:txBody>
          <a:bodyPr wrap="square" rtlCol="0">
            <a:spAutoFit/>
          </a:bodyPr>
          <a:lstStyle/>
          <a:p>
            <a:r>
              <a:rPr lang="en-US" sz="4800" dirty="0">
                <a:solidFill>
                  <a:srgbClr val="FF0000"/>
                </a:solidFill>
                <a:latin typeface="Bahnschrift SemiBold" panose="020B0502040204020203" pitchFamily="34" charset="0"/>
              </a:rPr>
              <a:t>WELCOME TO MY PRESENTATION</a:t>
            </a:r>
          </a:p>
        </p:txBody>
      </p:sp>
      <p:sp>
        <p:nvSpPr>
          <p:cNvPr id="9" name="TextBox 8">
            <a:extLst>
              <a:ext uri="{FF2B5EF4-FFF2-40B4-BE49-F238E27FC236}">
                <a16:creationId xmlns:a16="http://schemas.microsoft.com/office/drawing/2014/main" id="{92AA2215-697E-438F-B879-B097E4E9D8AF}"/>
              </a:ext>
            </a:extLst>
          </p:cNvPr>
          <p:cNvSpPr txBox="1"/>
          <p:nvPr/>
        </p:nvSpPr>
        <p:spPr>
          <a:xfrm>
            <a:off x="1255776" y="3881212"/>
            <a:ext cx="8558784" cy="1938992"/>
          </a:xfrm>
          <a:prstGeom prst="rect">
            <a:avLst/>
          </a:prstGeom>
          <a:noFill/>
        </p:spPr>
        <p:txBody>
          <a:bodyPr wrap="square" rtlCol="0">
            <a:spAutoFit/>
          </a:bodyPr>
          <a:lstStyle/>
          <a:p>
            <a:r>
              <a:rPr lang="en-US" sz="4400" dirty="0">
                <a:solidFill>
                  <a:schemeClr val="accent2"/>
                </a:solidFill>
              </a:rPr>
              <a:t> SUBJECT: Analog Communication</a:t>
            </a:r>
          </a:p>
          <a:p>
            <a:endParaRPr lang="en-US" sz="4400" dirty="0">
              <a:solidFill>
                <a:schemeClr val="accent2"/>
              </a:solidFill>
            </a:endParaRPr>
          </a:p>
          <a:p>
            <a:r>
              <a:rPr lang="en-US" sz="3200" dirty="0"/>
              <a:t>    </a:t>
            </a:r>
            <a:r>
              <a:rPr lang="en-US" sz="3200" dirty="0">
                <a:latin typeface="Bahnschrift" panose="020B0502040204020203" pitchFamily="34" charset="0"/>
              </a:rPr>
              <a:t>Topic :Blanking And Synchronizing Pulse</a:t>
            </a:r>
          </a:p>
        </p:txBody>
      </p:sp>
    </p:spTree>
    <p:extLst>
      <p:ext uri="{BB962C8B-B14F-4D97-AF65-F5344CB8AC3E}">
        <p14:creationId xmlns:p14="http://schemas.microsoft.com/office/powerpoint/2010/main" val="133262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47727-3110-496D-BE43-590FA1EBE0C8}"/>
              </a:ext>
            </a:extLst>
          </p:cNvPr>
          <p:cNvSpPr txBox="1"/>
          <p:nvPr/>
        </p:nvSpPr>
        <p:spPr>
          <a:xfrm>
            <a:off x="548640" y="134112"/>
            <a:ext cx="4742688" cy="2369880"/>
          </a:xfrm>
          <a:prstGeom prst="rect">
            <a:avLst/>
          </a:prstGeom>
          <a:noFill/>
        </p:spPr>
        <p:txBody>
          <a:bodyPr wrap="square" rtlCol="0">
            <a:spAutoFit/>
          </a:bodyPr>
          <a:lstStyle/>
          <a:p>
            <a:r>
              <a:rPr lang="en-US" sz="3600" dirty="0">
                <a:solidFill>
                  <a:schemeClr val="accent1">
                    <a:lumMod val="75000"/>
                  </a:schemeClr>
                </a:solidFill>
              </a:rPr>
              <a:t>Submitted to:</a:t>
            </a:r>
          </a:p>
          <a:p>
            <a:r>
              <a:rPr lang="en-US" sz="2800" dirty="0"/>
              <a:t>MD. Imran Hossain</a:t>
            </a:r>
          </a:p>
          <a:p>
            <a:r>
              <a:rPr lang="en-US" sz="2800" dirty="0"/>
              <a:t>Assistant Professor</a:t>
            </a:r>
          </a:p>
          <a:p>
            <a:r>
              <a:rPr lang="en-US" sz="2800" dirty="0"/>
              <a:t>DEPT. of ICT</a:t>
            </a:r>
          </a:p>
          <a:p>
            <a:r>
              <a:rPr lang="en-US" sz="2800" dirty="0"/>
              <a:t>Comilla University</a:t>
            </a:r>
          </a:p>
        </p:txBody>
      </p:sp>
      <p:sp>
        <p:nvSpPr>
          <p:cNvPr id="5" name="TextBox 4">
            <a:extLst>
              <a:ext uri="{FF2B5EF4-FFF2-40B4-BE49-F238E27FC236}">
                <a16:creationId xmlns:a16="http://schemas.microsoft.com/office/drawing/2014/main" id="{86393347-C9BD-4C83-917E-20D02E84464B}"/>
              </a:ext>
            </a:extLst>
          </p:cNvPr>
          <p:cNvSpPr txBox="1"/>
          <p:nvPr/>
        </p:nvSpPr>
        <p:spPr>
          <a:xfrm>
            <a:off x="5181600" y="3572256"/>
            <a:ext cx="3230880" cy="2369880"/>
          </a:xfrm>
          <a:prstGeom prst="rect">
            <a:avLst/>
          </a:prstGeom>
          <a:noFill/>
        </p:spPr>
        <p:txBody>
          <a:bodyPr wrap="square" rtlCol="0">
            <a:spAutoFit/>
          </a:bodyPr>
          <a:lstStyle/>
          <a:p>
            <a:r>
              <a:rPr lang="en-US" sz="3600" dirty="0">
                <a:solidFill>
                  <a:schemeClr val="accent1">
                    <a:lumMod val="75000"/>
                  </a:schemeClr>
                </a:solidFill>
              </a:rPr>
              <a:t>Submitted By:</a:t>
            </a:r>
          </a:p>
          <a:p>
            <a:r>
              <a:rPr lang="en-US" sz="2800" dirty="0"/>
              <a:t>Any Chowdhury</a:t>
            </a:r>
          </a:p>
          <a:p>
            <a:r>
              <a:rPr lang="en-US" sz="2800" dirty="0"/>
              <a:t>ID :11809028</a:t>
            </a:r>
          </a:p>
          <a:p>
            <a:r>
              <a:rPr lang="en-US" sz="2800" dirty="0"/>
              <a:t>DEPT. of ICT</a:t>
            </a:r>
          </a:p>
          <a:p>
            <a:r>
              <a:rPr lang="en-US" sz="2800" dirty="0"/>
              <a:t>Comilla University</a:t>
            </a:r>
          </a:p>
        </p:txBody>
      </p:sp>
    </p:spTree>
    <p:extLst>
      <p:ext uri="{BB962C8B-B14F-4D97-AF65-F5344CB8AC3E}">
        <p14:creationId xmlns:p14="http://schemas.microsoft.com/office/powerpoint/2010/main" val="426331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C921-1EEB-4361-AD69-3D8A4E9D7C78}"/>
              </a:ext>
            </a:extLst>
          </p:cNvPr>
          <p:cNvSpPr>
            <a:spLocks noGrp="1"/>
          </p:cNvSpPr>
          <p:nvPr>
            <p:ph type="title"/>
          </p:nvPr>
        </p:nvSpPr>
        <p:spPr/>
        <p:txBody>
          <a:bodyPr>
            <a:normAutofit/>
          </a:bodyPr>
          <a:lstStyle/>
          <a:p>
            <a:r>
              <a:rPr lang="en-US" sz="4400" dirty="0">
                <a:solidFill>
                  <a:srgbClr val="FF0000"/>
                </a:solidFill>
              </a:rPr>
              <a:t>Blanking Pulse</a:t>
            </a:r>
          </a:p>
        </p:txBody>
      </p:sp>
      <p:sp>
        <p:nvSpPr>
          <p:cNvPr id="9" name="TextBox 8">
            <a:extLst>
              <a:ext uri="{FF2B5EF4-FFF2-40B4-BE49-F238E27FC236}">
                <a16:creationId xmlns:a16="http://schemas.microsoft.com/office/drawing/2014/main" id="{851C9224-76DE-443C-A46B-8EAA0F64A13F}"/>
              </a:ext>
            </a:extLst>
          </p:cNvPr>
          <p:cNvSpPr txBox="1"/>
          <p:nvPr/>
        </p:nvSpPr>
        <p:spPr>
          <a:xfrm>
            <a:off x="2060448" y="4675354"/>
            <a:ext cx="5388864" cy="1743456"/>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8D79AA95-0C67-415B-A01D-08D1A61B42FE}"/>
              </a:ext>
            </a:extLst>
          </p:cNvPr>
          <p:cNvSpPr txBox="1"/>
          <p:nvPr/>
        </p:nvSpPr>
        <p:spPr>
          <a:xfrm>
            <a:off x="747753" y="4295988"/>
            <a:ext cx="8455829" cy="1569660"/>
          </a:xfrm>
          <a:prstGeom prst="rect">
            <a:avLst/>
          </a:prstGeom>
          <a:noFill/>
        </p:spPr>
        <p:txBody>
          <a:bodyPr wrap="square" rtlCol="0">
            <a:spAutoFit/>
          </a:bodyPr>
          <a:lstStyle/>
          <a:p>
            <a:r>
              <a:rPr lang="en-US" sz="2400" b="0" i="0" dirty="0">
                <a:effectLst/>
                <a:latin typeface="Arial Rounded MT Bold" panose="020F0704030504030204" pitchFamily="34" charset="0"/>
              </a:rPr>
              <a:t>The purpose of the blanking pulses is </a:t>
            </a:r>
            <a:r>
              <a:rPr lang="en-US" sz="2400" b="1" i="0" dirty="0">
                <a:effectLst/>
                <a:latin typeface="Arial Rounded MT Bold" panose="020F0704030504030204" pitchFamily="34" charset="0"/>
              </a:rPr>
              <a:t>to make invisible the re-traces required in scanning</a:t>
            </a:r>
            <a:r>
              <a:rPr lang="en-US" sz="2400" b="0" i="0" dirty="0">
                <a:effectLst/>
                <a:latin typeface="Arial Rounded MT Bold" panose="020F0704030504030204" pitchFamily="34" charset="0"/>
              </a:rPr>
              <a:t>. Horizontal blanking pulses at 15,750 Hz blank out the retrace from right to left for each line</a:t>
            </a:r>
            <a:endParaRPr lang="en-US" sz="2400" dirty="0">
              <a:latin typeface="Arial Rounded MT Bold" panose="020F0704030504030204" pitchFamily="34" charset="0"/>
            </a:endParaRPr>
          </a:p>
        </p:txBody>
      </p:sp>
      <p:sp>
        <p:nvSpPr>
          <p:cNvPr id="15" name="TextBox 14">
            <a:extLst>
              <a:ext uri="{FF2B5EF4-FFF2-40B4-BE49-F238E27FC236}">
                <a16:creationId xmlns:a16="http://schemas.microsoft.com/office/drawing/2014/main" id="{A7074C61-1BAD-4AB4-AE68-F6A7C52C49AB}"/>
              </a:ext>
            </a:extLst>
          </p:cNvPr>
          <p:cNvSpPr txBox="1"/>
          <p:nvPr/>
        </p:nvSpPr>
        <p:spPr>
          <a:xfrm rot="10800000" flipV="1">
            <a:off x="677334" y="1548551"/>
            <a:ext cx="8795850" cy="1569660"/>
          </a:xfrm>
          <a:prstGeom prst="rect">
            <a:avLst/>
          </a:prstGeom>
          <a:noFill/>
        </p:spPr>
        <p:txBody>
          <a:bodyPr wrap="square" rtlCol="0">
            <a:spAutoFit/>
          </a:bodyPr>
          <a:lstStyle/>
          <a:p>
            <a:r>
              <a:rPr lang="en-US" sz="2400" b="0" i="0" dirty="0">
                <a:effectLst/>
                <a:latin typeface="Arial Rounded MT Bold" panose="020F0704030504030204" pitchFamily="34" charset="0"/>
              </a:rPr>
              <a:t>In television, “blanking” means going to black. As part of the video signal, blanking voltage is at the black level. Video voltage at the black level cuts off beam current in the picture tube to blank out light from the screen.</a:t>
            </a:r>
            <a:endParaRPr lang="en-US" sz="2400" dirty="0">
              <a:latin typeface="Arial Rounded MT Bold" panose="020F0704030504030204" pitchFamily="34" charset="0"/>
            </a:endParaRPr>
          </a:p>
        </p:txBody>
      </p:sp>
      <p:sp>
        <p:nvSpPr>
          <p:cNvPr id="16" name="TextBox 15">
            <a:extLst>
              <a:ext uri="{FF2B5EF4-FFF2-40B4-BE49-F238E27FC236}">
                <a16:creationId xmlns:a16="http://schemas.microsoft.com/office/drawing/2014/main" id="{2E6C40E4-D653-4A25-A0DF-E5E2E4AE0487}"/>
              </a:ext>
            </a:extLst>
          </p:cNvPr>
          <p:cNvSpPr txBox="1"/>
          <p:nvPr/>
        </p:nvSpPr>
        <p:spPr>
          <a:xfrm>
            <a:off x="818173" y="3447437"/>
            <a:ext cx="5960579" cy="523220"/>
          </a:xfrm>
          <a:prstGeom prst="rect">
            <a:avLst/>
          </a:prstGeom>
          <a:noFill/>
        </p:spPr>
        <p:txBody>
          <a:bodyPr wrap="square" rtlCol="0">
            <a:spAutoFit/>
          </a:bodyPr>
          <a:lstStyle/>
          <a:p>
            <a:r>
              <a:rPr lang="en-US" sz="2800" dirty="0">
                <a:solidFill>
                  <a:srgbClr val="FF0000"/>
                </a:solidFill>
                <a:latin typeface="Arial Rounded MT Bold" panose="020F0704030504030204" pitchFamily="34" charset="0"/>
              </a:rPr>
              <a:t>Why we use the blanking pulse?</a:t>
            </a:r>
          </a:p>
        </p:txBody>
      </p:sp>
    </p:spTree>
    <p:extLst>
      <p:ext uri="{BB962C8B-B14F-4D97-AF65-F5344CB8AC3E}">
        <p14:creationId xmlns:p14="http://schemas.microsoft.com/office/powerpoint/2010/main" val="11673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C921-1EEB-4361-AD69-3D8A4E9D7C78}"/>
              </a:ext>
            </a:extLst>
          </p:cNvPr>
          <p:cNvSpPr>
            <a:spLocks noGrp="1"/>
          </p:cNvSpPr>
          <p:nvPr>
            <p:ph type="title"/>
          </p:nvPr>
        </p:nvSpPr>
        <p:spPr/>
        <p:txBody>
          <a:bodyPr>
            <a:normAutofit/>
          </a:bodyPr>
          <a:lstStyle/>
          <a:p>
            <a:r>
              <a:rPr lang="en-US" sz="4400" dirty="0">
                <a:solidFill>
                  <a:srgbClr val="FF0000"/>
                </a:solidFill>
              </a:rPr>
              <a:t>Synchronizing Pulse</a:t>
            </a:r>
          </a:p>
        </p:txBody>
      </p:sp>
      <p:sp>
        <p:nvSpPr>
          <p:cNvPr id="8" name="TextBox 7">
            <a:extLst>
              <a:ext uri="{FF2B5EF4-FFF2-40B4-BE49-F238E27FC236}">
                <a16:creationId xmlns:a16="http://schemas.microsoft.com/office/drawing/2014/main" id="{A7EA2F5E-27D0-4C96-AE7A-566E91E59149}"/>
              </a:ext>
            </a:extLst>
          </p:cNvPr>
          <p:cNvSpPr txBox="1"/>
          <p:nvPr/>
        </p:nvSpPr>
        <p:spPr>
          <a:xfrm>
            <a:off x="616374" y="1743456"/>
            <a:ext cx="9217152" cy="2246769"/>
          </a:xfrm>
          <a:prstGeom prst="rect">
            <a:avLst/>
          </a:prstGeom>
          <a:noFill/>
        </p:spPr>
        <p:txBody>
          <a:bodyPr wrap="square" rtlCol="0">
            <a:spAutoFit/>
          </a:bodyPr>
          <a:lstStyle/>
          <a:p>
            <a:r>
              <a:rPr lang="en-US" sz="2800" b="0" i="0" dirty="0">
                <a:solidFill>
                  <a:srgbClr val="2E2E2E"/>
                </a:solidFill>
                <a:effectLst/>
                <a:latin typeface="Bahnschrift SemiBold" panose="020B0502040204020203" pitchFamily="34" charset="0"/>
              </a:rPr>
              <a:t>The synchronizing pulses are transmitted or stored along with the </a:t>
            </a:r>
            <a:r>
              <a:rPr lang="en-US" sz="2800" dirty="0">
                <a:solidFill>
                  <a:srgbClr val="2E2E2E"/>
                </a:solidFill>
                <a:latin typeface="Bahnschrift SemiBold" panose="020B0502040204020203" pitchFamily="34" charset="0"/>
              </a:rPr>
              <a:t>analog video signal</a:t>
            </a:r>
            <a:r>
              <a:rPr lang="en-US" sz="2800" b="0" i="0" dirty="0">
                <a:solidFill>
                  <a:srgbClr val="2E2E2E"/>
                </a:solidFill>
                <a:effectLst/>
                <a:latin typeface="Bahnschrift SemiBold" panose="020B0502040204020203" pitchFamily="34" charset="0"/>
              </a:rPr>
              <a:t> for each line. These synchronizing pulses are then used to trigger the receiver’s </a:t>
            </a:r>
            <a:r>
              <a:rPr lang="en-US" sz="2800" dirty="0">
                <a:solidFill>
                  <a:srgbClr val="2E2E2E"/>
                </a:solidFill>
                <a:latin typeface="Bahnschrift SemiBold" panose="020B0502040204020203" pitchFamily="34" charset="0"/>
              </a:rPr>
              <a:t>circuitry </a:t>
            </a:r>
            <a:r>
              <a:rPr lang="en-US" sz="2800" b="0" i="0" dirty="0">
                <a:solidFill>
                  <a:srgbClr val="2E2E2E"/>
                </a:solidFill>
                <a:effectLst/>
                <a:latin typeface="Bahnschrift SemiBold" panose="020B0502040204020203" pitchFamily="34" charset="0"/>
              </a:rPr>
              <a:t> make sure that the scene is sequenced properly on the screen.</a:t>
            </a:r>
            <a:endParaRPr lang="en-US" sz="2800" dirty="0">
              <a:latin typeface="Bahnschrift SemiBold" panose="020B0502040204020203" pitchFamily="34" charset="0"/>
            </a:endParaRPr>
          </a:p>
        </p:txBody>
      </p:sp>
    </p:spTree>
    <p:extLst>
      <p:ext uri="{BB962C8B-B14F-4D97-AF65-F5344CB8AC3E}">
        <p14:creationId xmlns:p14="http://schemas.microsoft.com/office/powerpoint/2010/main" val="119453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59D3-3E2D-49FD-AB4C-3BDEBFA377B5}"/>
              </a:ext>
            </a:extLst>
          </p:cNvPr>
          <p:cNvSpPr>
            <a:spLocks noGrp="1"/>
          </p:cNvSpPr>
          <p:nvPr>
            <p:ph type="title"/>
          </p:nvPr>
        </p:nvSpPr>
        <p:spPr>
          <a:xfrm>
            <a:off x="250613" y="153192"/>
            <a:ext cx="9011793" cy="1651223"/>
          </a:xfrm>
        </p:spPr>
        <p:txBody>
          <a:bodyPr/>
          <a:lstStyle/>
          <a:p>
            <a:r>
              <a:rPr lang="en-US" dirty="0">
                <a:solidFill>
                  <a:srgbClr val="FF0000"/>
                </a:solidFill>
              </a:rPr>
              <a:t>Frequency of scanning, synchronizing and blacking pulse</a:t>
            </a:r>
          </a:p>
        </p:txBody>
      </p:sp>
      <p:graphicFrame>
        <p:nvGraphicFramePr>
          <p:cNvPr id="4" name="Content Placeholder 3">
            <a:extLst>
              <a:ext uri="{FF2B5EF4-FFF2-40B4-BE49-F238E27FC236}">
                <a16:creationId xmlns:a16="http://schemas.microsoft.com/office/drawing/2014/main" id="{42BBB4C6-F44E-47D1-B6D2-3DB88F9999CC}"/>
              </a:ext>
            </a:extLst>
          </p:cNvPr>
          <p:cNvGraphicFramePr>
            <a:graphicFrameLocks noGrp="1"/>
          </p:cNvGraphicFramePr>
          <p:nvPr>
            <p:ph idx="1"/>
            <p:extLst>
              <p:ext uri="{D42A27DB-BD31-4B8C-83A1-F6EECF244321}">
                <p14:modId xmlns:p14="http://schemas.microsoft.com/office/powerpoint/2010/main" val="898512551"/>
              </p:ext>
            </p:extLst>
          </p:nvPr>
        </p:nvGraphicFramePr>
        <p:xfrm>
          <a:off x="2417252" y="4403926"/>
          <a:ext cx="6141530" cy="2179020"/>
        </p:xfrm>
        <a:graphic>
          <a:graphicData uri="http://schemas.openxmlformats.org/drawingml/2006/table">
            <a:tbl>
              <a:tblPr/>
              <a:tblGrid>
                <a:gridCol w="495588">
                  <a:extLst>
                    <a:ext uri="{9D8B030D-6E8A-4147-A177-3AD203B41FA5}">
                      <a16:colId xmlns:a16="http://schemas.microsoft.com/office/drawing/2014/main" val="1005360712"/>
                    </a:ext>
                  </a:extLst>
                </a:gridCol>
                <a:gridCol w="2822971">
                  <a:extLst>
                    <a:ext uri="{9D8B030D-6E8A-4147-A177-3AD203B41FA5}">
                      <a16:colId xmlns:a16="http://schemas.microsoft.com/office/drawing/2014/main" val="1112746071"/>
                    </a:ext>
                  </a:extLst>
                </a:gridCol>
                <a:gridCol w="2822971">
                  <a:extLst>
                    <a:ext uri="{9D8B030D-6E8A-4147-A177-3AD203B41FA5}">
                      <a16:colId xmlns:a16="http://schemas.microsoft.com/office/drawing/2014/main" val="2065358718"/>
                    </a:ext>
                  </a:extLst>
                </a:gridCol>
              </a:tblGrid>
              <a:tr h="276810">
                <a:tc>
                  <a:txBody>
                    <a:bodyPr/>
                    <a:lstStyle/>
                    <a:p>
                      <a:pPr algn="l">
                        <a:spcAft>
                          <a:spcPts val="0"/>
                        </a:spcAft>
                      </a:pPr>
                      <a:r>
                        <a:rPr lang="en-US" sz="1700" b="1">
                          <a:effectLst/>
                          <a:latin typeface="cambria" panose="02040503050406030204" pitchFamily="18" charset="0"/>
                        </a:rPr>
                        <a:t>No:</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1" dirty="0">
                          <a:effectLst/>
                          <a:latin typeface="cambria" panose="02040503050406030204" pitchFamily="18" charset="0"/>
                        </a:rPr>
                        <a:t>Particles</a:t>
                      </a:r>
                      <a:endParaRPr lang="en-US" sz="1700" b="0" dirty="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1">
                          <a:effectLst/>
                          <a:latin typeface="cambria" panose="02040503050406030204" pitchFamily="18" charset="0"/>
                        </a:rPr>
                        <a:t>Frequency in Hz</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rgbClr val="FFFFFF"/>
                    </a:solidFill>
                  </a:tcPr>
                </a:tc>
                <a:extLst>
                  <a:ext uri="{0D108BD9-81ED-4DB2-BD59-A6C34878D82A}">
                    <a16:rowId xmlns:a16="http://schemas.microsoft.com/office/drawing/2014/main" val="1034631085"/>
                  </a:ext>
                </a:extLst>
              </a:tr>
              <a:tr h="276810">
                <a:tc>
                  <a:txBody>
                    <a:bodyPr/>
                    <a:lstStyle/>
                    <a:p>
                      <a:pPr algn="l">
                        <a:spcAft>
                          <a:spcPts val="0"/>
                        </a:spcAft>
                      </a:pPr>
                      <a:r>
                        <a:rPr lang="en-US" sz="1700" b="1">
                          <a:effectLst/>
                          <a:latin typeface="cambria" panose="02040503050406030204" pitchFamily="18" charset="0"/>
                        </a:rPr>
                        <a:t>1</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Horizontal Scanning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15625</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2459059283"/>
                  </a:ext>
                </a:extLst>
              </a:tr>
              <a:tr h="276810">
                <a:tc>
                  <a:txBody>
                    <a:bodyPr/>
                    <a:lstStyle/>
                    <a:p>
                      <a:pPr algn="l">
                        <a:spcAft>
                          <a:spcPts val="0"/>
                        </a:spcAft>
                      </a:pPr>
                      <a:r>
                        <a:rPr lang="en-US" sz="1700" b="1" dirty="0">
                          <a:effectLst/>
                          <a:latin typeface="cambria" panose="02040503050406030204" pitchFamily="18" charset="0"/>
                        </a:rPr>
                        <a:t>2</a:t>
                      </a:r>
                      <a:endParaRPr lang="en-US" sz="1700" b="0" dirty="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Horizontal Sync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15625</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extLst>
                  <a:ext uri="{0D108BD9-81ED-4DB2-BD59-A6C34878D82A}">
                    <a16:rowId xmlns:a16="http://schemas.microsoft.com/office/drawing/2014/main" val="502061615"/>
                  </a:ext>
                </a:extLst>
              </a:tr>
              <a:tr h="276810">
                <a:tc>
                  <a:txBody>
                    <a:bodyPr/>
                    <a:lstStyle/>
                    <a:p>
                      <a:pPr algn="l">
                        <a:spcAft>
                          <a:spcPts val="0"/>
                        </a:spcAft>
                      </a:pPr>
                      <a:r>
                        <a:rPr lang="en-US" sz="1700" b="1">
                          <a:effectLst/>
                          <a:latin typeface="cambria" panose="02040503050406030204" pitchFamily="18" charset="0"/>
                        </a:rPr>
                        <a:t>3</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Horizontal blanking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15625</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2990982179"/>
                  </a:ext>
                </a:extLst>
              </a:tr>
              <a:tr h="276810">
                <a:tc>
                  <a:txBody>
                    <a:bodyPr/>
                    <a:lstStyle/>
                    <a:p>
                      <a:pPr algn="l">
                        <a:spcAft>
                          <a:spcPts val="0"/>
                        </a:spcAft>
                      </a:pPr>
                      <a:r>
                        <a:rPr lang="en-US" sz="1700" b="1">
                          <a:effectLst/>
                          <a:latin typeface="cambria" panose="02040503050406030204" pitchFamily="18" charset="0"/>
                        </a:rPr>
                        <a:t>4</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Vertical Scanning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50</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extLst>
                  <a:ext uri="{0D108BD9-81ED-4DB2-BD59-A6C34878D82A}">
                    <a16:rowId xmlns:a16="http://schemas.microsoft.com/office/drawing/2014/main" val="3213903263"/>
                  </a:ext>
                </a:extLst>
              </a:tr>
              <a:tr h="176718">
                <a:tc>
                  <a:txBody>
                    <a:bodyPr/>
                    <a:lstStyle/>
                    <a:p>
                      <a:pPr algn="l">
                        <a:spcAft>
                          <a:spcPts val="0"/>
                        </a:spcAft>
                      </a:pPr>
                      <a:r>
                        <a:rPr lang="en-US" sz="1700" b="1">
                          <a:effectLst/>
                          <a:latin typeface="cambria" panose="02040503050406030204" pitchFamily="18" charset="0"/>
                        </a:rPr>
                        <a:t>5</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Vertical Sync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50</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240379819"/>
                  </a:ext>
                </a:extLst>
              </a:tr>
              <a:tr h="276810">
                <a:tc>
                  <a:txBody>
                    <a:bodyPr/>
                    <a:lstStyle/>
                    <a:p>
                      <a:pPr algn="l">
                        <a:spcAft>
                          <a:spcPts val="0"/>
                        </a:spcAft>
                      </a:pPr>
                      <a:r>
                        <a:rPr lang="en-US" sz="1700" b="1">
                          <a:effectLst/>
                          <a:latin typeface="cambria" panose="02040503050406030204" pitchFamily="18" charset="0"/>
                        </a:rPr>
                        <a:t>6</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Vertical blanking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tc>
                  <a:txBody>
                    <a:bodyPr/>
                    <a:lstStyle/>
                    <a:p>
                      <a:pPr algn="l">
                        <a:spcAft>
                          <a:spcPts val="0"/>
                        </a:spcAft>
                      </a:pPr>
                      <a:r>
                        <a:rPr lang="en-US" sz="1700" b="0">
                          <a:effectLst/>
                        </a:rPr>
                        <a:t>50</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FFFFF"/>
                    </a:solidFill>
                  </a:tcPr>
                </a:tc>
                <a:extLst>
                  <a:ext uri="{0D108BD9-81ED-4DB2-BD59-A6C34878D82A}">
                    <a16:rowId xmlns:a16="http://schemas.microsoft.com/office/drawing/2014/main" val="49354156"/>
                  </a:ext>
                </a:extLst>
              </a:tr>
              <a:tr h="176718">
                <a:tc>
                  <a:txBody>
                    <a:bodyPr/>
                    <a:lstStyle/>
                    <a:p>
                      <a:pPr algn="l">
                        <a:spcAft>
                          <a:spcPts val="0"/>
                        </a:spcAft>
                      </a:pPr>
                      <a:r>
                        <a:rPr lang="en-US" sz="1700" b="1">
                          <a:effectLst/>
                          <a:latin typeface="cambria" panose="02040503050406030204" pitchFamily="18" charset="0"/>
                        </a:rPr>
                        <a:t>7</a:t>
                      </a:r>
                      <a:endParaRPr lang="en-US" sz="1700" b="0">
                        <a:effectLst/>
                      </a:endParaRP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a:effectLst/>
                        </a:rPr>
                        <a:t>Equalizing Pulses</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lgn="l">
                        <a:spcAft>
                          <a:spcPts val="0"/>
                        </a:spcAft>
                      </a:pPr>
                      <a:r>
                        <a:rPr lang="en-US" sz="1700" b="0" dirty="0">
                          <a:effectLst/>
                        </a:rPr>
                        <a:t>31250</a:t>
                      </a:r>
                    </a:p>
                  </a:txBody>
                  <a:tcPr marL="64691" marR="64691" marT="0" marB="0">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extLst>
                  <a:ext uri="{0D108BD9-81ED-4DB2-BD59-A6C34878D82A}">
                    <a16:rowId xmlns:a16="http://schemas.microsoft.com/office/drawing/2014/main" val="2779940354"/>
                  </a:ext>
                </a:extLst>
              </a:tr>
            </a:tbl>
          </a:graphicData>
        </a:graphic>
      </p:graphicFrame>
      <p:sp>
        <p:nvSpPr>
          <p:cNvPr id="5" name="Rectangle 1">
            <a:extLst>
              <a:ext uri="{FF2B5EF4-FFF2-40B4-BE49-F238E27FC236}">
                <a16:creationId xmlns:a16="http://schemas.microsoft.com/office/drawing/2014/main" id="{C9F18DE2-E9C4-4E5F-8E00-4CA5333B79B1}"/>
              </a:ext>
            </a:extLst>
          </p:cNvPr>
          <p:cNvSpPr>
            <a:spLocks noChangeArrowheads="1"/>
          </p:cNvSpPr>
          <p:nvPr/>
        </p:nvSpPr>
        <p:spPr bwMode="auto">
          <a:xfrm>
            <a:off x="311273" y="1495437"/>
            <a:ext cx="8247509" cy="2908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333333"/>
                </a:solidFill>
                <a:effectLst/>
                <a:latin typeface="Open Sans" panose="020B0604020202020204" pitchFamily="34" charset="0"/>
              </a:rPr>
            </a:b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Rounded MT Bold" panose="020F0704030504030204" pitchFamily="34" charset="0"/>
              </a:rPr>
              <a:t>The sync pulses and blanking pulses have the same frequency as that of scanning. The values are shown in the table given below</a:t>
            </a:r>
            <a:r>
              <a:rPr kumimoji="0" lang="en-US" altLang="en-US" sz="2000" b="0" i="0" u="none" strike="noStrike" cap="none" normalizeH="0" baseline="0" dirty="0">
                <a:ln>
                  <a:noFill/>
                </a:ln>
                <a:effectLst/>
                <a:latin typeface="Arial Rounded MT Bold" panose="020F07040305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333333"/>
                </a:solidFill>
                <a:effectLst/>
                <a:latin typeface="Open Sans" panose="020B0604020202020204" pitchFamily="34" charset="0"/>
              </a:rPr>
            </a:b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850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A236-26A6-4577-8224-A3F31C500482}"/>
              </a:ext>
            </a:extLst>
          </p:cNvPr>
          <p:cNvSpPr>
            <a:spLocks noGrp="1"/>
          </p:cNvSpPr>
          <p:nvPr>
            <p:ph type="title"/>
          </p:nvPr>
        </p:nvSpPr>
        <p:spPr>
          <a:xfrm>
            <a:off x="637101" y="455168"/>
            <a:ext cx="8596668" cy="1320800"/>
          </a:xfrm>
        </p:spPr>
        <p:txBody>
          <a:bodyPr>
            <a:normAutofit/>
          </a:bodyPr>
          <a:lstStyle/>
          <a:p>
            <a:r>
              <a:rPr lang="en-US" dirty="0">
                <a:solidFill>
                  <a:srgbClr val="FF0000"/>
                </a:solidFill>
              </a:rPr>
              <a:t>Horizontal and vertical blanking pulse:</a:t>
            </a:r>
          </a:p>
        </p:txBody>
      </p:sp>
      <p:pic>
        <p:nvPicPr>
          <p:cNvPr id="9" name="Content Placeholder 8">
            <a:extLst>
              <a:ext uri="{FF2B5EF4-FFF2-40B4-BE49-F238E27FC236}">
                <a16:creationId xmlns:a16="http://schemas.microsoft.com/office/drawing/2014/main" id="{6AAC3DA6-14B9-4997-B986-673E24CCDBB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15000"/>
                    </a14:imgEffect>
                  </a14:imgLayer>
                </a14:imgProps>
              </a:ext>
            </a:extLst>
          </a:blip>
          <a:srcRect r="5659" b="25360"/>
          <a:stretch/>
        </p:blipFill>
        <p:spPr>
          <a:xfrm>
            <a:off x="126818" y="1954429"/>
            <a:ext cx="9617233" cy="2042995"/>
          </a:xfrm>
        </p:spPr>
      </p:pic>
      <p:sp>
        <p:nvSpPr>
          <p:cNvPr id="6" name="TextBox 5">
            <a:extLst>
              <a:ext uri="{FF2B5EF4-FFF2-40B4-BE49-F238E27FC236}">
                <a16:creationId xmlns:a16="http://schemas.microsoft.com/office/drawing/2014/main" id="{1E3D5D31-AD17-4197-BFF6-2DD2A31F588D}"/>
              </a:ext>
            </a:extLst>
          </p:cNvPr>
          <p:cNvSpPr txBox="1"/>
          <p:nvPr/>
        </p:nvSpPr>
        <p:spPr>
          <a:xfrm>
            <a:off x="1102043" y="4269587"/>
            <a:ext cx="7666782" cy="2062103"/>
          </a:xfrm>
          <a:prstGeom prst="rect">
            <a:avLst/>
          </a:prstGeom>
          <a:noFill/>
        </p:spPr>
        <p:txBody>
          <a:bodyPr wrap="square" rtlCol="0">
            <a:spAutoFit/>
          </a:bodyPr>
          <a:lstStyle/>
          <a:p>
            <a:r>
              <a:rPr lang="en-US" sz="3200" dirty="0"/>
              <a:t>Figure :Tv video waveform show information video information and horizontal and vertical blanking pulse at the end of Even Field </a:t>
            </a:r>
          </a:p>
        </p:txBody>
      </p:sp>
    </p:spTree>
    <p:extLst>
      <p:ext uri="{BB962C8B-B14F-4D97-AF65-F5344CB8AC3E}">
        <p14:creationId xmlns:p14="http://schemas.microsoft.com/office/powerpoint/2010/main" val="74652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A236-26A6-4577-8224-A3F31C500482}"/>
              </a:ext>
            </a:extLst>
          </p:cNvPr>
          <p:cNvSpPr>
            <a:spLocks noGrp="1"/>
          </p:cNvSpPr>
          <p:nvPr>
            <p:ph type="title"/>
          </p:nvPr>
        </p:nvSpPr>
        <p:spPr>
          <a:xfrm>
            <a:off x="637101" y="455168"/>
            <a:ext cx="8596668" cy="1320800"/>
          </a:xfrm>
        </p:spPr>
        <p:txBody>
          <a:bodyPr/>
          <a:lstStyle/>
          <a:p>
            <a:r>
              <a:rPr lang="en-US" dirty="0">
                <a:solidFill>
                  <a:srgbClr val="FF0000"/>
                </a:solidFill>
              </a:rPr>
              <a:t>Horizontal and vertical sync pulse:</a:t>
            </a:r>
          </a:p>
        </p:txBody>
      </p:sp>
      <p:pic>
        <p:nvPicPr>
          <p:cNvPr id="13" name="Content Placeholder 12">
            <a:extLst>
              <a:ext uri="{FF2B5EF4-FFF2-40B4-BE49-F238E27FC236}">
                <a16:creationId xmlns:a16="http://schemas.microsoft.com/office/drawing/2014/main" id="{FDF6798E-FAD0-43FF-B3B4-73AC96A5D8F2}"/>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67000"/>
                    </a14:imgEffect>
                  </a14:imgLayer>
                </a14:imgProps>
              </a:ext>
            </a:extLst>
          </a:blip>
          <a:srcRect r="5241" b="12572"/>
          <a:stretch/>
        </p:blipFill>
        <p:spPr>
          <a:xfrm>
            <a:off x="1570782" y="1346932"/>
            <a:ext cx="6413418" cy="3735101"/>
          </a:xfrm>
        </p:spPr>
      </p:pic>
      <p:sp>
        <p:nvSpPr>
          <p:cNvPr id="6" name="TextBox 5">
            <a:extLst>
              <a:ext uri="{FF2B5EF4-FFF2-40B4-BE49-F238E27FC236}">
                <a16:creationId xmlns:a16="http://schemas.microsoft.com/office/drawing/2014/main" id="{1E3D5D31-AD17-4197-BFF6-2DD2A31F588D}"/>
              </a:ext>
            </a:extLst>
          </p:cNvPr>
          <p:cNvSpPr txBox="1"/>
          <p:nvPr/>
        </p:nvSpPr>
        <p:spPr>
          <a:xfrm>
            <a:off x="1326942" y="5082033"/>
            <a:ext cx="8596668" cy="1569660"/>
          </a:xfrm>
          <a:prstGeom prst="rect">
            <a:avLst/>
          </a:prstGeom>
          <a:noFill/>
        </p:spPr>
        <p:txBody>
          <a:bodyPr wrap="square" rtlCol="0">
            <a:spAutoFit/>
          </a:bodyPr>
          <a:lstStyle/>
          <a:p>
            <a:r>
              <a:rPr lang="en-US" sz="3200" dirty="0"/>
              <a:t>Figure :Tv video waveform showing horizontal and vertical sync pulse at the end of (a)Even field and (b)odd field </a:t>
            </a:r>
          </a:p>
        </p:txBody>
      </p:sp>
    </p:spTree>
    <p:extLst>
      <p:ext uri="{BB962C8B-B14F-4D97-AF65-F5344CB8AC3E}">
        <p14:creationId xmlns:p14="http://schemas.microsoft.com/office/powerpoint/2010/main" val="172699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A236-26A6-4577-8224-A3F31C500482}"/>
              </a:ext>
            </a:extLst>
          </p:cNvPr>
          <p:cNvSpPr>
            <a:spLocks noGrp="1"/>
          </p:cNvSpPr>
          <p:nvPr>
            <p:ph type="title"/>
          </p:nvPr>
        </p:nvSpPr>
        <p:spPr>
          <a:xfrm>
            <a:off x="637101" y="455168"/>
            <a:ext cx="8596668" cy="1320800"/>
          </a:xfrm>
        </p:spPr>
        <p:txBody>
          <a:bodyPr>
            <a:normAutofit/>
          </a:bodyPr>
          <a:lstStyle/>
          <a:p>
            <a:r>
              <a:rPr lang="en-US" dirty="0">
                <a:solidFill>
                  <a:srgbClr val="FF0000"/>
                </a:solidFill>
              </a:rPr>
              <a:t>Horizontal and vertical blanking and </a:t>
            </a:r>
            <a:r>
              <a:rPr lang="en-US" dirty="0" err="1">
                <a:solidFill>
                  <a:srgbClr val="FF0000"/>
                </a:solidFill>
              </a:rPr>
              <a:t>syncronizing</a:t>
            </a:r>
            <a:r>
              <a:rPr lang="en-US" dirty="0">
                <a:solidFill>
                  <a:srgbClr val="FF0000"/>
                </a:solidFill>
              </a:rPr>
              <a:t> pulse together:</a:t>
            </a:r>
          </a:p>
        </p:txBody>
      </p:sp>
      <p:pic>
        <p:nvPicPr>
          <p:cNvPr id="5" name="Content Placeholder 4">
            <a:extLst>
              <a:ext uri="{FF2B5EF4-FFF2-40B4-BE49-F238E27FC236}">
                <a16:creationId xmlns:a16="http://schemas.microsoft.com/office/drawing/2014/main" id="{D0F680C7-55DE-4084-A129-96B66C1320A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Effect>
                      <a14:saturation sat="227000"/>
                    </a14:imgEffect>
                  </a14:imgLayer>
                </a14:imgProps>
              </a:ext>
            </a:extLst>
          </a:blip>
          <a:stretch>
            <a:fillRect/>
          </a:stretch>
        </p:blipFill>
        <p:spPr>
          <a:xfrm>
            <a:off x="2485802" y="1775968"/>
            <a:ext cx="6094632" cy="4525264"/>
          </a:xfrm>
          <a:blipFill>
            <a:blip r:embed="rId4"/>
            <a:tile tx="0" ty="0" sx="100000" sy="100000" flip="none" algn="tl"/>
          </a:blipFill>
          <a:ln cmpd="dbl">
            <a:solidFill>
              <a:schemeClr val="accent1"/>
            </a:solidFill>
          </a:ln>
        </p:spPr>
      </p:pic>
    </p:spTree>
    <p:extLst>
      <p:ext uri="{BB962C8B-B14F-4D97-AF65-F5344CB8AC3E}">
        <p14:creationId xmlns:p14="http://schemas.microsoft.com/office/powerpoint/2010/main" val="38551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E23653-89BE-4C72-80E1-21B7430D6481}"/>
              </a:ext>
            </a:extLst>
          </p:cNvPr>
          <p:cNvSpPr txBox="1"/>
          <p:nvPr/>
        </p:nvSpPr>
        <p:spPr>
          <a:xfrm>
            <a:off x="1926336" y="2584704"/>
            <a:ext cx="6973384" cy="1200329"/>
          </a:xfrm>
          <a:prstGeom prst="rect">
            <a:avLst/>
          </a:prstGeom>
          <a:noFill/>
        </p:spPr>
        <p:txBody>
          <a:bodyPr wrap="none" rtlCol="0">
            <a:spAutoFit/>
          </a:bodyPr>
          <a:lstStyle/>
          <a:p>
            <a:r>
              <a:rPr lang="en-US" sz="7200" dirty="0">
                <a:solidFill>
                  <a:schemeClr val="accent2">
                    <a:lumMod val="50000"/>
                  </a:schemeClr>
                </a:solidFill>
                <a:latin typeface="Berlin Sans FB Demi" panose="020E0802020502020306" pitchFamily="34" charset="0"/>
              </a:rPr>
              <a:t>THANKS TO ALL</a:t>
            </a:r>
          </a:p>
        </p:txBody>
      </p:sp>
    </p:spTree>
    <p:extLst>
      <p:ext uri="{BB962C8B-B14F-4D97-AF65-F5344CB8AC3E}">
        <p14:creationId xmlns:p14="http://schemas.microsoft.com/office/powerpoint/2010/main" val="3040388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917</TotalTime>
  <Words>324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Rounded MT Bold</vt:lpstr>
      <vt:lpstr>Bahnschrift</vt:lpstr>
      <vt:lpstr>Bahnschrift SemiBold</vt:lpstr>
      <vt:lpstr>Berlin Sans FB Demi</vt:lpstr>
      <vt:lpstr>Cambria</vt:lpstr>
      <vt:lpstr>Open Sans</vt:lpstr>
      <vt:lpstr>Trebuchet MS</vt:lpstr>
      <vt:lpstr>Wingdings 3</vt:lpstr>
      <vt:lpstr>Facet</vt:lpstr>
      <vt:lpstr>PowerPoint Presentation</vt:lpstr>
      <vt:lpstr>PowerPoint Presentation</vt:lpstr>
      <vt:lpstr>Blanking Pulse</vt:lpstr>
      <vt:lpstr>Synchronizing Pulse</vt:lpstr>
      <vt:lpstr>Frequency of scanning, synchronizing and blacking pulse</vt:lpstr>
      <vt:lpstr>Horizontal and vertical blanking pulse:</vt:lpstr>
      <vt:lpstr>Horizontal and vertical sync pulse:</vt:lpstr>
      <vt:lpstr>Horizontal and vertical blanking and syncronizing pulse together: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Any Chowdhury</dc:creator>
  <cp:lastModifiedBy>Any Chowdhury</cp:lastModifiedBy>
  <cp:revision>1</cp:revision>
  <dcterms:created xsi:type="dcterms:W3CDTF">2021-11-22T03:02:22Z</dcterms:created>
  <dcterms:modified xsi:type="dcterms:W3CDTF">2021-11-22T18:19:47Z</dcterms:modified>
</cp:coreProperties>
</file>