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62" r:id="rId3"/>
    <p:sldId id="257" r:id="rId4"/>
    <p:sldId id="258" r:id="rId5"/>
    <p:sldId id="261" r:id="rId6"/>
    <p:sldId id="263" r:id="rId7"/>
    <p:sldId id="259" r:id="rId8"/>
    <p:sldId id="260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1A3EA-A8F2-4DE5-97B5-35CB550F6FE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EB661-1662-40A0-A57A-25460F76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4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B661-1662-40A0-A57A-25460F762D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7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0BEF-E160-47AC-8502-15AA1134DD9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7218-FB0D-483C-B914-F6CCB5DAA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8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0BEF-E160-47AC-8502-15AA1134DD9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7218-FB0D-483C-B914-F6CCB5DAA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1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0BEF-E160-47AC-8502-15AA1134DD9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7218-FB0D-483C-B914-F6CCB5DAA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0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0BEF-E160-47AC-8502-15AA1134DD9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7218-FB0D-483C-B914-F6CCB5DAA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7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0BEF-E160-47AC-8502-15AA1134DD9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7218-FB0D-483C-B914-F6CCB5DAA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2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0BEF-E160-47AC-8502-15AA1134DD9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7218-FB0D-483C-B914-F6CCB5DAA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5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0BEF-E160-47AC-8502-15AA1134DD9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7218-FB0D-483C-B914-F6CCB5DAA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6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0BEF-E160-47AC-8502-15AA1134DD9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7218-FB0D-483C-B914-F6CCB5DAA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5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0BEF-E160-47AC-8502-15AA1134DD9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7218-FB0D-483C-B914-F6CCB5DAA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4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0BEF-E160-47AC-8502-15AA1134DD9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7218-FB0D-483C-B914-F6CCB5DAA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4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0BEF-E160-47AC-8502-15AA1134DD9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7218-FB0D-483C-B914-F6CCB5DAA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8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F0BEF-E160-47AC-8502-15AA1134DD9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A7218-FB0D-483C-B914-F6CCB5DAA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1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74" y="94581"/>
            <a:ext cx="1772529" cy="1718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1087" y="2557590"/>
            <a:ext cx="4208816" cy="360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2" dirty="0" smtClean="0">
                <a:latin typeface="BibleScrT" panose="020E0502060305020804" pitchFamily="34" charset="0"/>
              </a:rPr>
              <a:t>Presentation </a:t>
            </a:r>
            <a:r>
              <a:rPr lang="en-US" sz="1662" dirty="0">
                <a:latin typeface="BibleScrT" panose="020E0502060305020804" pitchFamily="34" charset="0"/>
              </a:rPr>
              <a:t>On: </a:t>
            </a:r>
            <a:r>
              <a:rPr lang="en-US" sz="1662" dirty="0" smtClean="0">
                <a:latin typeface="BibleScrT" panose="020E0502060305020804" pitchFamily="34" charset="0"/>
              </a:rPr>
              <a:t>SUPERHETRODYNE RECEIVER</a:t>
            </a:r>
            <a:endParaRPr lang="en-US" sz="1662" dirty="0">
              <a:latin typeface="BibleScrT" panose="020E05020603050208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9272" y="1813434"/>
            <a:ext cx="3307059" cy="603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23" dirty="0" err="1"/>
              <a:t>Comilla</a:t>
            </a:r>
            <a:r>
              <a:rPr lang="en-US" sz="3323" dirty="0"/>
              <a:t> University</a:t>
            </a:r>
          </a:p>
        </p:txBody>
      </p:sp>
      <p:sp>
        <p:nvSpPr>
          <p:cNvPr id="11" name="Vertical Scroll 10"/>
          <p:cNvSpPr/>
          <p:nvPr/>
        </p:nvSpPr>
        <p:spPr>
          <a:xfrm>
            <a:off x="2021984" y="3382166"/>
            <a:ext cx="3009490" cy="1895321"/>
          </a:xfrm>
          <a:prstGeom prst="verticalScroll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Submitted To: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Md</a:t>
            </a:r>
            <a:r>
              <a:rPr lang="en-US" dirty="0" smtClean="0">
                <a:solidFill>
                  <a:schemeClr val="tx1"/>
                </a:solidFill>
              </a:rPr>
              <a:t> Imran Hossain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Assistant Professor,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Dept. of </a:t>
            </a:r>
            <a:r>
              <a:rPr lang="en-US" dirty="0" smtClean="0">
                <a:solidFill>
                  <a:schemeClr val="tx1"/>
                </a:solidFill>
              </a:rPr>
              <a:t>ICT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Comilla</a:t>
            </a:r>
            <a:r>
              <a:rPr lang="en-US" dirty="0">
                <a:solidFill>
                  <a:schemeClr val="tx1"/>
                </a:solidFill>
              </a:rPr>
              <a:t> University</a:t>
            </a:r>
          </a:p>
        </p:txBody>
      </p:sp>
      <p:sp>
        <p:nvSpPr>
          <p:cNvPr id="13" name="Horizontal Scroll 12"/>
          <p:cNvSpPr/>
          <p:nvPr/>
        </p:nvSpPr>
        <p:spPr>
          <a:xfrm>
            <a:off x="6961212" y="3382166"/>
            <a:ext cx="2557382" cy="2348291"/>
          </a:xfrm>
          <a:prstGeom prst="horizontalScrol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Submitted By: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Id:11809030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Dept. of ICT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Comilla</a:t>
            </a:r>
            <a:r>
              <a:rPr lang="en-US" dirty="0">
                <a:solidFill>
                  <a:schemeClr val="tx1"/>
                </a:solidFill>
              </a:rPr>
              <a:t> University</a:t>
            </a:r>
          </a:p>
        </p:txBody>
      </p:sp>
      <p:sp>
        <p:nvSpPr>
          <p:cNvPr id="18" name="Flowchart: Preparation 17"/>
          <p:cNvSpPr/>
          <p:nvPr/>
        </p:nvSpPr>
        <p:spPr>
          <a:xfrm>
            <a:off x="3808742" y="6194465"/>
            <a:ext cx="4315251" cy="49779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46" dirty="0"/>
              <a:t> </a:t>
            </a:r>
            <a:r>
              <a:rPr lang="en-US" sz="1400" dirty="0">
                <a:solidFill>
                  <a:schemeClr val="tx1"/>
                </a:solidFill>
              </a:rPr>
              <a:t>Submission </a:t>
            </a:r>
            <a:r>
              <a:rPr lang="en-US" sz="1400" dirty="0" smtClean="0">
                <a:solidFill>
                  <a:schemeClr val="tx1"/>
                </a:solidFill>
              </a:rPr>
              <a:t>Time:23/11/2021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1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110" y="240517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chemeClr val="accent1"/>
                </a:solidFill>
              </a:rPr>
              <a:t>Thank You</a:t>
            </a:r>
            <a:endParaRPr 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6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116" y="949862"/>
            <a:ext cx="943914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super heterodyne receiver converts all incoming</a:t>
            </a:r>
          </a:p>
          <a:p>
            <a:pPr marL="0" indent="0">
              <a:buNone/>
            </a:pPr>
            <a:r>
              <a:rPr lang="en-US" dirty="0"/>
              <a:t>radio frequency (RF) signals to a lower frequency</a:t>
            </a:r>
          </a:p>
          <a:p>
            <a:pPr marL="0" indent="0">
              <a:buNone/>
            </a:pPr>
            <a:r>
              <a:rPr lang="en-US" dirty="0"/>
              <a:t>known as an intermediate frequency (IF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Also </a:t>
            </a:r>
            <a:r>
              <a:rPr lang="en-US" dirty="0"/>
              <a:t>known as frequency conversion, high</a:t>
            </a:r>
          </a:p>
          <a:p>
            <a:pPr marL="0" indent="0">
              <a:buNone/>
            </a:pPr>
            <a:r>
              <a:rPr lang="en-US" dirty="0"/>
              <a:t>frequency down converted to low frequency.(IF)</a:t>
            </a:r>
          </a:p>
        </p:txBody>
      </p:sp>
    </p:spTree>
    <p:extLst>
      <p:ext uri="{BB962C8B-B14F-4D97-AF65-F5344CB8AC3E}">
        <p14:creationId xmlns:p14="http://schemas.microsoft.com/office/powerpoint/2010/main" val="405356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155" y="1056068"/>
            <a:ext cx="1127212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Basics of Super Heterodyne Receiver </a:t>
            </a:r>
            <a:endParaRPr lang="en-US" sz="2800" dirty="0" smtClean="0">
              <a:solidFill>
                <a:schemeClr val="accent1"/>
              </a:solidFill>
            </a:endParaRPr>
          </a:p>
          <a:p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At </a:t>
            </a:r>
            <a:r>
              <a:rPr lang="en-US" sz="2800" dirty="0"/>
              <a:t>high frequency, processing cost of circuit is high, </a:t>
            </a:r>
            <a:endParaRPr lang="en-US" sz="2800" dirty="0" smtClean="0"/>
          </a:p>
          <a:p>
            <a:r>
              <a:rPr lang="en-US" sz="2800" dirty="0" smtClean="0"/>
              <a:t>so </a:t>
            </a:r>
            <a:r>
              <a:rPr lang="en-US" sz="2800" dirty="0"/>
              <a:t>we should do signal processing at low frequency. 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At </a:t>
            </a:r>
            <a:r>
              <a:rPr lang="en-US" sz="2800" dirty="0"/>
              <a:t>low frequency, transmission cost of signal is high with low bandwidth, </a:t>
            </a:r>
            <a:endParaRPr lang="en-US" sz="2800" dirty="0" smtClean="0"/>
          </a:p>
          <a:p>
            <a:r>
              <a:rPr lang="en-US" sz="2800" dirty="0" smtClean="0"/>
              <a:t>so </a:t>
            </a:r>
            <a:r>
              <a:rPr lang="en-US" sz="2800" dirty="0"/>
              <a:t>signal transmission should be done at high frequency</a:t>
            </a:r>
            <a:r>
              <a:rPr lang="en-US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So, in super heterodyne receiver, we take care or above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Signal transmission at high frequency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Signal processing at lower frequency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50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93406" y="3756308"/>
            <a:ext cx="1398956" cy="9674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pPr algn="ctr"/>
            <a:r>
              <a:rPr lang="en-US" dirty="0" smtClean="0"/>
              <a:t>Detector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36518" y="3737741"/>
            <a:ext cx="1398956" cy="9674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Amplifier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88814" y="3737739"/>
            <a:ext cx="1398956" cy="9674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Mixer or 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pPr algn="ctr"/>
            <a:r>
              <a:rPr lang="en-US" dirty="0" smtClean="0"/>
              <a:t>Detector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41110" y="3756308"/>
            <a:ext cx="1398956" cy="9674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Amplifier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831191" y="3756308"/>
            <a:ext cx="1398956" cy="9674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</a:t>
            </a:r>
            <a:endParaRPr lang="en-US" dirty="0" smtClean="0"/>
          </a:p>
          <a:p>
            <a:pPr algn="ctr"/>
            <a:r>
              <a:rPr lang="en-US" dirty="0" smtClean="0"/>
              <a:t>Amplifier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3"/>
            <a:endCxn id="4" idx="1"/>
          </p:cNvCxnSpPr>
          <p:nvPr/>
        </p:nvCxnSpPr>
        <p:spPr>
          <a:xfrm>
            <a:off x="6340066" y="4240016"/>
            <a:ext cx="55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09548" y="4211517"/>
            <a:ext cx="553340" cy="1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6" idx="1"/>
          </p:cNvCxnSpPr>
          <p:nvPr/>
        </p:nvCxnSpPr>
        <p:spPr>
          <a:xfrm flipV="1">
            <a:off x="2435474" y="4221447"/>
            <a:ext cx="5533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</p:cNvCxnSpPr>
          <p:nvPr/>
        </p:nvCxnSpPr>
        <p:spPr>
          <a:xfrm>
            <a:off x="8292362" y="4240016"/>
            <a:ext cx="508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2654" y="3274016"/>
            <a:ext cx="0" cy="927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2654" y="4221447"/>
            <a:ext cx="641903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 rot="10800000">
            <a:off x="295019" y="3024805"/>
            <a:ext cx="255270" cy="249211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994857" y="5473521"/>
            <a:ext cx="1392913" cy="8757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Oscillator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8" idx="3"/>
          </p:cNvCxnSpPr>
          <p:nvPr/>
        </p:nvCxnSpPr>
        <p:spPr>
          <a:xfrm>
            <a:off x="10230147" y="4240016"/>
            <a:ext cx="72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0"/>
            <a:endCxn id="6" idx="2"/>
          </p:cNvCxnSpPr>
          <p:nvPr/>
        </p:nvCxnSpPr>
        <p:spPr>
          <a:xfrm flipH="1" flipV="1">
            <a:off x="3688292" y="4705155"/>
            <a:ext cx="3022" cy="76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ction Button: Sound 52">
            <a:hlinkClick r:id="" action="ppaction://noaction" highlightClick="1">
              <a:snd r:embed="rId3" name="applause.wav"/>
            </a:hlinkClick>
          </p:cNvPr>
          <p:cNvSpPr/>
          <p:nvPr/>
        </p:nvSpPr>
        <p:spPr>
          <a:xfrm>
            <a:off x="10950722" y="3737739"/>
            <a:ext cx="987380" cy="1168792"/>
          </a:xfrm>
          <a:prstGeom prst="actionButtonSoun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662152" y="6149230"/>
            <a:ext cx="2231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sz="1100" dirty="0" smtClean="0"/>
              <a:t>LO</a:t>
            </a:r>
            <a:r>
              <a:rPr lang="en-US" i="1" dirty="0" smtClean="0"/>
              <a:t> = </a:t>
            </a:r>
            <a:r>
              <a:rPr lang="en-US" sz="2000" i="1" dirty="0" smtClean="0"/>
              <a:t>f </a:t>
            </a:r>
            <a:r>
              <a:rPr lang="en-US" sz="1200" dirty="0" smtClean="0"/>
              <a:t>RF</a:t>
            </a:r>
            <a:r>
              <a:rPr lang="en-US" i="1" dirty="0" smtClean="0"/>
              <a:t> </a:t>
            </a:r>
            <a:r>
              <a:rPr lang="en-US" sz="2000" i="1" dirty="0" smtClean="0"/>
              <a:t>+ f </a:t>
            </a:r>
            <a:r>
              <a:rPr lang="en-US" sz="1400" dirty="0" smtClean="0"/>
              <a:t>1F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2421840" y="2624695"/>
            <a:ext cx="580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 </a:t>
            </a:r>
            <a:r>
              <a:rPr lang="en-US" sz="2000" i="1" dirty="0" smtClean="0"/>
              <a:t>f </a:t>
            </a:r>
            <a:r>
              <a:rPr lang="en-US" sz="1200" dirty="0" smtClean="0"/>
              <a:t>RF</a:t>
            </a:r>
            <a:r>
              <a:rPr lang="en-US" i="1" dirty="0" smtClean="0"/>
              <a:t> 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415669" y="2624695"/>
            <a:ext cx="1019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/>
              <a:t>f </a:t>
            </a:r>
            <a:r>
              <a:rPr lang="en-US" sz="1200" dirty="0" smtClean="0"/>
              <a:t>1F  </a:t>
            </a:r>
            <a:r>
              <a:rPr lang="en-US" dirty="0" smtClean="0"/>
              <a:t>(Diff)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6" idx="2"/>
          </p:cNvCxnSpPr>
          <p:nvPr/>
        </p:nvCxnSpPr>
        <p:spPr>
          <a:xfrm>
            <a:off x="2712144" y="3024805"/>
            <a:ext cx="0" cy="117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2"/>
          </p:cNvCxnSpPr>
          <p:nvPr/>
        </p:nvCxnSpPr>
        <p:spPr>
          <a:xfrm flipH="1">
            <a:off x="4662158" y="3024805"/>
            <a:ext cx="263202" cy="117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99267" y="726292"/>
            <a:ext cx="85570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Block Diagram of Super Heterodyne Receiver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14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1933" y="404234"/>
            <a:ext cx="6096000" cy="39087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</a:rPr>
              <a:t>            Sections</a:t>
            </a:r>
          </a:p>
          <a:p>
            <a:pPr algn="ctr"/>
            <a:endParaRPr lang="en-US" sz="4000" dirty="0">
              <a:solidFill>
                <a:schemeClr val="accent1"/>
              </a:solidFill>
            </a:endParaRPr>
          </a:p>
          <a:p>
            <a:r>
              <a:rPr lang="en-US" sz="2800" dirty="0"/>
              <a:t>Heterodyne receiver has five sections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RF 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smtClean="0"/>
              <a:t>Mixer/converter </a:t>
            </a:r>
            <a:r>
              <a:rPr lang="en-US" sz="2800" dirty="0"/>
              <a:t>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IF </a:t>
            </a:r>
            <a:r>
              <a:rPr lang="en-US" sz="2800" dirty="0" smtClean="0"/>
              <a:t>section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Audio detector 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Audio amplifier section</a:t>
            </a:r>
          </a:p>
        </p:txBody>
      </p:sp>
    </p:spTree>
    <p:extLst>
      <p:ext uri="{BB962C8B-B14F-4D97-AF65-F5344CB8AC3E}">
        <p14:creationId xmlns:p14="http://schemas.microsoft.com/office/powerpoint/2010/main" val="214095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99" y="223457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RF Section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 initial band </a:t>
            </a:r>
            <a:r>
              <a:rPr lang="en-US" sz="2400" dirty="0" err="1"/>
              <a:t>Iimiting</a:t>
            </a:r>
            <a:r>
              <a:rPr lang="en-US" sz="2400" dirty="0"/>
              <a:t> to prevent specific unwanted radio</a:t>
            </a:r>
          </a:p>
          <a:p>
            <a:pPr marL="0" indent="0">
              <a:buNone/>
            </a:pPr>
            <a:r>
              <a:rPr lang="en-US" sz="2400" dirty="0"/>
              <a:t>frequency called image frequency from entering into </a:t>
            </a:r>
            <a:r>
              <a:rPr lang="en-US" sz="2400" dirty="0" smtClean="0"/>
              <a:t>receiver.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Reduces the noise bandwidth of the receiver and provides the initial</a:t>
            </a:r>
          </a:p>
          <a:p>
            <a:pPr marL="0" indent="0">
              <a:buNone/>
            </a:pPr>
            <a:r>
              <a:rPr lang="en-US" sz="2400" dirty="0"/>
              <a:t>step toward reducing the over all receiver bandwidth to the</a:t>
            </a:r>
          </a:p>
          <a:p>
            <a:pPr marL="0" indent="0">
              <a:buNone/>
            </a:pPr>
            <a:r>
              <a:rPr lang="en-US" sz="2400" dirty="0"/>
              <a:t>minimum bandwidth required to pass the information signal.</a:t>
            </a:r>
          </a:p>
        </p:txBody>
      </p:sp>
    </p:spTree>
    <p:extLst>
      <p:ext uri="{BB962C8B-B14F-4D97-AF65-F5344CB8AC3E}">
        <p14:creationId xmlns:p14="http://schemas.microsoft.com/office/powerpoint/2010/main" val="412297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7232" y="1687715"/>
            <a:ext cx="78475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signal is then fed into a Circuit where it is mixed with a sine wave from</a:t>
            </a:r>
          </a:p>
          <a:p>
            <a:r>
              <a:rPr lang="en-US" sz="2000" dirty="0" smtClean="0"/>
              <a:t>a variable frequency oscillator known as the LOCAL OSCILLATOR(LO).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mixer uses a non-linear component to produce both sum and</a:t>
            </a:r>
          </a:p>
          <a:p>
            <a:r>
              <a:rPr lang="en-US" sz="2000" dirty="0" smtClean="0"/>
              <a:t>difference beat frequencies signals, each one containing the modulation</a:t>
            </a:r>
          </a:p>
          <a:p>
            <a:r>
              <a:rPr lang="en-US" sz="2000" dirty="0" smtClean="0"/>
              <a:t>contained in the desired signal.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output of the mixer may include the original RF signal at </a:t>
            </a:r>
            <a:r>
              <a:rPr lang="en-US" sz="2000" i="1" dirty="0" smtClean="0"/>
              <a:t>f </a:t>
            </a:r>
            <a:r>
              <a:rPr lang="en-US" sz="2000" dirty="0" smtClean="0"/>
              <a:t>RF, the local</a:t>
            </a:r>
          </a:p>
          <a:p>
            <a:r>
              <a:rPr lang="en-US" sz="2000" dirty="0" smtClean="0"/>
              <a:t>oscillator signal at </a:t>
            </a:r>
            <a:r>
              <a:rPr lang="en-US" sz="2000" dirty="0" err="1" smtClean="0"/>
              <a:t>f</a:t>
            </a:r>
            <a:r>
              <a:rPr lang="en-US" sz="1100" dirty="0" err="1" smtClean="0"/>
              <a:t>LO</a:t>
            </a:r>
            <a:r>
              <a:rPr lang="en-US" sz="2000" dirty="0" smtClean="0"/>
              <a:t> and the two new heterodyne frequencies f </a:t>
            </a:r>
            <a:r>
              <a:rPr lang="en-US" sz="1100" dirty="0" err="1" smtClean="0"/>
              <a:t>ER</a:t>
            </a:r>
            <a:r>
              <a:rPr lang="en-US" sz="2000" dirty="0" err="1" smtClean="0"/>
              <a:t>+f</a:t>
            </a:r>
            <a:r>
              <a:rPr lang="en-US" sz="2000" dirty="0" smtClean="0"/>
              <a:t> </a:t>
            </a:r>
            <a:r>
              <a:rPr lang="en-US" sz="1100" dirty="0" smtClean="0"/>
              <a:t>LO</a:t>
            </a:r>
          </a:p>
          <a:p>
            <a:r>
              <a:rPr lang="en-US" sz="2000" dirty="0" smtClean="0"/>
              <a:t>and </a:t>
            </a:r>
            <a:r>
              <a:rPr lang="en-US" sz="2000" dirty="0" err="1" smtClean="0"/>
              <a:t>f</a:t>
            </a:r>
            <a:r>
              <a:rPr lang="en-US" sz="1100" dirty="0" err="1" smtClean="0"/>
              <a:t>ER</a:t>
            </a:r>
            <a:r>
              <a:rPr lang="en-US" sz="2000" dirty="0" smtClean="0"/>
              <a:t>-f </a:t>
            </a:r>
            <a:r>
              <a:rPr lang="en-US" sz="1100" dirty="0" smtClean="0"/>
              <a:t>LO</a:t>
            </a:r>
          </a:p>
        </p:txBody>
      </p:sp>
      <p:sp>
        <p:nvSpPr>
          <p:cNvPr id="3" name="Rectangle 2"/>
          <p:cNvSpPr/>
          <p:nvPr/>
        </p:nvSpPr>
        <p:spPr>
          <a:xfrm>
            <a:off x="2831081" y="423861"/>
            <a:ext cx="6040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LOCAL OSCILLATOR AND MIXER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5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5267" y="874210"/>
            <a:ext cx="80020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378040" y="771179"/>
            <a:ext cx="8500056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INTERMEDIATE </a:t>
            </a:r>
            <a:r>
              <a:rPr lang="en-US" sz="3600" dirty="0" smtClean="0">
                <a:solidFill>
                  <a:schemeClr val="accent1"/>
                </a:solidFill>
              </a:rPr>
              <a:t>FREQUENCY AMPLIFIER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stages of an intermediate frequency amplifier are tune to </a:t>
            </a:r>
            <a:r>
              <a:rPr lang="en-US" sz="2400" dirty="0" smtClean="0"/>
              <a:t>a fixed </a:t>
            </a:r>
            <a:r>
              <a:rPr lang="en-US" sz="2400" dirty="0"/>
              <a:t>frequency that does not change as the receiving </a:t>
            </a:r>
            <a:r>
              <a:rPr lang="en-US" sz="2400" dirty="0" smtClean="0"/>
              <a:t>frequency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IF amplifier is selective around its center frequency </a:t>
            </a:r>
            <a:r>
              <a:rPr lang="en-US" sz="2400" dirty="0" err="1" smtClean="0"/>
              <a:t>f</a:t>
            </a:r>
            <a:r>
              <a:rPr lang="en-US" sz="1100" dirty="0" err="1" smtClean="0"/>
              <a:t>IF</a:t>
            </a:r>
            <a:endParaRPr lang="en-US" sz="11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Typically the IF center frequency </a:t>
            </a:r>
            <a:r>
              <a:rPr lang="en-US" sz="2400" dirty="0" err="1" smtClean="0"/>
              <a:t>f</a:t>
            </a:r>
            <a:r>
              <a:rPr lang="en-US" sz="1100" dirty="0" err="1" smtClean="0"/>
              <a:t>IF</a:t>
            </a:r>
            <a:r>
              <a:rPr lang="en-US" sz="2400" dirty="0" smtClean="0"/>
              <a:t> </a:t>
            </a:r>
            <a:r>
              <a:rPr lang="en-US" sz="2400" dirty="0"/>
              <a:t>is chosen to be less than the</a:t>
            </a:r>
          </a:p>
          <a:p>
            <a:r>
              <a:rPr lang="en-US" sz="2400" dirty="0"/>
              <a:t>desired reception frequency </a:t>
            </a:r>
            <a:r>
              <a:rPr lang="en-US" sz="2400" dirty="0" err="1" smtClean="0"/>
              <a:t>f</a:t>
            </a:r>
            <a:r>
              <a:rPr lang="en-US" sz="1100" dirty="0" err="1" smtClean="0"/>
              <a:t>RE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83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141" y="75667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chemeClr val="accent1"/>
                </a:solidFill>
              </a:rPr>
              <a:t>Detector section</a:t>
            </a:r>
          </a:p>
          <a:p>
            <a:r>
              <a:rPr lang="en-US" dirty="0"/>
              <a:t>- To convert the IF signals back to the original</a:t>
            </a:r>
          </a:p>
          <a:p>
            <a:pPr marL="0" indent="0">
              <a:buNone/>
            </a:pPr>
            <a:r>
              <a:rPr lang="en-US" dirty="0"/>
              <a:t>source information (demodulation).</a:t>
            </a:r>
          </a:p>
          <a:p>
            <a:r>
              <a:rPr lang="en-US" dirty="0"/>
              <a:t>- Can be as simple as a single diode or as complex</a:t>
            </a:r>
          </a:p>
          <a:p>
            <a:pPr marL="0" indent="0">
              <a:buNone/>
            </a:pPr>
            <a:r>
              <a:rPr lang="en-US" dirty="0"/>
              <a:t>as a PLL or balanced demodulator.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accent1"/>
                </a:solidFill>
              </a:rPr>
              <a:t>Audio amplifier section</a:t>
            </a:r>
          </a:p>
          <a:p>
            <a:r>
              <a:rPr lang="en-US" dirty="0"/>
              <a:t>- Comprises several cascaded audio amplifiers and</a:t>
            </a:r>
          </a:p>
          <a:p>
            <a:pPr marL="0" indent="0">
              <a:buNone/>
            </a:pPr>
            <a:r>
              <a:rPr lang="en-US" dirty="0"/>
              <a:t>one or more speakers</a:t>
            </a:r>
          </a:p>
        </p:txBody>
      </p:sp>
    </p:spTree>
    <p:extLst>
      <p:ext uri="{BB962C8B-B14F-4D97-AF65-F5344CB8AC3E}">
        <p14:creationId xmlns:p14="http://schemas.microsoft.com/office/powerpoint/2010/main" val="10038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452</Words>
  <Application>Microsoft Office PowerPoint</Application>
  <PresentationFormat>Widescreen</PresentationFormat>
  <Paragraphs>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BibleScrT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RF Section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Khasrul Shihab</dc:creator>
  <cp:lastModifiedBy>Khasrul Shihab</cp:lastModifiedBy>
  <cp:revision>21</cp:revision>
  <dcterms:created xsi:type="dcterms:W3CDTF">2021-11-22T16:45:54Z</dcterms:created>
  <dcterms:modified xsi:type="dcterms:W3CDTF">2021-11-23T03:49:36Z</dcterms:modified>
</cp:coreProperties>
</file>