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7" r:id="rId2"/>
    <p:sldId id="258" r:id="rId3"/>
    <p:sldId id="259" r:id="rId4"/>
    <p:sldId id="260" r:id="rId5"/>
    <p:sldId id="261" r:id="rId6"/>
    <p:sldId id="262" r:id="rId7"/>
    <p:sldId id="263" r:id="rId8"/>
    <p:sldId id="264" r:id="rId9"/>
    <p:sldId id="265" r:id="rId10"/>
    <p:sldId id="267" r:id="rId11"/>
    <p:sldId id="268" r:id="rId12"/>
    <p:sldId id="269" r:id="rId13"/>
    <p:sldId id="270" r:id="rId14"/>
    <p:sldId id="271"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5620"/>
    <p:restoredTop sz="94660"/>
  </p:normalViewPr>
  <p:slideViewPr>
    <p:cSldViewPr>
      <p:cViewPr varScale="1">
        <p:scale>
          <a:sx n="91" d="100"/>
          <a:sy n="91" d="100"/>
        </p:scale>
        <p:origin x="-1422"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04D367A-B614-49B6-AE56-E3D96F3B975B}" type="datetimeFigureOut">
              <a:rPr lang="en-US" smtClean="0"/>
              <a:pPr/>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8F0411-728F-46A7-82D2-5A70854C6E3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4D367A-B614-49B6-AE56-E3D96F3B975B}" type="datetimeFigureOut">
              <a:rPr lang="en-US" smtClean="0"/>
              <a:pPr/>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8F0411-728F-46A7-82D2-5A70854C6E3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4D367A-B614-49B6-AE56-E3D96F3B975B}" type="datetimeFigureOut">
              <a:rPr lang="en-US" smtClean="0"/>
              <a:pPr/>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8F0411-728F-46A7-82D2-5A70854C6E3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4D367A-B614-49B6-AE56-E3D96F3B975B}" type="datetimeFigureOut">
              <a:rPr lang="en-US" smtClean="0"/>
              <a:pPr/>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8F0411-728F-46A7-82D2-5A70854C6E3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4D367A-B614-49B6-AE56-E3D96F3B975B}" type="datetimeFigureOut">
              <a:rPr lang="en-US" smtClean="0"/>
              <a:pPr/>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8F0411-728F-46A7-82D2-5A70854C6E3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04D367A-B614-49B6-AE56-E3D96F3B975B}" type="datetimeFigureOut">
              <a:rPr lang="en-US" smtClean="0"/>
              <a:pPr/>
              <a:t>11/23/2021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8F0411-728F-46A7-82D2-5A70854C6E3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04D367A-B614-49B6-AE56-E3D96F3B975B}" type="datetimeFigureOut">
              <a:rPr lang="en-US" smtClean="0"/>
              <a:pPr/>
              <a:t>11/23/2021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8F0411-728F-46A7-82D2-5A70854C6E3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04D367A-B614-49B6-AE56-E3D96F3B975B}" type="datetimeFigureOut">
              <a:rPr lang="en-US" smtClean="0"/>
              <a:pPr/>
              <a:t>11/23/2021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8F0411-728F-46A7-82D2-5A70854C6E3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4D367A-B614-49B6-AE56-E3D96F3B975B}" type="datetimeFigureOut">
              <a:rPr lang="en-US" smtClean="0"/>
              <a:pPr/>
              <a:t>11/23/2021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8F0411-728F-46A7-82D2-5A70854C6E3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4D367A-B614-49B6-AE56-E3D96F3B975B}" type="datetimeFigureOut">
              <a:rPr lang="en-US" smtClean="0"/>
              <a:pPr/>
              <a:t>11/23/2021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8F0411-728F-46A7-82D2-5A70854C6E3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4D367A-B614-49B6-AE56-E3D96F3B975B}" type="datetimeFigureOut">
              <a:rPr lang="en-US" smtClean="0"/>
              <a:pPr/>
              <a:t>11/23/2021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8F0411-728F-46A7-82D2-5A70854C6E3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4D367A-B614-49B6-AE56-E3D96F3B975B}" type="datetimeFigureOut">
              <a:rPr lang="en-US" smtClean="0"/>
              <a:pPr/>
              <a:t>11/23/2021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8F0411-728F-46A7-82D2-5A70854C6E3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a:bodyPr>
          <a:lstStyle/>
          <a:p>
            <a:r>
              <a:rPr lang="en-US" sz="2800" b="1" dirty="0" smtClean="0">
                <a:solidFill>
                  <a:schemeClr val="tx2"/>
                </a:solidFill>
                <a:latin typeface="Times New Roman" pitchFamily="18" charset="0"/>
                <a:cs typeface="Times New Roman" pitchFamily="18" charset="0"/>
              </a:rPr>
              <a:t>Presentation on</a:t>
            </a:r>
            <a:endParaRPr lang="en-US" sz="2800" b="1" dirty="0">
              <a:solidFill>
                <a:schemeClr val="tx2"/>
              </a:solidFill>
              <a:latin typeface="Times New Roman" pitchFamily="18" charset="0"/>
              <a:cs typeface="Times New Roman" pitchFamily="18" charset="0"/>
            </a:endParaRPr>
          </a:p>
        </p:txBody>
      </p:sp>
      <p:sp>
        <p:nvSpPr>
          <p:cNvPr id="2" name="Subtitle 1"/>
          <p:cNvSpPr>
            <a:spLocks noGrp="1"/>
          </p:cNvSpPr>
          <p:nvPr>
            <p:ph type="subTitle" idx="1"/>
          </p:nvPr>
        </p:nvSpPr>
        <p:spPr/>
        <p:txBody>
          <a:bodyPr/>
          <a:lstStyle/>
          <a:p>
            <a:r>
              <a:rPr lang="en-US" sz="2400" dirty="0" smtClean="0">
                <a:solidFill>
                  <a:schemeClr val="tx1">
                    <a:lumMod val="75000"/>
                    <a:lumOff val="25000"/>
                  </a:schemeClr>
                </a:solidFill>
                <a:latin typeface="Times New Roman" pitchFamily="18" charset="0"/>
                <a:cs typeface="Times New Roman" pitchFamily="18" charset="0"/>
              </a:rPr>
              <a:t>DETECTION AND Automatic gain control(AGC)</a:t>
            </a:r>
            <a:endParaRPr lang="en-US" sz="2400" dirty="0">
              <a:solidFill>
                <a:schemeClr val="tx1">
                  <a:lumMod val="75000"/>
                  <a:lumOff val="25000"/>
                </a:schemeClr>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602162"/>
          </a:xfrm>
        </p:spPr>
        <p:txBody>
          <a:bodyPr>
            <a:normAutofit fontScale="90000"/>
          </a:bodyPr>
          <a:lstStyle/>
          <a:p>
            <a:pPr algn="l"/>
            <a:r>
              <a:rPr lang="en-US" sz="3200" dirty="0" smtClean="0">
                <a:latin typeface="Times New Roman" pitchFamily="18" charset="0"/>
                <a:cs typeface="Times New Roman" pitchFamily="18" charset="0"/>
              </a:rPr>
              <a:t>Delayed AGC</a:t>
            </a:r>
            <a:r>
              <a:rPr lang="en-US" sz="3200" dirty="0">
                <a:latin typeface="Times New Roman" pitchFamily="18" charset="0"/>
                <a:cs typeface="Times New Roman" pitchFamily="18" charset="0"/>
              </a:rPr>
              <a:t/>
            </a:r>
            <a:br>
              <a:rPr lang="en-US" sz="3200" dirty="0">
                <a:latin typeface="Times New Roman" pitchFamily="18" charset="0"/>
                <a:cs typeface="Times New Roman" pitchFamily="18" charset="0"/>
              </a:rPr>
            </a:br>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r>
              <a:rPr lang="en-US" sz="3200" dirty="0">
                <a:latin typeface="Times New Roman" pitchFamily="18" charset="0"/>
                <a:cs typeface="Times New Roman" pitchFamily="18" charset="0"/>
              </a:rPr>
              <a:t/>
            </a:r>
            <a:br>
              <a:rPr lang="en-US" sz="3200" dirty="0">
                <a:latin typeface="Times New Roman" pitchFamily="18" charset="0"/>
                <a:cs typeface="Times New Roman" pitchFamily="18" charset="0"/>
              </a:rPr>
            </a:br>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r>
              <a:rPr lang="en-US" sz="3200" dirty="0">
                <a:latin typeface="Times New Roman" pitchFamily="18" charset="0"/>
                <a:cs typeface="Times New Roman" pitchFamily="18" charset="0"/>
              </a:rPr>
              <a:t/>
            </a:r>
            <a:br>
              <a:rPr lang="en-US" sz="3200" dirty="0">
                <a:latin typeface="Times New Roman" pitchFamily="18" charset="0"/>
                <a:cs typeface="Times New Roman" pitchFamily="18" charset="0"/>
              </a:rPr>
            </a:br>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r>
              <a:rPr lang="en-US" sz="3200" dirty="0">
                <a:latin typeface="Times New Roman" pitchFamily="18" charset="0"/>
                <a:cs typeface="Times New Roman" pitchFamily="18" charset="0"/>
              </a:rPr>
              <a:t/>
            </a:r>
            <a:br>
              <a:rPr lang="en-US" sz="3200" dirty="0">
                <a:latin typeface="Times New Roman" pitchFamily="18" charset="0"/>
                <a:cs typeface="Times New Roman" pitchFamily="18" charset="0"/>
              </a:rPr>
            </a:br>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endParaRPr lang="en-US" sz="3200" dirty="0">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2"/>
          <a:srcRect/>
          <a:stretch>
            <a:fillRect/>
          </a:stretch>
        </p:blipFill>
        <p:spPr bwMode="auto">
          <a:xfrm>
            <a:off x="762000" y="1295400"/>
            <a:ext cx="7086600" cy="3505200"/>
          </a:xfrm>
          <a:prstGeom prst="rect">
            <a:avLst/>
          </a:prstGeom>
          <a:noFill/>
          <a:ln w="9525">
            <a:noFill/>
            <a:miter lim="800000"/>
            <a:headEnd/>
            <a:tailEnd/>
          </a:ln>
          <a:effectLst/>
        </p:spPr>
      </p:pic>
      <p:sp>
        <p:nvSpPr>
          <p:cNvPr id="4" name="Rectangle 3"/>
          <p:cNvSpPr/>
          <p:nvPr/>
        </p:nvSpPr>
        <p:spPr>
          <a:xfrm>
            <a:off x="2362200" y="5105400"/>
            <a:ext cx="3454857" cy="369332"/>
          </a:xfrm>
          <a:prstGeom prst="rect">
            <a:avLst/>
          </a:prstGeom>
        </p:spPr>
        <p:txBody>
          <a:bodyPr wrap="none">
            <a:spAutoFit/>
          </a:bodyPr>
          <a:lstStyle/>
          <a:p>
            <a:r>
              <a:rPr lang="en-US" dirty="0" smtClean="0">
                <a:latin typeface="Times New Roman" pitchFamily="18" charset="0"/>
                <a:cs typeface="Times New Roman" pitchFamily="18" charset="0"/>
              </a:rPr>
              <a:t>Fig</a:t>
            </a:r>
            <a:r>
              <a:rPr lang="en-US" dirty="0" smtClean="0">
                <a:latin typeface="Times New Roman" pitchFamily="18" charset="0"/>
                <a:cs typeface="Times New Roman" pitchFamily="18" charset="0"/>
              </a:rPr>
              <a:t>: various </a:t>
            </a:r>
            <a:r>
              <a:rPr lang="en-US" dirty="0" smtClean="0">
                <a:latin typeface="Times New Roman" pitchFamily="18" charset="0"/>
                <a:cs typeface="Times New Roman" pitchFamily="18" charset="0"/>
              </a:rPr>
              <a:t>characteristics of AGC</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602162"/>
          </a:xfrm>
        </p:spPr>
        <p:txBody>
          <a:bodyPr>
            <a:normAutofit fontScale="90000"/>
          </a:bodyPr>
          <a:lstStyle/>
          <a:p>
            <a:pPr algn="l"/>
            <a:r>
              <a:rPr lang="en-US" sz="3200" dirty="0" smtClean="0">
                <a:latin typeface="Times New Roman" pitchFamily="18" charset="0"/>
                <a:cs typeface="Times New Roman" pitchFamily="18" charset="0"/>
              </a:rPr>
              <a:t>Delayed AGC(contd.)</a:t>
            </a:r>
            <a:br>
              <a:rPr lang="en-US" sz="3200" dirty="0" smtClean="0">
                <a:latin typeface="Times New Roman" pitchFamily="18" charset="0"/>
                <a:cs typeface="Times New Roman" pitchFamily="18" charset="0"/>
              </a:rPr>
            </a:br>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1.In delayed AGC the gain of receiver will not adjusted until the adequate level of weak incoming signal is reached.</a:t>
            </a:r>
            <a:br>
              <a:rPr lang="en-US" sz="2400" dirty="0" smtClean="0">
                <a:latin typeface="Times New Roman" pitchFamily="18" charset="0"/>
                <a:cs typeface="Times New Roman" pitchFamily="18" charset="0"/>
              </a:rPr>
            </a:b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r>
              <a:rPr lang="en-US" sz="2700" dirty="0" smtClean="0">
                <a:latin typeface="Times New Roman" pitchFamily="18" charset="0"/>
                <a:cs typeface="Times New Roman" pitchFamily="18" charset="0"/>
              </a:rPr>
              <a:t>2.After that the gain of receiver is reduced in order to obtain constant receiver output.</a:t>
            </a:r>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r>
              <a:rPr lang="en-US" sz="3200" dirty="0">
                <a:latin typeface="Times New Roman" pitchFamily="18" charset="0"/>
                <a:cs typeface="Times New Roman" pitchFamily="18" charset="0"/>
              </a:rPr>
              <a:t/>
            </a:r>
            <a:br>
              <a:rPr lang="en-US" sz="3200" dirty="0">
                <a:latin typeface="Times New Roman" pitchFamily="18" charset="0"/>
                <a:cs typeface="Times New Roman" pitchFamily="18" charset="0"/>
              </a:rPr>
            </a:br>
            <a:r>
              <a:rPr lang="en-US" sz="3200" dirty="0">
                <a:latin typeface="Times New Roman" pitchFamily="18" charset="0"/>
                <a:cs typeface="Times New Roman" pitchFamily="18" charset="0"/>
              </a:rPr>
              <a:t/>
            </a:r>
            <a:br>
              <a:rPr lang="en-US" sz="3200" dirty="0">
                <a:latin typeface="Times New Roman" pitchFamily="18" charset="0"/>
                <a:cs typeface="Times New Roman" pitchFamily="18" charset="0"/>
              </a:rPr>
            </a:br>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endParaRPr lang="en-US" sz="32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83362"/>
          </a:xfrm>
        </p:spPr>
        <p:txBody>
          <a:bodyPr>
            <a:normAutofit fontScale="90000"/>
          </a:bodyPr>
          <a:lstStyle/>
          <a:p>
            <a:pPr algn="l"/>
            <a:r>
              <a:rPr lang="en-US" sz="3600" dirty="0">
                <a:latin typeface="Times New Roman" pitchFamily="18" charset="0"/>
                <a:cs typeface="Times New Roman" pitchFamily="18" charset="0"/>
              </a:rPr>
              <a:t>A</a:t>
            </a:r>
            <a:r>
              <a:rPr lang="en-US" sz="3600" dirty="0" smtClean="0">
                <a:latin typeface="Times New Roman" pitchFamily="18" charset="0"/>
                <a:cs typeface="Times New Roman" pitchFamily="18" charset="0"/>
              </a:rPr>
              <a:t>dvantages of Delayed AGC</a:t>
            </a:r>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r>
              <a:rPr lang="en-US" sz="3200" dirty="0">
                <a:latin typeface="Times New Roman" pitchFamily="18" charset="0"/>
                <a:cs typeface="Times New Roman" pitchFamily="18" charset="0"/>
              </a:rPr>
              <a:t/>
            </a:r>
            <a:br>
              <a:rPr lang="en-US" sz="3200" dirty="0">
                <a:latin typeface="Times New Roman" pitchFamily="18" charset="0"/>
                <a:cs typeface="Times New Roman" pitchFamily="18" charset="0"/>
              </a:rPr>
            </a:br>
            <a:r>
              <a:rPr lang="en-US" sz="2700" dirty="0" smtClean="0">
                <a:latin typeface="Times New Roman" pitchFamily="18" charset="0"/>
                <a:cs typeface="Times New Roman" pitchFamily="18" charset="0"/>
              </a:rPr>
              <a:t>1.Gain of receiver is  not reduced for weak signal strength.</a:t>
            </a:r>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r>
              <a:rPr lang="en-US" sz="3200" dirty="0">
                <a:latin typeface="Times New Roman" pitchFamily="18" charset="0"/>
                <a:cs typeface="Times New Roman" pitchFamily="18" charset="0"/>
              </a:rPr>
              <a:t/>
            </a:r>
            <a:br>
              <a:rPr lang="en-US" sz="3200" dirty="0">
                <a:latin typeface="Times New Roman" pitchFamily="18" charset="0"/>
                <a:cs typeface="Times New Roman" pitchFamily="18" charset="0"/>
              </a:rPr>
            </a:br>
            <a:r>
              <a:rPr lang="en-US" sz="2700" dirty="0" smtClean="0">
                <a:latin typeface="Times New Roman" pitchFamily="18" charset="0"/>
                <a:cs typeface="Times New Roman" pitchFamily="18" charset="0"/>
              </a:rPr>
              <a:t>2.Gain of receiver is reduced for stronger incoming signal only.</a:t>
            </a:r>
            <a:br>
              <a:rPr lang="en-US" sz="2700" dirty="0" smtClean="0">
                <a:latin typeface="Times New Roman" pitchFamily="18" charset="0"/>
                <a:cs typeface="Times New Roman" pitchFamily="18" charset="0"/>
              </a:rPr>
            </a:br>
            <a:r>
              <a:rPr lang="en-US" sz="2700" dirty="0">
                <a:latin typeface="Times New Roman" pitchFamily="18" charset="0"/>
                <a:cs typeface="Times New Roman" pitchFamily="18" charset="0"/>
              </a:rPr>
              <a:t/>
            </a:r>
            <a:br>
              <a:rPr lang="en-US" sz="2700" dirty="0">
                <a:latin typeface="Times New Roman" pitchFamily="18" charset="0"/>
                <a:cs typeface="Times New Roman" pitchFamily="18" charset="0"/>
              </a:rPr>
            </a:br>
            <a:r>
              <a:rPr lang="en-US" sz="2700" dirty="0" smtClean="0">
                <a:latin typeface="Times New Roman" pitchFamily="18" charset="0"/>
                <a:cs typeface="Times New Roman" pitchFamily="18" charset="0"/>
              </a:rPr>
              <a:t>3.The characteristics of delayed AGC is similar to the ideal curve.</a:t>
            </a:r>
            <a:br>
              <a:rPr lang="en-US" sz="2700" dirty="0" smtClean="0">
                <a:latin typeface="Times New Roman" pitchFamily="18" charset="0"/>
                <a:cs typeface="Times New Roman" pitchFamily="18" charset="0"/>
              </a:rPr>
            </a:br>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r>
              <a:rPr lang="en-US" sz="3600" dirty="0" smtClean="0">
                <a:latin typeface="Times New Roman" pitchFamily="18" charset="0"/>
                <a:cs typeface="Times New Roman" pitchFamily="18" charset="0"/>
              </a:rPr>
              <a:t>Disadvantage of Delayed AGC</a:t>
            </a:r>
            <a:br>
              <a:rPr lang="en-US" sz="3600" dirty="0" smtClean="0">
                <a:latin typeface="Times New Roman" pitchFamily="18" charset="0"/>
                <a:cs typeface="Times New Roman" pitchFamily="18" charset="0"/>
              </a:rPr>
            </a:br>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r>
              <a:rPr lang="en-US" sz="2700" dirty="0" smtClean="0">
                <a:latin typeface="Times New Roman" pitchFamily="18" charset="0"/>
                <a:cs typeface="Times New Roman" pitchFamily="18" charset="0"/>
              </a:rPr>
              <a:t>1.Circuit is complex</a:t>
            </a:r>
            <a:r>
              <a:rPr lang="en-US" sz="3200" dirty="0" smtClean="0">
                <a:latin typeface="Times New Roman" pitchFamily="18" charset="0"/>
                <a:cs typeface="Times New Roman" pitchFamily="18" charset="0"/>
              </a:rPr>
              <a:t>.</a:t>
            </a:r>
            <a:r>
              <a:rPr lang="en-US" sz="3200" dirty="0">
                <a:latin typeface="Times New Roman" pitchFamily="18" charset="0"/>
                <a:cs typeface="Times New Roman" pitchFamily="18" charset="0"/>
              </a:rPr>
              <a:t/>
            </a:r>
            <a:br>
              <a:rPr lang="en-US" sz="3200" dirty="0">
                <a:latin typeface="Times New Roman" pitchFamily="18" charset="0"/>
                <a:cs typeface="Times New Roman" pitchFamily="18" charset="0"/>
              </a:rPr>
            </a:br>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r>
              <a:rPr lang="en-US" sz="3200" dirty="0">
                <a:latin typeface="Times New Roman" pitchFamily="18" charset="0"/>
                <a:cs typeface="Times New Roman" pitchFamily="18" charset="0"/>
              </a:rPr>
              <a:t/>
            </a:r>
            <a:br>
              <a:rPr lang="en-US" sz="3200" dirty="0">
                <a:latin typeface="Times New Roman" pitchFamily="18" charset="0"/>
                <a:cs typeface="Times New Roman" pitchFamily="18" charset="0"/>
              </a:rPr>
            </a:br>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r>
              <a:rPr lang="en-US" sz="3200" dirty="0">
                <a:latin typeface="Times New Roman" pitchFamily="18" charset="0"/>
                <a:cs typeface="Times New Roman" pitchFamily="18" charset="0"/>
              </a:rPr>
              <a:t/>
            </a:r>
            <a:br>
              <a:rPr lang="en-US" sz="3200" dirty="0">
                <a:latin typeface="Times New Roman" pitchFamily="18" charset="0"/>
                <a:cs typeface="Times New Roman" pitchFamily="18" charset="0"/>
              </a:rPr>
            </a:br>
            <a:endParaRPr lang="en-US" sz="3200"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001962"/>
          </a:xfrm>
        </p:spPr>
        <p:txBody>
          <a:bodyPr>
            <a:normAutofit/>
          </a:bodyPr>
          <a:lstStyle/>
          <a:p>
            <a:pPr algn="l"/>
            <a:r>
              <a:rPr lang="en-US" sz="3200" dirty="0" smtClean="0">
                <a:latin typeface="Times New Roman" pitchFamily="18" charset="0"/>
                <a:cs typeface="Times New Roman" pitchFamily="18" charset="0"/>
              </a:rPr>
              <a:t>Application of Delayed AGC</a:t>
            </a:r>
            <a:br>
              <a:rPr lang="en-US" sz="3200" dirty="0" smtClean="0">
                <a:latin typeface="Times New Roman" pitchFamily="18" charset="0"/>
                <a:cs typeface="Times New Roman" pitchFamily="18" charset="0"/>
              </a:rPr>
            </a:br>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1.It is used in high communication receiver.</a:t>
            </a:r>
            <a:endParaRPr lang="en-US" sz="2400"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67000" y="2971800"/>
            <a:ext cx="2693110" cy="584775"/>
          </a:xfrm>
          <a:prstGeom prst="rect">
            <a:avLst/>
          </a:prstGeom>
        </p:spPr>
        <p:txBody>
          <a:bodyPr wrap="none">
            <a:spAutoFit/>
          </a:bodyPr>
          <a:lstStyle/>
          <a:p>
            <a:r>
              <a:rPr lang="en-US" sz="3200" dirty="0" smtClean="0">
                <a:latin typeface="Times New Roman" pitchFamily="18" charset="0"/>
                <a:cs typeface="Times New Roman" pitchFamily="18" charset="0"/>
              </a:rPr>
              <a:t> THANK </a:t>
            </a:r>
            <a:r>
              <a:rPr lang="en-US" sz="3200" dirty="0" smtClean="0">
                <a:latin typeface="Times New Roman" pitchFamily="18" charset="0"/>
                <a:cs typeface="Times New Roman" pitchFamily="18" charset="0"/>
              </a:rPr>
              <a:t>YOU</a:t>
            </a:r>
            <a:endParaRPr lang="en-US" sz="32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381000" y="-457200"/>
            <a:ext cx="7772400" cy="7315200"/>
          </a:xfrm>
        </p:spPr>
        <p:txBody>
          <a:bodyPr>
            <a:normAutofit/>
          </a:bodyPr>
          <a:lstStyle/>
          <a:p>
            <a:pPr algn="l"/>
            <a:r>
              <a:rPr lang="en-US" sz="3600" dirty="0" smtClean="0">
                <a:latin typeface="Times New Roman" pitchFamily="18" charset="0"/>
                <a:cs typeface="Times New Roman" pitchFamily="18" charset="0"/>
              </a:rPr>
              <a:t>Submitted  To:</a:t>
            </a:r>
            <a:br>
              <a:rPr lang="en-US" sz="3600" dirty="0" smtClean="0">
                <a:latin typeface="Times New Roman" pitchFamily="18" charset="0"/>
                <a:cs typeface="Times New Roman" pitchFamily="18" charset="0"/>
              </a:rPr>
            </a:br>
            <a:r>
              <a:rPr lang="en-US" sz="3600" dirty="0" err="1" smtClean="0">
                <a:latin typeface="Times New Roman" pitchFamily="18" charset="0"/>
                <a:cs typeface="Times New Roman" pitchFamily="18" charset="0"/>
              </a:rPr>
              <a:t>Md:Imran</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Hossain</a:t>
            </a:r>
            <a:r>
              <a:rPr lang="en-US" sz="3600" dirty="0" smtClean="0">
                <a:latin typeface="Times New Roman" pitchFamily="18" charset="0"/>
                <a:cs typeface="Times New Roman" pitchFamily="18" charset="0"/>
              </a:rPr>
              <a:t/>
            </a:r>
            <a:br>
              <a:rPr lang="en-US" sz="3600" dirty="0" smtClean="0">
                <a:latin typeface="Times New Roman" pitchFamily="18" charset="0"/>
                <a:cs typeface="Times New Roman" pitchFamily="18" charset="0"/>
              </a:rPr>
            </a:br>
            <a:r>
              <a:rPr lang="en-US" sz="3600" dirty="0" smtClean="0">
                <a:latin typeface="Times New Roman" pitchFamily="18" charset="0"/>
                <a:cs typeface="Times New Roman" pitchFamily="18" charset="0"/>
              </a:rPr>
              <a:t>Associate Professor</a:t>
            </a:r>
            <a:br>
              <a:rPr lang="en-US" sz="3600" dirty="0" smtClean="0">
                <a:latin typeface="Times New Roman" pitchFamily="18" charset="0"/>
                <a:cs typeface="Times New Roman" pitchFamily="18" charset="0"/>
              </a:rPr>
            </a:br>
            <a:r>
              <a:rPr lang="en-US" sz="3600" dirty="0" smtClean="0">
                <a:latin typeface="Times New Roman" pitchFamily="18" charset="0"/>
                <a:cs typeface="Times New Roman" pitchFamily="18" charset="0"/>
              </a:rPr>
              <a:t>Dept. Of  ICT</a:t>
            </a:r>
            <a:br>
              <a:rPr lang="en-US" sz="3600" dirty="0" smtClean="0">
                <a:latin typeface="Times New Roman" pitchFamily="18" charset="0"/>
                <a:cs typeface="Times New Roman" pitchFamily="18" charset="0"/>
              </a:rPr>
            </a:br>
            <a:r>
              <a:rPr lang="en-US" sz="3600" dirty="0" err="1" smtClean="0">
                <a:latin typeface="Times New Roman" pitchFamily="18" charset="0"/>
                <a:cs typeface="Times New Roman" pitchFamily="18" charset="0"/>
              </a:rPr>
              <a:t>Comilla</a:t>
            </a:r>
            <a:r>
              <a:rPr lang="en-US" sz="3600" dirty="0" smtClean="0">
                <a:latin typeface="Times New Roman" pitchFamily="18" charset="0"/>
                <a:cs typeface="Times New Roman" pitchFamily="18" charset="0"/>
              </a:rPr>
              <a:t> University    </a:t>
            </a:r>
            <a:r>
              <a:rPr lang="en-US" dirty="0" smtClean="0"/>
              <a:t/>
            </a:r>
            <a:br>
              <a:rPr lang="en-US" dirty="0" smtClean="0"/>
            </a:br>
            <a:r>
              <a:rPr lang="en-US" dirty="0" smtClean="0"/>
              <a:t>                                   </a:t>
            </a:r>
            <a:r>
              <a:rPr lang="en-US" sz="3600" dirty="0" smtClean="0">
                <a:latin typeface="Times New Roman" pitchFamily="18" charset="0"/>
                <a:cs typeface="Times New Roman" pitchFamily="18" charset="0"/>
              </a:rPr>
              <a:t>Submitted By:</a:t>
            </a:r>
            <a:br>
              <a:rPr lang="en-US" sz="3600" dirty="0" smtClean="0">
                <a:latin typeface="Times New Roman" pitchFamily="18" charset="0"/>
                <a:cs typeface="Times New Roman" pitchFamily="18" charset="0"/>
              </a:rPr>
            </a:br>
            <a:r>
              <a:rPr lang="en-US" sz="3600" dirty="0" smtClean="0">
                <a:latin typeface="Times New Roman" pitchFamily="18" charset="0"/>
                <a:cs typeface="Times New Roman" pitchFamily="18" charset="0"/>
              </a:rPr>
              <a:t>                                </a:t>
            </a:r>
            <a:r>
              <a:rPr lang="en-US" sz="3600" dirty="0" smtClean="0">
                <a:latin typeface="Times New Roman" pitchFamily="18" charset="0"/>
                <a:cs typeface="Times New Roman" pitchFamily="18" charset="0"/>
              </a:rPr>
              <a:t>      Kohinoor </a:t>
            </a:r>
            <a:r>
              <a:rPr lang="en-US" sz="3600" dirty="0" err="1" smtClean="0">
                <a:latin typeface="Times New Roman" pitchFamily="18" charset="0"/>
                <a:cs typeface="Times New Roman" pitchFamily="18" charset="0"/>
              </a:rPr>
              <a:t>Akter</a:t>
            </a:r>
            <a:r>
              <a:rPr lang="en-US" sz="3600" dirty="0" smtClean="0">
                <a:latin typeface="Times New Roman" pitchFamily="18" charset="0"/>
                <a:cs typeface="Times New Roman" pitchFamily="18" charset="0"/>
              </a:rPr>
              <a:t/>
            </a:r>
            <a:br>
              <a:rPr lang="en-US" sz="3600" dirty="0" smtClean="0">
                <a:latin typeface="Times New Roman" pitchFamily="18" charset="0"/>
                <a:cs typeface="Times New Roman" pitchFamily="18" charset="0"/>
              </a:rPr>
            </a:br>
            <a:r>
              <a:rPr lang="en-US" sz="3600" dirty="0" smtClean="0">
                <a:latin typeface="Times New Roman" pitchFamily="18" charset="0"/>
                <a:cs typeface="Times New Roman" pitchFamily="18" charset="0"/>
              </a:rPr>
              <a:t>                               </a:t>
            </a:r>
            <a:r>
              <a:rPr lang="en-US" sz="3600" dirty="0" smtClean="0">
                <a:latin typeface="Times New Roman" pitchFamily="18" charset="0"/>
                <a:cs typeface="Times New Roman" pitchFamily="18" charset="0"/>
              </a:rPr>
              <a:t>       ID </a:t>
            </a:r>
            <a:r>
              <a:rPr lang="en-US" sz="3600" dirty="0" smtClean="0">
                <a:latin typeface="Times New Roman" pitchFamily="18" charset="0"/>
                <a:cs typeface="Times New Roman" pitchFamily="18" charset="0"/>
              </a:rPr>
              <a:t>No:11809033</a:t>
            </a:r>
            <a:br>
              <a:rPr lang="en-US" sz="3600" dirty="0" smtClean="0">
                <a:latin typeface="Times New Roman" pitchFamily="18" charset="0"/>
                <a:cs typeface="Times New Roman" pitchFamily="18" charset="0"/>
              </a:rPr>
            </a:br>
            <a:r>
              <a:rPr lang="en-US" sz="3600" dirty="0" smtClean="0">
                <a:latin typeface="Times New Roman" pitchFamily="18" charset="0"/>
                <a:cs typeface="Times New Roman" pitchFamily="18" charset="0"/>
              </a:rPr>
              <a:t>                                   </a:t>
            </a:r>
            <a:r>
              <a:rPr lang="en-US" sz="3600" dirty="0" smtClean="0">
                <a:latin typeface="Times New Roman" pitchFamily="18" charset="0"/>
                <a:cs typeface="Times New Roman" pitchFamily="18" charset="0"/>
              </a:rPr>
              <a:t>   Dept</a:t>
            </a:r>
            <a:r>
              <a:rPr lang="en-US" sz="3600" dirty="0" smtClean="0">
                <a:latin typeface="Times New Roman" pitchFamily="18" charset="0"/>
                <a:cs typeface="Times New Roman" pitchFamily="18" charset="0"/>
              </a:rPr>
              <a:t>. Of  ICT</a:t>
            </a:r>
            <a:br>
              <a:rPr lang="en-US" sz="3600" dirty="0" smtClean="0">
                <a:latin typeface="Times New Roman" pitchFamily="18" charset="0"/>
                <a:cs typeface="Times New Roman" pitchFamily="18" charset="0"/>
              </a:rPr>
            </a:br>
            <a:r>
              <a:rPr lang="en-US" sz="3600" dirty="0" smtClean="0">
                <a:latin typeface="Times New Roman" pitchFamily="18" charset="0"/>
                <a:cs typeface="Times New Roman" pitchFamily="18" charset="0"/>
              </a:rPr>
              <a:t>                                  </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Comilla</a:t>
            </a:r>
            <a:r>
              <a:rPr lang="en-US" sz="3600" dirty="0" smtClean="0">
                <a:latin typeface="Times New Roman" pitchFamily="18" charset="0"/>
                <a:cs typeface="Times New Roman" pitchFamily="18" charset="0"/>
              </a:rPr>
              <a:t> </a:t>
            </a:r>
            <a:r>
              <a:rPr lang="en-US" sz="3600" dirty="0" smtClean="0">
                <a:latin typeface="Times New Roman" pitchFamily="18" charset="0"/>
                <a:cs typeface="Times New Roman" pitchFamily="18" charset="0"/>
              </a:rPr>
              <a:t>University</a:t>
            </a:r>
            <a:r>
              <a:rPr lang="en-US" dirty="0" smtClean="0"/>
              <a:t/>
            </a:r>
            <a:br>
              <a:rPr lang="en-US" dirty="0" smtClean="0"/>
            </a:b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1066800"/>
          </a:xfrm>
        </p:spPr>
        <p:txBody>
          <a:bodyPr>
            <a:normAutofit fontScale="90000"/>
          </a:bodyPr>
          <a:lstStyle/>
          <a:p>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r>
              <a:rPr lang="en-US" sz="3200" dirty="0" smtClean="0">
                <a:latin typeface="Times New Roman" pitchFamily="18" charset="0"/>
                <a:cs typeface="Times New Roman" pitchFamily="18" charset="0"/>
              </a:rPr>
              <a:t>Diode Detector Circuit </a:t>
            </a:r>
            <a:br>
              <a:rPr lang="en-US" sz="3200" dirty="0" smtClean="0">
                <a:latin typeface="Times New Roman" pitchFamily="18" charset="0"/>
                <a:cs typeface="Times New Roman" pitchFamily="18" charset="0"/>
              </a:rPr>
            </a:br>
            <a:endParaRPr lang="en-US" sz="3200" dirty="0">
              <a:latin typeface="Times New Roman" pitchFamily="18" charset="0"/>
              <a:cs typeface="Times New Roman" pitchFamily="18" charset="0"/>
            </a:endParaRPr>
          </a:p>
        </p:txBody>
      </p:sp>
      <p:pic>
        <p:nvPicPr>
          <p:cNvPr id="1026" name="Picture 2" descr="C:\Users\hp\Downloads\image-40.jpg"/>
          <p:cNvPicPr>
            <a:picLocks noChangeAspect="1" noChangeArrowheads="1"/>
          </p:cNvPicPr>
          <p:nvPr/>
        </p:nvPicPr>
        <p:blipFill>
          <a:blip r:embed="rId2"/>
          <a:srcRect/>
          <a:stretch>
            <a:fillRect/>
          </a:stretch>
        </p:blipFill>
        <p:spPr bwMode="auto">
          <a:xfrm>
            <a:off x="1066800" y="1371600"/>
            <a:ext cx="6858000" cy="401955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152400"/>
            <a:ext cx="8534400" cy="5791200"/>
          </a:xfrm>
        </p:spPr>
        <p:txBody>
          <a:bodyPr>
            <a:normAutofit fontScale="90000"/>
          </a:bodyPr>
          <a:lstStyle/>
          <a:p>
            <a:pPr algn="l"/>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r>
              <a:rPr lang="en-US" sz="3200" dirty="0" smtClean="0">
                <a:latin typeface="Times New Roman" pitchFamily="18" charset="0"/>
                <a:cs typeface="Times New Roman" pitchFamily="18" charset="0"/>
              </a:rPr>
              <a:t>Working Process</a:t>
            </a:r>
            <a:br>
              <a:rPr lang="en-US" sz="3200" dirty="0" smtClean="0">
                <a:latin typeface="Times New Roman" pitchFamily="18" charset="0"/>
                <a:cs typeface="Times New Roman" pitchFamily="18" charset="0"/>
              </a:rPr>
            </a:br>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1.In diode detector circuit ,the diode d is acting like  half wave rectifier which will pass only the position half of input AM waveform</a:t>
            </a:r>
            <a:r>
              <a:rPr lang="en-US" sz="3200" dirty="0" smtClean="0">
                <a:latin typeface="Times New Roman" pitchFamily="18" charset="0"/>
                <a:cs typeface="Times New Roman" pitchFamily="18" charset="0"/>
              </a:rPr>
              <a:t>.</a:t>
            </a:r>
            <a:br>
              <a:rPr lang="en-US" sz="3200" dirty="0" smtClean="0">
                <a:latin typeface="Times New Roman" pitchFamily="18" charset="0"/>
                <a:cs typeface="Times New Roman" pitchFamily="18" charset="0"/>
              </a:rPr>
            </a:br>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2.The capacitor C charge to the peak  voltage of arrived carrier pulse.</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3.As soon as capacitor charges to the  peak voltage ,it will discharge through Resister R.</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4.This process will continue for the next arrival pulse.</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5.With the help of filter circuit(R-C) the smooth information signal will be generated at the output of detector circuit.</a:t>
            </a: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endParaRPr lang="en-US" sz="22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6629400"/>
          </a:xfrm>
        </p:spPr>
        <p:txBody>
          <a:bodyPr>
            <a:normAutofit fontScale="90000"/>
          </a:bodyPr>
          <a:lstStyle/>
          <a:p>
            <a:pPr algn="l"/>
            <a:r>
              <a:rPr lang="en-US" sz="3200" dirty="0" smtClean="0">
                <a:latin typeface="Times New Roman" pitchFamily="18" charset="0"/>
                <a:cs typeface="Times New Roman" pitchFamily="18" charset="0"/>
              </a:rPr>
              <a:t>Need Of AGC</a:t>
            </a:r>
            <a:br>
              <a:rPr lang="en-US" sz="3200" dirty="0" smtClean="0">
                <a:latin typeface="Times New Roman" pitchFamily="18" charset="0"/>
                <a:cs typeface="Times New Roman" pitchFamily="18" charset="0"/>
              </a:rPr>
            </a:br>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r>
              <a:rPr lang="en-US" sz="2700" dirty="0" smtClean="0">
                <a:latin typeface="Times New Roman" pitchFamily="18" charset="0"/>
                <a:cs typeface="Times New Roman" pitchFamily="18" charset="0"/>
              </a:rPr>
              <a:t>1.The receiver by the receiver where is </a:t>
            </a:r>
            <a:r>
              <a:rPr lang="en-US" sz="2700" dirty="0" err="1" smtClean="0">
                <a:latin typeface="Times New Roman" pitchFamily="18" charset="0"/>
                <a:cs typeface="Times New Roman" pitchFamily="18" charset="0"/>
              </a:rPr>
              <a:t>continuosly.Some</a:t>
            </a:r>
            <a:r>
              <a:rPr lang="en-US" sz="2700" dirty="0" smtClean="0">
                <a:latin typeface="Times New Roman" pitchFamily="18" charset="0"/>
                <a:cs typeface="Times New Roman" pitchFamily="18" charset="0"/>
              </a:rPr>
              <a:t> signal are receive with stronger strength and signal are receive with weaker strength.</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700" dirty="0">
                <a:latin typeface="Times New Roman" pitchFamily="18" charset="0"/>
                <a:cs typeface="Times New Roman" pitchFamily="18" charset="0"/>
              </a:rPr>
              <a:t/>
            </a:r>
            <a:br>
              <a:rPr lang="en-US" sz="2700" dirty="0">
                <a:latin typeface="Times New Roman" pitchFamily="18" charset="0"/>
                <a:cs typeface="Times New Roman" pitchFamily="18" charset="0"/>
              </a:rPr>
            </a:br>
            <a:r>
              <a:rPr lang="en-US" sz="2700" dirty="0" smtClean="0">
                <a:latin typeface="Times New Roman" pitchFamily="18" charset="0"/>
                <a:cs typeface="Times New Roman" pitchFamily="18" charset="0"/>
              </a:rPr>
              <a:t>2.If  the receiver gain  is made constant  that the receiver </a:t>
            </a:r>
            <a:r>
              <a:rPr lang="en-US" sz="2700" dirty="0">
                <a:latin typeface="Times New Roman" pitchFamily="18" charset="0"/>
                <a:cs typeface="Times New Roman" pitchFamily="18" charset="0"/>
              </a:rPr>
              <a:t> </a:t>
            </a:r>
            <a:r>
              <a:rPr lang="en-US" sz="2700" dirty="0" smtClean="0">
                <a:latin typeface="Times New Roman" pitchFamily="18" charset="0"/>
                <a:cs typeface="Times New Roman" pitchFamily="18" charset="0"/>
              </a:rPr>
              <a:t>output will  </a:t>
            </a:r>
            <a:r>
              <a:rPr lang="en-US" sz="2700" dirty="0" err="1" smtClean="0">
                <a:latin typeface="Times New Roman" pitchFamily="18" charset="0"/>
                <a:cs typeface="Times New Roman" pitchFamily="18" charset="0"/>
              </a:rPr>
              <a:t>flactual</a:t>
            </a:r>
            <a:r>
              <a:rPr lang="en-US" sz="2700" dirty="0" smtClean="0">
                <a:latin typeface="Times New Roman" pitchFamily="18" charset="0"/>
                <a:cs typeface="Times New Roman" pitchFamily="18" charset="0"/>
              </a:rPr>
              <a:t> and it  not </a:t>
            </a:r>
            <a:r>
              <a:rPr lang="en-US" sz="2700" dirty="0" err="1" smtClean="0">
                <a:latin typeface="Times New Roman" pitchFamily="18" charset="0"/>
                <a:cs typeface="Times New Roman" pitchFamily="18" charset="0"/>
              </a:rPr>
              <a:t>desireable</a:t>
            </a:r>
            <a:r>
              <a:rPr lang="en-US" sz="2700" dirty="0" smtClean="0">
                <a:latin typeface="Times New Roman" pitchFamily="18" charset="0"/>
                <a:cs typeface="Times New Roman" pitchFamily="18" charset="0"/>
              </a:rPr>
              <a:t>.</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700" dirty="0" smtClean="0">
                <a:latin typeface="Times New Roman" pitchFamily="18" charset="0"/>
                <a:cs typeface="Times New Roman" pitchFamily="18" charset="0"/>
              </a:rPr>
              <a:t>3.Therefore  there is a need  of  AGC   in order to maintain standard  receiver output.</a:t>
            </a: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049962"/>
          </a:xfrm>
        </p:spPr>
        <p:txBody>
          <a:bodyPr>
            <a:normAutofit fontScale="90000"/>
          </a:bodyPr>
          <a:lstStyle/>
          <a:p>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r>
              <a:rPr lang="en-US" sz="3200" dirty="0" smtClean="0">
                <a:latin typeface="Times New Roman" pitchFamily="18" charset="0"/>
                <a:cs typeface="Times New Roman" pitchFamily="18" charset="0"/>
              </a:rPr>
              <a:t>A block diagram of AM radio Receiver with AGC</a:t>
            </a:r>
            <a:br>
              <a:rPr lang="en-US" sz="3200" dirty="0" smtClean="0">
                <a:latin typeface="Times New Roman" pitchFamily="18" charset="0"/>
                <a:cs typeface="Times New Roman" pitchFamily="18" charset="0"/>
              </a:rPr>
            </a:br>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r>
              <a:rPr lang="en-US" sz="3200" dirty="0">
                <a:latin typeface="Times New Roman" pitchFamily="18" charset="0"/>
                <a:cs typeface="Times New Roman" pitchFamily="18" charset="0"/>
              </a:rPr>
              <a:t/>
            </a:r>
            <a:br>
              <a:rPr lang="en-US" sz="3200" dirty="0">
                <a:latin typeface="Times New Roman" pitchFamily="18" charset="0"/>
                <a:cs typeface="Times New Roman" pitchFamily="18" charset="0"/>
              </a:rPr>
            </a:br>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r>
              <a:rPr lang="en-US" sz="3200" dirty="0">
                <a:latin typeface="Times New Roman" pitchFamily="18" charset="0"/>
                <a:cs typeface="Times New Roman" pitchFamily="18" charset="0"/>
              </a:rPr>
              <a:t/>
            </a:r>
            <a:br>
              <a:rPr lang="en-US" sz="3200" dirty="0">
                <a:latin typeface="Times New Roman" pitchFamily="18" charset="0"/>
                <a:cs typeface="Times New Roman" pitchFamily="18" charset="0"/>
              </a:rPr>
            </a:br>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r>
              <a:rPr lang="en-US" sz="3200" dirty="0">
                <a:latin typeface="Times New Roman" pitchFamily="18" charset="0"/>
                <a:cs typeface="Times New Roman" pitchFamily="18" charset="0"/>
              </a:rPr>
              <a:t/>
            </a:r>
            <a:br>
              <a:rPr lang="en-US" sz="3200" dirty="0">
                <a:latin typeface="Times New Roman" pitchFamily="18" charset="0"/>
                <a:cs typeface="Times New Roman" pitchFamily="18" charset="0"/>
              </a:rPr>
            </a:br>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r>
              <a:rPr lang="en-US" sz="3200" dirty="0">
                <a:latin typeface="Times New Roman" pitchFamily="18" charset="0"/>
                <a:cs typeface="Times New Roman" pitchFamily="18" charset="0"/>
              </a:rPr>
              <a:t/>
            </a:r>
            <a:br>
              <a:rPr lang="en-US" sz="3200" dirty="0">
                <a:latin typeface="Times New Roman" pitchFamily="18" charset="0"/>
                <a:cs typeface="Times New Roman" pitchFamily="18" charset="0"/>
              </a:rPr>
            </a:br>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endParaRPr lang="en-US" sz="3200"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srcRect/>
          <a:stretch>
            <a:fillRect/>
          </a:stretch>
        </p:blipFill>
        <p:spPr bwMode="auto">
          <a:xfrm>
            <a:off x="762000" y="1905000"/>
            <a:ext cx="7620000" cy="21336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059362"/>
          </a:xfrm>
        </p:spPr>
        <p:txBody>
          <a:bodyPr>
            <a:normAutofit/>
          </a:bodyPr>
          <a:lstStyle/>
          <a:p>
            <a:r>
              <a:rPr lang="en-US" sz="3200" dirty="0" smtClean="0">
                <a:latin typeface="Times New Roman" pitchFamily="18" charset="0"/>
                <a:cs typeface="Times New Roman" pitchFamily="18" charset="0"/>
              </a:rPr>
              <a:t>AGC Curve</a:t>
            </a:r>
            <a:br>
              <a:rPr lang="en-US" sz="3200" dirty="0" smtClean="0">
                <a:latin typeface="Times New Roman" pitchFamily="18" charset="0"/>
                <a:cs typeface="Times New Roman" pitchFamily="18" charset="0"/>
              </a:rPr>
            </a:br>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r>
              <a:rPr lang="en-US" sz="3200" dirty="0">
                <a:latin typeface="Times New Roman" pitchFamily="18" charset="0"/>
                <a:cs typeface="Times New Roman" pitchFamily="18" charset="0"/>
              </a:rPr>
              <a:t/>
            </a:r>
            <a:br>
              <a:rPr lang="en-US" sz="3200" dirty="0">
                <a:latin typeface="Times New Roman" pitchFamily="18" charset="0"/>
                <a:cs typeface="Times New Roman" pitchFamily="18" charset="0"/>
              </a:rPr>
            </a:br>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r>
              <a:rPr lang="en-US" sz="3200" dirty="0">
                <a:latin typeface="Times New Roman" pitchFamily="18" charset="0"/>
                <a:cs typeface="Times New Roman" pitchFamily="18" charset="0"/>
              </a:rPr>
              <a:t/>
            </a:r>
            <a:br>
              <a:rPr lang="en-US" sz="3200" dirty="0">
                <a:latin typeface="Times New Roman" pitchFamily="18" charset="0"/>
                <a:cs typeface="Times New Roman" pitchFamily="18" charset="0"/>
              </a:rPr>
            </a:br>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endParaRPr lang="en-US" sz="3200" dirty="0">
              <a:latin typeface="Times New Roman" pitchFamily="18" charset="0"/>
              <a:cs typeface="Times New Roman" pitchFamily="18" charset="0"/>
            </a:endParaRPr>
          </a:p>
        </p:txBody>
      </p:sp>
      <p:pic>
        <p:nvPicPr>
          <p:cNvPr id="3075" name="Picture 3"/>
          <p:cNvPicPr>
            <a:picLocks noChangeAspect="1" noChangeArrowheads="1"/>
          </p:cNvPicPr>
          <p:nvPr/>
        </p:nvPicPr>
        <p:blipFill>
          <a:blip r:embed="rId2"/>
          <a:srcRect/>
          <a:stretch>
            <a:fillRect/>
          </a:stretch>
        </p:blipFill>
        <p:spPr bwMode="auto">
          <a:xfrm>
            <a:off x="1981200" y="2209800"/>
            <a:ext cx="6019800" cy="2466975"/>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5029200"/>
          </a:xfrm>
        </p:spPr>
        <p:txBody>
          <a:bodyPr>
            <a:normAutofit fontScale="90000"/>
          </a:bodyPr>
          <a:lstStyle/>
          <a:p>
            <a:pPr algn="l"/>
            <a:r>
              <a:rPr lang="en-US" sz="3200" dirty="0" smtClean="0">
                <a:solidFill>
                  <a:schemeClr val="accent3"/>
                </a:solidFill>
                <a:latin typeface="Times New Roman" pitchFamily="18" charset="0"/>
                <a:cs typeface="Times New Roman" pitchFamily="18" charset="0"/>
              </a:rPr>
              <a:t>Simple AGC</a:t>
            </a:r>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r>
              <a:rPr lang="en-US" sz="3100" dirty="0" smtClean="0">
                <a:latin typeface="Times New Roman" pitchFamily="18" charset="0"/>
                <a:cs typeface="Times New Roman" pitchFamily="18" charset="0"/>
              </a:rPr>
              <a:t>1.In simple AGC circuit the overall gain of the receiver is automatically adjusted by seeing the detector output.</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3100" dirty="0">
                <a:latin typeface="Times New Roman" pitchFamily="18" charset="0"/>
                <a:cs typeface="Times New Roman" pitchFamily="18" charset="0"/>
              </a:rPr>
              <a:t/>
            </a:r>
            <a:br>
              <a:rPr lang="en-US" sz="3100" dirty="0">
                <a:latin typeface="Times New Roman" pitchFamily="18" charset="0"/>
                <a:cs typeface="Times New Roman" pitchFamily="18" charset="0"/>
              </a:rPr>
            </a:br>
            <a:r>
              <a:rPr lang="en-US" sz="3100" dirty="0" smtClean="0">
                <a:latin typeface="Times New Roman" pitchFamily="18" charset="0"/>
                <a:cs typeface="Times New Roman" pitchFamily="18" charset="0"/>
              </a:rPr>
              <a:t>2.In this circuit the gain of weak incoming  signal is also reduced along with  stronger  incoming signal.</a:t>
            </a:r>
            <a:br>
              <a:rPr lang="en-US" sz="3100" dirty="0" smtClean="0">
                <a:latin typeface="Times New Roman" pitchFamily="18" charset="0"/>
                <a:cs typeface="Times New Roman" pitchFamily="18" charset="0"/>
              </a:rPr>
            </a:b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endParaRPr lang="en-US" sz="20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364162"/>
          </a:xfrm>
        </p:spPr>
        <p:txBody>
          <a:bodyPr>
            <a:normAutofit/>
          </a:bodyPr>
          <a:lstStyle/>
          <a:p>
            <a:pPr algn="l"/>
            <a:r>
              <a:rPr lang="en-US" dirty="0" smtClean="0">
                <a:solidFill>
                  <a:schemeClr val="accent4"/>
                </a:solidFill>
              </a:rPr>
              <a:t>Advantages</a:t>
            </a:r>
            <a:r>
              <a:rPr lang="en-US" dirty="0" smtClean="0"/>
              <a:t/>
            </a:r>
            <a:br>
              <a:rPr lang="en-US" dirty="0" smtClean="0"/>
            </a:br>
            <a:r>
              <a:rPr lang="en-US" sz="2400" dirty="0" smtClean="0">
                <a:latin typeface="Times New Roman" pitchFamily="18" charset="0"/>
                <a:cs typeface="Times New Roman" pitchFamily="18" charset="0"/>
              </a:rPr>
              <a:t>1.Low Cost</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2.Simplicity</a:t>
            </a:r>
            <a:r>
              <a:rPr lang="en-US" dirty="0" smtClean="0"/>
              <a:t/>
            </a:r>
            <a:br>
              <a:rPr lang="en-US" dirty="0" smtClean="0"/>
            </a:br>
            <a:r>
              <a:rPr lang="en-US" dirty="0" smtClean="0">
                <a:solidFill>
                  <a:schemeClr val="tx2"/>
                </a:solidFill>
              </a:rPr>
              <a:t>Disadvantage</a:t>
            </a:r>
            <a:r>
              <a:rPr lang="en-US" dirty="0" smtClean="0"/>
              <a:t/>
            </a:r>
            <a:br>
              <a:rPr lang="en-US" dirty="0" smtClean="0"/>
            </a:br>
            <a:r>
              <a:rPr lang="en-US" sz="2700" dirty="0" smtClean="0">
                <a:latin typeface="Times New Roman" pitchFamily="18" charset="0"/>
                <a:cs typeface="Times New Roman" pitchFamily="18" charset="0"/>
              </a:rPr>
              <a:t>1.The gain of weak incoming signal reduced also</a:t>
            </a:r>
            <a:r>
              <a:rPr lang="en-US" dirty="0" smtClean="0"/>
              <a:t>.</a:t>
            </a:r>
            <a:br>
              <a:rPr lang="en-US" dirty="0" smtClean="0"/>
            </a:br>
            <a:r>
              <a:rPr lang="en-US" sz="3600" dirty="0" smtClean="0">
                <a:latin typeface="Times New Roman" pitchFamily="18" charset="0"/>
                <a:cs typeface="Times New Roman" pitchFamily="18" charset="0"/>
              </a:rPr>
              <a:t> Application</a:t>
            </a:r>
            <a:br>
              <a:rPr lang="en-US" sz="3600" dirty="0" smtClean="0">
                <a:latin typeface="Times New Roman" pitchFamily="18" charset="0"/>
                <a:cs typeface="Times New Roman" pitchFamily="18" charset="0"/>
              </a:rPr>
            </a:br>
            <a:r>
              <a:rPr lang="en-US" dirty="0" smtClean="0"/>
              <a:t/>
            </a:r>
            <a:br>
              <a:rPr lang="en-US" dirty="0" smtClean="0"/>
            </a:br>
            <a:r>
              <a:rPr lang="en-US" sz="2800" dirty="0" smtClean="0">
                <a:latin typeface="Times New Roman" pitchFamily="18" charset="0"/>
                <a:cs typeface="Times New Roman" pitchFamily="18" charset="0"/>
              </a:rPr>
              <a:t>It used in domestic radio receiver. </a:t>
            </a:r>
            <a:r>
              <a:rPr lang="en-US" dirty="0" smtClean="0"/>
              <a:t/>
            </a:r>
            <a:br>
              <a:rPr lang="en-US" dirty="0" smtClean="0"/>
            </a:b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179</TotalTime>
  <Words>41</Words>
  <Application>Microsoft Office PowerPoint</Application>
  <PresentationFormat>On-screen Show (4:3)</PresentationFormat>
  <Paragraphs>16</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Presentation on</vt:lpstr>
      <vt:lpstr>Submitted  To: Md:Imran Hossain Associate Professor Dept. Of  ICT Comilla University                                        Submitted By:                                       Kohinoor Akter                                       ID No:11809033                                       Dept. Of  ICT                                    Comilla University </vt:lpstr>
      <vt:lpstr>           Diode Detector Circuit  </vt:lpstr>
      <vt:lpstr>  Working Process  1.In diode detector circuit ,the diode d is acting like  half wave rectifier which will pass only the position half of input AM waveform.  2.The capacitor C charge to the peak  voltage of arrived carrier pulse.  3.As soon as capacitor charges to the  peak voltage ,it will discharge through Resister R.  4.This process will continue for the next arrival pulse.  5.With the help of filter circuit(R-C) the smooth information signal will be generated at the output of detector circuit.   </vt:lpstr>
      <vt:lpstr>Need Of AGC  1.The receiver by the receiver where is continuosly.Some signal are receive with stronger strength and signal are receive with weaker strength.  2.If  the receiver gain  is made constant  that the receiver  output will  flactual and it  not desireable.   3.Therefore  there is a need  of  AGC   in order to maintain standard  receiver output.          </vt:lpstr>
      <vt:lpstr> A block diagram of AM radio Receiver with AGC          </vt:lpstr>
      <vt:lpstr>AGC Curve      </vt:lpstr>
      <vt:lpstr>Simple AGC  1.In simple AGC circuit the overall gain of the receiver is automatically adjusted by seeing the detector output.  2.In this circuit the gain of weak incoming  signal is also reduced along with  stronger  incoming signal.          </vt:lpstr>
      <vt:lpstr>Advantages 1.Low Cost 2.Simplicity Disadvantage 1.The gain of weak incoming signal reduced also.  Application  It used in domestic radio receiver.  </vt:lpstr>
      <vt:lpstr>Delayed AGC         </vt:lpstr>
      <vt:lpstr>Delayed AGC(contd.)  1.In delayed AGC the gain of receiver will not adjusted until the adequate level of weak incoming signal is reached.  2.After that the gain of receiver is reduced in order to obtain constant receiver output.    </vt:lpstr>
      <vt:lpstr>Advantages of Delayed AGC  1.Gain of receiver is  not reduced for weak signal strength.  2.Gain of receiver is reduced for stronger incoming signal only.  3.The characteristics of delayed AGC is similar to the ideal curve.  Disadvantage of Delayed AGC  1.Circuit is complex.     </vt:lpstr>
      <vt:lpstr>Application of Delayed AGC  1.It is used in high communication receiver.</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hp</cp:lastModifiedBy>
  <cp:revision>42</cp:revision>
  <dcterms:created xsi:type="dcterms:W3CDTF">2021-11-22T18:39:16Z</dcterms:created>
  <dcterms:modified xsi:type="dcterms:W3CDTF">2021-11-23T02:58:09Z</dcterms:modified>
</cp:coreProperties>
</file>