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5" r:id="rId3"/>
    <p:sldId id="336" r:id="rId4"/>
    <p:sldId id="360" r:id="rId5"/>
    <p:sldId id="361" r:id="rId6"/>
    <p:sldId id="362" r:id="rId7"/>
    <p:sldId id="334" r:id="rId8"/>
    <p:sldId id="363" r:id="rId9"/>
    <p:sldId id="359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C2A"/>
    <a:srgbClr val="6C8D23"/>
    <a:srgbClr val="FFFFFF"/>
    <a:srgbClr val="EEBB1D"/>
    <a:srgbClr val="515151"/>
    <a:srgbClr val="595959"/>
    <a:srgbClr val="565656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5"/>
    <p:restoredTop sz="94660"/>
  </p:normalViewPr>
  <p:slideViewPr>
    <p:cSldViewPr snapToGrid="0">
      <p:cViewPr varScale="1">
        <p:scale>
          <a:sx n="69" d="100"/>
          <a:sy n="69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-2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2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104942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2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78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2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2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2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4942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2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114D017-D6AC-4572-9071-BCE0DDE6F0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4362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688E841-3A9E-4586-87CC-DE1F797215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590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688E841-3A9E-4586-87CC-DE1F797215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688E841-3A9E-4586-87CC-DE1F797215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5"/>
          <p:cNvSpPr txBox="1"/>
          <p:nvPr/>
        </p:nvSpPr>
        <p:spPr>
          <a:xfrm>
            <a:off x="371618" y="3394365"/>
            <a:ext cx="11529437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dirty="0" smtClean="0">
                <a:solidFill>
                  <a:srgbClr val="84AC2A"/>
                </a:solidFill>
                <a:latin typeface="Impact" panose="020B0806030902050204" pitchFamily="34" charset="0"/>
              </a:rPr>
              <a:t>Transmitter of Basic Monochrome Television System</a:t>
            </a:r>
            <a:endParaRPr lang="zh-CN" altLang="en-US" sz="4000" dirty="0">
              <a:solidFill>
                <a:srgbClr val="84AC2A"/>
              </a:solidFill>
              <a:latin typeface="Impact" panose="020B0806030902050204" pitchFamily="34" charset="0"/>
            </a:endParaRPr>
          </a:p>
        </p:txBody>
      </p:sp>
      <p:sp>
        <p:nvSpPr>
          <p:cNvPr id="7" name="直角三角形 58"/>
          <p:cNvSpPr/>
          <p:nvPr/>
        </p:nvSpPr>
        <p:spPr>
          <a:xfrm rot="10800000">
            <a:off x="10325100" y="0"/>
            <a:ext cx="1866900" cy="1866900"/>
          </a:xfrm>
          <a:prstGeom prst="rtTriangle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58"/>
          <p:cNvSpPr/>
          <p:nvPr/>
        </p:nvSpPr>
        <p:spPr>
          <a:xfrm>
            <a:off x="0" y="4991100"/>
            <a:ext cx="1866900" cy="1866900"/>
          </a:xfrm>
          <a:prstGeom prst="rtTriangle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7718" y="1866900"/>
            <a:ext cx="559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Presentation </a:t>
            </a:r>
          </a:p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On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725" y="1210569"/>
            <a:ext cx="34627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84AC2A"/>
                </a:solidFill>
                <a:latin typeface="Arial" pitchFamily="34" charset="0"/>
                <a:cs typeface="Arial" pitchFamily="34" charset="0"/>
              </a:rPr>
              <a:t>Submited</a:t>
            </a:r>
            <a:r>
              <a:rPr lang="en-US" sz="2800" b="1" dirty="0" smtClean="0">
                <a:solidFill>
                  <a:srgbClr val="84AC2A"/>
                </a:solidFill>
                <a:latin typeface="Arial" pitchFamily="34" charset="0"/>
                <a:cs typeface="Arial" pitchFamily="34" charset="0"/>
              </a:rPr>
              <a:t> To:</a:t>
            </a:r>
          </a:p>
          <a:p>
            <a:endParaRPr lang="en-US" dirty="0"/>
          </a:p>
          <a:p>
            <a:pPr lvl="2"/>
            <a:r>
              <a:rPr lang="en-US" sz="2400" dirty="0" smtClean="0"/>
              <a:t>Md. Imran </a:t>
            </a:r>
            <a:r>
              <a:rPr lang="en-US" sz="2400" dirty="0" err="1" smtClean="0"/>
              <a:t>Hossain</a:t>
            </a:r>
            <a:endParaRPr lang="en-US" sz="2400" dirty="0" smtClean="0"/>
          </a:p>
          <a:p>
            <a:pPr lvl="2"/>
            <a:r>
              <a:rPr lang="en-US" sz="2400" dirty="0" smtClean="0"/>
              <a:t>Assistant Professor</a:t>
            </a:r>
          </a:p>
          <a:p>
            <a:pPr lvl="2"/>
            <a:r>
              <a:rPr lang="en-US" sz="2400" dirty="0" smtClean="0"/>
              <a:t>Department of ICT</a:t>
            </a:r>
          </a:p>
          <a:p>
            <a:pPr lvl="2"/>
            <a:r>
              <a:rPr lang="en-US" sz="2400" dirty="0" err="1" smtClean="0"/>
              <a:t>Comilla</a:t>
            </a:r>
            <a:r>
              <a:rPr lang="en-US" sz="2400" dirty="0" smtClean="0"/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9322" y="3509240"/>
            <a:ext cx="34627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84AC2A"/>
                </a:solidFill>
                <a:latin typeface="Arial" pitchFamily="34" charset="0"/>
                <a:cs typeface="Arial" pitchFamily="34" charset="0"/>
              </a:rPr>
              <a:t>Submited</a:t>
            </a:r>
            <a:r>
              <a:rPr lang="en-US" sz="2800" b="1" dirty="0" smtClean="0">
                <a:solidFill>
                  <a:srgbClr val="84AC2A"/>
                </a:solidFill>
                <a:latin typeface="Arial" pitchFamily="34" charset="0"/>
                <a:cs typeface="Arial" pitchFamily="34" charset="0"/>
              </a:rPr>
              <a:t> By</a:t>
            </a:r>
            <a:r>
              <a:rPr lang="en-US" sz="2800" b="1" dirty="0">
                <a:solidFill>
                  <a:srgbClr val="84AC2A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b="1" dirty="0" smtClean="0">
              <a:solidFill>
                <a:srgbClr val="84AC2A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pPr lvl="1"/>
            <a:r>
              <a:rPr lang="en-US" dirty="0" smtClean="0"/>
              <a:t>	</a:t>
            </a:r>
            <a:r>
              <a:rPr lang="en-US" sz="2400" dirty="0" err="1" smtClean="0"/>
              <a:t>Arpita</a:t>
            </a:r>
            <a:r>
              <a:rPr lang="en-US" sz="2400" dirty="0" smtClean="0"/>
              <a:t> </a:t>
            </a:r>
            <a:r>
              <a:rPr lang="en-US" sz="2400" dirty="0" err="1" smtClean="0"/>
              <a:t>Saha</a:t>
            </a:r>
            <a:endParaRPr lang="en-US" sz="2400" dirty="0" smtClean="0"/>
          </a:p>
          <a:p>
            <a:pPr lvl="1"/>
            <a:r>
              <a:rPr lang="en-US" sz="2400" dirty="0" smtClean="0"/>
              <a:t>	ID: 11809035</a:t>
            </a:r>
          </a:p>
          <a:p>
            <a:pPr lvl="1"/>
            <a:r>
              <a:rPr lang="en-US" sz="2400" dirty="0" smtClean="0"/>
              <a:t>	Session: 2017-18</a:t>
            </a:r>
          </a:p>
          <a:p>
            <a:pPr lvl="1"/>
            <a:r>
              <a:rPr lang="en-US" sz="2400" dirty="0" smtClean="0"/>
              <a:t>	Department of ICT</a:t>
            </a:r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/>
              <a:t>Comilla</a:t>
            </a:r>
            <a:r>
              <a:rPr lang="en-US" sz="2400" dirty="0" smtClean="0"/>
              <a:t> University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1017588" y="450846"/>
            <a:ext cx="8375794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84AC2A"/>
                </a:solidFill>
              </a:rPr>
              <a:t>What is Monochrome Television?</a:t>
            </a:r>
          </a:p>
        </p:txBody>
      </p:sp>
      <p:sp>
        <p:nvSpPr>
          <p:cNvPr id="1048642" name="矩形 41"/>
          <p:cNvSpPr/>
          <p:nvPr/>
        </p:nvSpPr>
        <p:spPr>
          <a:xfrm>
            <a:off x="0" y="450849"/>
            <a:ext cx="581025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矩形 42"/>
          <p:cNvSpPr/>
          <p:nvPr/>
        </p:nvSpPr>
        <p:spPr>
          <a:xfrm>
            <a:off x="719138" y="450848"/>
            <a:ext cx="169863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025" y="1872964"/>
            <a:ext cx="115274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/>
              <a:t> “</a:t>
            </a:r>
            <a:r>
              <a:rPr lang="en-US" sz="3200" dirty="0"/>
              <a:t>Mono” = One  &amp;  “Chrome” = Color</a:t>
            </a:r>
          </a:p>
          <a:p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/>
              <a:t> Television </a:t>
            </a:r>
            <a:r>
              <a:rPr lang="en-US" sz="3200" dirty="0"/>
              <a:t>in which the final reproduced picture is having only shades of gray between black and white.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Also known as black-and-white television.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1017588" y="450846"/>
            <a:ext cx="8375794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84AC2A"/>
                </a:solidFill>
              </a:rPr>
              <a:t>What is Television Transmitter?</a:t>
            </a:r>
          </a:p>
        </p:txBody>
      </p:sp>
      <p:sp>
        <p:nvSpPr>
          <p:cNvPr id="1048642" name="矩形 41"/>
          <p:cNvSpPr/>
          <p:nvPr/>
        </p:nvSpPr>
        <p:spPr>
          <a:xfrm>
            <a:off x="0" y="450849"/>
            <a:ext cx="581025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矩形 42"/>
          <p:cNvSpPr/>
          <p:nvPr/>
        </p:nvSpPr>
        <p:spPr>
          <a:xfrm>
            <a:off x="719138" y="450848"/>
            <a:ext cx="169863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025" y="2385582"/>
            <a:ext cx="11527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/>
              <a:t> An </a:t>
            </a:r>
            <a:r>
              <a:rPr lang="en-US" sz="3200" dirty="0"/>
              <a:t>electric device that converts audio and video signals into modulated radio frequency energy which can be radiated from an antenna and received by a television.</a:t>
            </a:r>
          </a:p>
        </p:txBody>
      </p:sp>
    </p:spTree>
    <p:extLst>
      <p:ext uri="{BB962C8B-B14F-4D97-AF65-F5344CB8AC3E}">
        <p14:creationId xmlns:p14="http://schemas.microsoft.com/office/powerpoint/2010/main" val="2773291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1017588" y="450847"/>
            <a:ext cx="8375794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sz="3600" b="1" dirty="0" smtClean="0">
                <a:solidFill>
                  <a:srgbClr val="84AC2A"/>
                </a:solidFill>
              </a:rPr>
              <a:t>Basics </a:t>
            </a:r>
            <a:r>
              <a:rPr lang="en-US" sz="3600" b="1" dirty="0">
                <a:solidFill>
                  <a:srgbClr val="84AC2A"/>
                </a:solidFill>
              </a:rPr>
              <a:t>of Monochrome TV Transmitter</a:t>
            </a:r>
          </a:p>
        </p:txBody>
      </p:sp>
      <p:sp>
        <p:nvSpPr>
          <p:cNvPr id="1048642" name="矩形 41"/>
          <p:cNvSpPr/>
          <p:nvPr/>
        </p:nvSpPr>
        <p:spPr>
          <a:xfrm>
            <a:off x="0" y="450849"/>
            <a:ext cx="581025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矩形 42"/>
          <p:cNvSpPr/>
          <p:nvPr/>
        </p:nvSpPr>
        <p:spPr>
          <a:xfrm>
            <a:off x="719138" y="450848"/>
            <a:ext cx="169863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025" y="1665144"/>
            <a:ext cx="115274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A large amount of information must be broadcast by a television transmitter.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Ideally, there are video details or </a:t>
            </a:r>
            <a:r>
              <a:rPr lang="en-US" sz="3200" dirty="0" err="1"/>
              <a:t>informations</a:t>
            </a:r>
            <a:r>
              <a:rPr lang="en-US" sz="3200" dirty="0"/>
              <a:t> in optical domain.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In TV transmitter both picture and sound are transmitted. AM modulation is used for video &amp; FM modulation is used for audio.</a:t>
            </a:r>
          </a:p>
        </p:txBody>
      </p:sp>
    </p:spTree>
    <p:extLst>
      <p:ext uri="{BB962C8B-B14F-4D97-AF65-F5344CB8AC3E}">
        <p14:creationId xmlns:p14="http://schemas.microsoft.com/office/powerpoint/2010/main" val="3695006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1307"/>
            <a:ext cx="11665296" cy="64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1017588" y="450846"/>
            <a:ext cx="8375794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84AC2A"/>
                </a:solidFill>
              </a:rPr>
              <a:t>Monochrome TV Transmitter</a:t>
            </a:r>
          </a:p>
        </p:txBody>
      </p:sp>
      <p:sp>
        <p:nvSpPr>
          <p:cNvPr id="29" name="矩形 41"/>
          <p:cNvSpPr/>
          <p:nvPr/>
        </p:nvSpPr>
        <p:spPr>
          <a:xfrm>
            <a:off x="0" y="450849"/>
            <a:ext cx="581025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42"/>
          <p:cNvSpPr/>
          <p:nvPr/>
        </p:nvSpPr>
        <p:spPr>
          <a:xfrm>
            <a:off x="719138" y="450848"/>
            <a:ext cx="169863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025" y="1997747"/>
            <a:ext cx="11568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There are two sections: Video Sections &amp; Audio Sections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Video sections consists of camera tube, video amplifiers, AM modulating amplifiers &amp; scanning and synchronizing circuits.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Audio sections consists of microphone, FM modulating amplifier and sound transmitter.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1017588" y="450849"/>
            <a:ext cx="10828048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84AC2A"/>
                </a:solidFill>
              </a:rPr>
              <a:t>Parameters of Monochrome TV Transmitter</a:t>
            </a:r>
          </a:p>
        </p:txBody>
      </p:sp>
      <p:sp>
        <p:nvSpPr>
          <p:cNvPr id="1048642" name="矩形 41"/>
          <p:cNvSpPr/>
          <p:nvPr/>
        </p:nvSpPr>
        <p:spPr>
          <a:xfrm>
            <a:off x="0" y="450849"/>
            <a:ext cx="581025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矩形 42"/>
          <p:cNvSpPr/>
          <p:nvPr/>
        </p:nvSpPr>
        <p:spPr>
          <a:xfrm>
            <a:off x="719138" y="450848"/>
            <a:ext cx="169863" cy="555625"/>
          </a:xfrm>
          <a:prstGeom prst="rect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025" y="1665144"/>
            <a:ext cx="115274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It has a video information, in between black &amp; white with the shades of grey.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Its transmits on channels in the VHF and UHF.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/>
              <a:t>Picture and sound signals are modulated in RF carrier to reduce the antenna size.</a:t>
            </a:r>
          </a:p>
        </p:txBody>
      </p:sp>
    </p:spTree>
    <p:extLst>
      <p:ext uri="{BB962C8B-B14F-4D97-AF65-F5344CB8AC3E}">
        <p14:creationId xmlns:p14="http://schemas.microsoft.com/office/powerpoint/2010/main" val="2646230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8" name="直角三角形 58"/>
          <p:cNvSpPr/>
          <p:nvPr/>
        </p:nvSpPr>
        <p:spPr>
          <a:xfrm rot="10800000">
            <a:off x="10325100" y="0"/>
            <a:ext cx="1866900" cy="1866900"/>
          </a:xfrm>
          <a:prstGeom prst="rtTriangle">
            <a:avLst/>
          </a:prstGeom>
          <a:solidFill>
            <a:srgbClr val="84A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19" name="文本框 2"/>
          <p:cNvSpPr txBox="1"/>
          <p:nvPr/>
        </p:nvSpPr>
        <p:spPr>
          <a:xfrm>
            <a:off x="5854700" y="2433205"/>
            <a:ext cx="6070600" cy="264687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5400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kumimoji="1" lang="zh-CN" altLang="en-US" sz="5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5400" b="1" dirty="0">
                <a:solidFill>
                  <a:srgbClr val="FFC000"/>
                </a:solidFill>
              </a:rPr>
              <a:t>YOU</a:t>
            </a:r>
            <a:endParaRPr kumimoji="1" lang="en-US" altLang="zh-CN" sz="5400" dirty="0">
              <a:solidFill>
                <a:srgbClr val="FFC000"/>
              </a:solidFill>
            </a:endParaRPr>
          </a:p>
          <a:p>
            <a:pPr algn="ctr"/>
            <a:r>
              <a:rPr kumimoji="1" lang="en-US" altLang="zh-CN" sz="5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kumimoji="1" lang="zh-CN" altLang="en-US" sz="5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kumimoji="1" lang="en-US" altLang="zh-CN" sz="5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zh-CN" sz="5400" dirty="0" smtClean="0">
                <a:solidFill>
                  <a:schemeClr val="accent6">
                    <a:lumMod val="75000"/>
                  </a:schemeClr>
                </a:solidFill>
              </a:rPr>
              <a:t>WATCHING!</a:t>
            </a:r>
            <a:endParaRPr kumimoji="1" lang="en-US" altLang="zh-CN" sz="54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endParaRPr lang="zh-CN" altLang="en-US" sz="400" b="1" dirty="0">
              <a:solidFill>
                <a:srgbClr val="F3B6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5" name="图片 18"/>
          <p:cNvPicPr>
            <a:picLocks noChangeAspect="1"/>
          </p:cNvPicPr>
          <p:nvPr/>
        </p:nvPicPr>
        <p:blipFill>
          <a:blip r:embed="rId2"/>
          <a:srcRect t="10040"/>
          <a:stretch>
            <a:fillRect/>
          </a:stretch>
        </p:blipFill>
        <p:spPr>
          <a:xfrm rot="10800000">
            <a:off x="-4" y="3923"/>
            <a:ext cx="6473826" cy="685800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253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success</cp:lastModifiedBy>
  <cp:revision>11</cp:revision>
  <dcterms:created xsi:type="dcterms:W3CDTF">2015-12-27T14:44:00Z</dcterms:created>
  <dcterms:modified xsi:type="dcterms:W3CDTF">2021-11-22T10:57:44Z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