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8" r:id="rId2"/>
    <p:sldId id="257" r:id="rId3"/>
    <p:sldId id="259" r:id="rId4"/>
    <p:sldId id="260" r:id="rId5"/>
    <p:sldId id="263" r:id="rId6"/>
    <p:sldId id="261"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ABDE32-AB46-483C-8587-D39B02349A65}"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82920-5E3E-4220-A527-13C004C129EA}" type="slidenum">
              <a:rPr lang="en-US" smtClean="0"/>
              <a:pPr/>
              <a:t>‹#›</a:t>
            </a:fld>
            <a:endParaRPr lang="en-US"/>
          </a:p>
        </p:txBody>
      </p:sp>
    </p:spTree>
    <p:extLst>
      <p:ext uri="{BB962C8B-B14F-4D97-AF65-F5344CB8AC3E}">
        <p14:creationId xmlns="" xmlns:p14="http://schemas.microsoft.com/office/powerpoint/2010/main" val="1279947624"/>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ABDE32-AB46-483C-8587-D39B02349A65}"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82920-5E3E-4220-A527-13C004C129EA}" type="slidenum">
              <a:rPr lang="en-US" smtClean="0"/>
              <a:pPr/>
              <a:t>‹#›</a:t>
            </a:fld>
            <a:endParaRPr lang="en-US"/>
          </a:p>
        </p:txBody>
      </p:sp>
    </p:spTree>
    <p:extLst>
      <p:ext uri="{BB962C8B-B14F-4D97-AF65-F5344CB8AC3E}">
        <p14:creationId xmlns="" xmlns:p14="http://schemas.microsoft.com/office/powerpoint/2010/main" val="2509207765"/>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ABDE32-AB46-483C-8587-D39B02349A65}"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82920-5E3E-4220-A527-13C004C129EA}" type="slidenum">
              <a:rPr lang="en-US" smtClean="0"/>
              <a:pPr/>
              <a:t>‹#›</a:t>
            </a:fld>
            <a:endParaRPr lang="en-US"/>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48150569"/>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ABDE32-AB46-483C-8587-D39B02349A65}"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82920-5E3E-4220-A527-13C004C129EA}" type="slidenum">
              <a:rPr lang="en-US" smtClean="0"/>
              <a:pPr/>
              <a:t>‹#›</a:t>
            </a:fld>
            <a:endParaRPr lang="en-US"/>
          </a:p>
        </p:txBody>
      </p:sp>
    </p:spTree>
    <p:extLst>
      <p:ext uri="{BB962C8B-B14F-4D97-AF65-F5344CB8AC3E}">
        <p14:creationId xmlns="" xmlns:p14="http://schemas.microsoft.com/office/powerpoint/2010/main" val="3684661250"/>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ABDE32-AB46-483C-8587-D39B02349A65}"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82920-5E3E-4220-A527-13C004C129EA}" type="slidenum">
              <a:rPr lang="en-US" smtClean="0"/>
              <a:pPr/>
              <a:t>‹#›</a:t>
            </a:fld>
            <a:endParaRPr lang="en-US"/>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901066484"/>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ABDE32-AB46-483C-8587-D39B02349A65}"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82920-5E3E-4220-A527-13C004C129EA}" type="slidenum">
              <a:rPr lang="en-US" smtClean="0"/>
              <a:pPr/>
              <a:t>‹#›</a:t>
            </a:fld>
            <a:endParaRPr lang="en-US"/>
          </a:p>
        </p:txBody>
      </p:sp>
    </p:spTree>
    <p:extLst>
      <p:ext uri="{BB962C8B-B14F-4D97-AF65-F5344CB8AC3E}">
        <p14:creationId xmlns="" xmlns:p14="http://schemas.microsoft.com/office/powerpoint/2010/main" val="1138405145"/>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ABDE32-AB46-483C-8587-D39B02349A65}"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82920-5E3E-4220-A527-13C004C129EA}" type="slidenum">
              <a:rPr lang="en-US" smtClean="0"/>
              <a:pPr/>
              <a:t>‹#›</a:t>
            </a:fld>
            <a:endParaRPr lang="en-US"/>
          </a:p>
        </p:txBody>
      </p:sp>
    </p:spTree>
    <p:extLst>
      <p:ext uri="{BB962C8B-B14F-4D97-AF65-F5344CB8AC3E}">
        <p14:creationId xmlns="" xmlns:p14="http://schemas.microsoft.com/office/powerpoint/2010/main" val="858080482"/>
      </p:ext>
    </p:extLst>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ABDE32-AB46-483C-8587-D39B02349A65}"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82920-5E3E-4220-A527-13C004C129EA}" type="slidenum">
              <a:rPr lang="en-US" smtClean="0"/>
              <a:pPr/>
              <a:t>‹#›</a:t>
            </a:fld>
            <a:endParaRPr lang="en-US"/>
          </a:p>
        </p:txBody>
      </p:sp>
    </p:spTree>
    <p:extLst>
      <p:ext uri="{BB962C8B-B14F-4D97-AF65-F5344CB8AC3E}">
        <p14:creationId xmlns="" xmlns:p14="http://schemas.microsoft.com/office/powerpoint/2010/main" val="4025122173"/>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ABDE32-AB46-483C-8587-D39B02349A65}"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82920-5E3E-4220-A527-13C004C129EA}" type="slidenum">
              <a:rPr lang="en-US" smtClean="0"/>
              <a:pPr/>
              <a:t>‹#›</a:t>
            </a:fld>
            <a:endParaRPr lang="en-US"/>
          </a:p>
        </p:txBody>
      </p:sp>
    </p:spTree>
    <p:extLst>
      <p:ext uri="{BB962C8B-B14F-4D97-AF65-F5344CB8AC3E}">
        <p14:creationId xmlns="" xmlns:p14="http://schemas.microsoft.com/office/powerpoint/2010/main" val="3842405140"/>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ABDE32-AB46-483C-8587-D39B02349A65}"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82920-5E3E-4220-A527-13C004C129EA}" type="slidenum">
              <a:rPr lang="en-US" smtClean="0"/>
              <a:pPr/>
              <a:t>‹#›</a:t>
            </a:fld>
            <a:endParaRPr lang="en-US"/>
          </a:p>
        </p:txBody>
      </p:sp>
    </p:spTree>
    <p:extLst>
      <p:ext uri="{BB962C8B-B14F-4D97-AF65-F5344CB8AC3E}">
        <p14:creationId xmlns="" xmlns:p14="http://schemas.microsoft.com/office/powerpoint/2010/main" val="2034843438"/>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ABDE32-AB46-483C-8587-D39B02349A65}"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582920-5E3E-4220-A527-13C004C129EA}" type="slidenum">
              <a:rPr lang="en-US" smtClean="0"/>
              <a:pPr/>
              <a:t>‹#›</a:t>
            </a:fld>
            <a:endParaRPr lang="en-US"/>
          </a:p>
        </p:txBody>
      </p:sp>
    </p:spTree>
    <p:extLst>
      <p:ext uri="{BB962C8B-B14F-4D97-AF65-F5344CB8AC3E}">
        <p14:creationId xmlns="" xmlns:p14="http://schemas.microsoft.com/office/powerpoint/2010/main" val="3992052041"/>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ABDE32-AB46-483C-8587-D39B02349A65}" type="datetimeFigureOut">
              <a:rPr lang="en-US" smtClean="0"/>
              <a:pPr/>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582920-5E3E-4220-A527-13C004C129EA}" type="slidenum">
              <a:rPr lang="en-US" smtClean="0"/>
              <a:pPr/>
              <a:t>‹#›</a:t>
            </a:fld>
            <a:endParaRPr lang="en-US"/>
          </a:p>
        </p:txBody>
      </p:sp>
    </p:spTree>
    <p:extLst>
      <p:ext uri="{BB962C8B-B14F-4D97-AF65-F5344CB8AC3E}">
        <p14:creationId xmlns="" xmlns:p14="http://schemas.microsoft.com/office/powerpoint/2010/main" val="398876863"/>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ABDE32-AB46-483C-8587-D39B02349A65}"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582920-5E3E-4220-A527-13C004C129EA}" type="slidenum">
              <a:rPr lang="en-US" smtClean="0"/>
              <a:pPr/>
              <a:t>‹#›</a:t>
            </a:fld>
            <a:endParaRPr lang="en-US"/>
          </a:p>
        </p:txBody>
      </p:sp>
    </p:spTree>
    <p:extLst>
      <p:ext uri="{BB962C8B-B14F-4D97-AF65-F5344CB8AC3E}">
        <p14:creationId xmlns="" xmlns:p14="http://schemas.microsoft.com/office/powerpoint/2010/main" val="376069919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BDE32-AB46-483C-8587-D39B02349A65}" type="datetimeFigureOut">
              <a:rPr lang="en-US" smtClean="0"/>
              <a:pPr/>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582920-5E3E-4220-A527-13C004C129EA}" type="slidenum">
              <a:rPr lang="en-US" smtClean="0"/>
              <a:pPr/>
              <a:t>‹#›</a:t>
            </a:fld>
            <a:endParaRPr lang="en-US"/>
          </a:p>
        </p:txBody>
      </p:sp>
    </p:spTree>
    <p:extLst>
      <p:ext uri="{BB962C8B-B14F-4D97-AF65-F5344CB8AC3E}">
        <p14:creationId xmlns="" xmlns:p14="http://schemas.microsoft.com/office/powerpoint/2010/main" val="259714461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ABDE32-AB46-483C-8587-D39B02349A65}"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582920-5E3E-4220-A527-13C004C129EA}" type="slidenum">
              <a:rPr lang="en-US" smtClean="0"/>
              <a:pPr/>
              <a:t>‹#›</a:t>
            </a:fld>
            <a:endParaRPr lang="en-US"/>
          </a:p>
        </p:txBody>
      </p:sp>
    </p:spTree>
    <p:extLst>
      <p:ext uri="{BB962C8B-B14F-4D97-AF65-F5344CB8AC3E}">
        <p14:creationId xmlns="" xmlns:p14="http://schemas.microsoft.com/office/powerpoint/2010/main" val="1594292494"/>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ABDE32-AB46-483C-8587-D39B02349A65}"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582920-5E3E-4220-A527-13C004C129EA}" type="slidenum">
              <a:rPr lang="en-US" smtClean="0"/>
              <a:pPr/>
              <a:t>‹#›</a:t>
            </a:fld>
            <a:endParaRPr lang="en-US"/>
          </a:p>
        </p:txBody>
      </p:sp>
    </p:spTree>
    <p:extLst>
      <p:ext uri="{BB962C8B-B14F-4D97-AF65-F5344CB8AC3E}">
        <p14:creationId xmlns="" xmlns:p14="http://schemas.microsoft.com/office/powerpoint/2010/main" val="2330809166"/>
      </p:ext>
    </p:extLst>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ABDE32-AB46-483C-8587-D39B02349A65}" type="datetimeFigureOut">
              <a:rPr lang="en-US" smtClean="0"/>
              <a:pPr/>
              <a:t>11/23/2021</a:t>
            </a:fld>
            <a:endParaRPr lang="en-US"/>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37582920-5E3E-4220-A527-13C004C129EA}" type="slidenum">
              <a:rPr lang="en-US" smtClean="0"/>
              <a:pPr/>
              <a:t>‹#›</a:t>
            </a:fld>
            <a:endParaRPr lang="en-US"/>
          </a:p>
        </p:txBody>
      </p:sp>
    </p:spTree>
    <p:extLst>
      <p:ext uri="{BB962C8B-B14F-4D97-AF65-F5344CB8AC3E}">
        <p14:creationId xmlns="" xmlns:p14="http://schemas.microsoft.com/office/powerpoint/2010/main" val="343599528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ransition>
    <p:wipe dir="r"/>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18" y="2571744"/>
            <a:ext cx="5169584" cy="3357586"/>
          </a:xfrm>
        </p:spPr>
        <p:txBody>
          <a:bodyPr>
            <a:noAutofit/>
          </a:bodyPr>
          <a:lstStyle/>
          <a:p>
            <a:r>
              <a:rPr lang="en-US" sz="8000" b="1" dirty="0" smtClean="0">
                <a:cs typeface="Times New Roman" pitchFamily="18" charset="0"/>
              </a:rPr>
              <a:t>Welcome</a:t>
            </a:r>
            <a:endParaRPr lang="en-US" sz="8000" b="1" dirty="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2571744"/>
            <a:ext cx="5929354" cy="1714512"/>
          </a:xfrm>
        </p:spPr>
        <p:txBody>
          <a:bodyPr>
            <a:normAutofit/>
          </a:bodyPr>
          <a:lstStyle/>
          <a:p>
            <a:pPr algn="ctr"/>
            <a:r>
              <a:rPr lang="en-US" sz="8000" b="1" dirty="0" smtClean="0">
                <a:cs typeface="Times New Roman" pitchFamily="18" charset="0"/>
              </a:rPr>
              <a:t>Thank You</a:t>
            </a:r>
            <a:endParaRPr lang="en-US" sz="8000"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28604"/>
            <a:ext cx="6447501" cy="1143008"/>
          </a:xfrm>
        </p:spPr>
        <p:txBody>
          <a:bodyPr>
            <a:noAutofit/>
          </a:bodyPr>
          <a:lstStyle/>
          <a:p>
            <a:pPr algn="ctr"/>
            <a:r>
              <a:rPr lang="en-US" b="1" dirty="0" smtClean="0">
                <a:latin typeface="Times New Roman" pitchFamily="18" charset="0"/>
                <a:cs typeface="Times New Roman" pitchFamily="18" charset="0"/>
              </a:rPr>
              <a:t>Presentation Topic: Blanking and Synchronizing Pulses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85721" y="1857364"/>
            <a:ext cx="7286676" cy="4643470"/>
          </a:xfrm>
        </p:spPr>
        <p:txBody>
          <a:bodyPr>
            <a:normAutofit/>
          </a:bodyPr>
          <a:lstStyle/>
          <a:p>
            <a:pPr>
              <a:buNone/>
            </a:pPr>
            <a:r>
              <a:rPr lang="en-US" sz="2800" b="1" dirty="0" smtClean="0">
                <a:solidFill>
                  <a:schemeClr val="tx1"/>
                </a:solidFill>
                <a:latin typeface="Times New Roman" pitchFamily="18" charset="0"/>
                <a:cs typeface="Times New Roman" pitchFamily="18" charset="0"/>
              </a:rPr>
              <a:t>   Presented To:</a:t>
            </a:r>
          </a:p>
          <a:p>
            <a:pPr>
              <a:buNone/>
            </a:pPr>
            <a:r>
              <a:rPr lang="en-US" sz="2000" dirty="0" smtClean="0">
                <a:solidFill>
                  <a:schemeClr val="tx1"/>
                </a:solidFill>
                <a:latin typeface="Times New Roman" pitchFamily="18" charset="0"/>
                <a:cs typeface="Times New Roman" pitchFamily="18" charset="0"/>
              </a:rPr>
              <a:t>     Name: Md. </a:t>
            </a:r>
            <a:r>
              <a:rPr lang="en-US" sz="2000" dirty="0" err="1" smtClean="0">
                <a:solidFill>
                  <a:schemeClr val="tx1"/>
                </a:solidFill>
                <a:latin typeface="Times New Roman" pitchFamily="18" charset="0"/>
                <a:cs typeface="Times New Roman" pitchFamily="18" charset="0"/>
              </a:rPr>
              <a:t>Imran</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Hossain</a:t>
            </a:r>
            <a:endParaRPr lang="en-US" sz="2000" dirty="0" smtClean="0">
              <a:solidFill>
                <a:schemeClr val="tx1"/>
              </a:solidFill>
              <a:latin typeface="Times New Roman" pitchFamily="18" charset="0"/>
              <a:cs typeface="Times New Roman" pitchFamily="18" charset="0"/>
            </a:endParaRPr>
          </a:p>
          <a:p>
            <a:pPr>
              <a:buNone/>
            </a:pPr>
            <a:r>
              <a:rPr lang="en-US" sz="2000" dirty="0" smtClean="0">
                <a:solidFill>
                  <a:schemeClr val="tx1"/>
                </a:solidFill>
                <a:latin typeface="Times New Roman" pitchFamily="18" charset="0"/>
                <a:cs typeface="Times New Roman" pitchFamily="18" charset="0"/>
              </a:rPr>
              <a:t>     Assistant professor</a:t>
            </a:r>
          </a:p>
          <a:p>
            <a:pPr>
              <a:buNone/>
            </a:pPr>
            <a:r>
              <a:rPr lang="en-US" sz="2000" dirty="0" smtClean="0">
                <a:solidFill>
                  <a:schemeClr val="tx1"/>
                </a:solidFill>
                <a:latin typeface="Times New Roman" pitchFamily="18" charset="0"/>
                <a:cs typeface="Times New Roman" pitchFamily="18" charset="0"/>
              </a:rPr>
              <a:t>     Department of  ICT</a:t>
            </a:r>
          </a:p>
          <a:p>
            <a:pPr>
              <a:buNone/>
            </a:pP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Comilla</a:t>
            </a:r>
            <a:r>
              <a:rPr lang="en-US" sz="2000" dirty="0" smtClean="0">
                <a:solidFill>
                  <a:schemeClr val="tx1"/>
                </a:solidFill>
                <a:latin typeface="Times New Roman" pitchFamily="18" charset="0"/>
                <a:cs typeface="Times New Roman" pitchFamily="18" charset="0"/>
              </a:rPr>
              <a:t> University</a:t>
            </a:r>
          </a:p>
          <a:p>
            <a:pPr>
              <a:buNone/>
            </a:pPr>
            <a:r>
              <a:rPr lang="en-US" sz="2800" b="1" dirty="0" smtClean="0">
                <a:solidFill>
                  <a:schemeClr val="tx1"/>
                </a:solidFill>
              </a:rPr>
              <a:t>                                          </a:t>
            </a:r>
            <a:r>
              <a:rPr lang="en-US" sz="2800" b="1" dirty="0" smtClean="0">
                <a:solidFill>
                  <a:schemeClr val="tx1"/>
                </a:solidFill>
                <a:latin typeface="Times New Roman" pitchFamily="18" charset="0"/>
                <a:cs typeface="Times New Roman" pitchFamily="18" charset="0"/>
              </a:rPr>
              <a:t>Presented by:</a:t>
            </a:r>
            <a:r>
              <a:rPr lang="en-US" sz="2800" b="1" dirty="0" smtClean="0">
                <a:solidFill>
                  <a:schemeClr val="tx1"/>
                </a:solidFill>
              </a:rPr>
              <a:t>                   </a:t>
            </a:r>
            <a:r>
              <a:rPr lang="en-US" sz="2800" b="1" dirty="0" smtClean="0">
                <a:solidFill>
                  <a:schemeClr val="tx1"/>
                </a:solidFill>
                <a:latin typeface="Times New Roman" pitchFamily="18" charset="0"/>
                <a:cs typeface="Times New Roman" pitchFamily="18" charset="0"/>
              </a:rPr>
              <a:t>            </a:t>
            </a:r>
          </a:p>
          <a:p>
            <a:pPr>
              <a:buNone/>
            </a:pPr>
            <a:r>
              <a:rPr lang="en-US" sz="2000" dirty="0" smtClean="0">
                <a:solidFill>
                  <a:schemeClr val="tx1"/>
                </a:solidFill>
                <a:latin typeface="Times New Roman" pitchFamily="18" charset="0"/>
                <a:cs typeface="Times New Roman" pitchFamily="18" charset="0"/>
              </a:rPr>
              <a:t>                                                                       Name: </a:t>
            </a:r>
            <a:r>
              <a:rPr lang="en-US" sz="2000" dirty="0" err="1" smtClean="0">
                <a:solidFill>
                  <a:schemeClr val="tx1"/>
                </a:solidFill>
                <a:latin typeface="Times New Roman" pitchFamily="18" charset="0"/>
                <a:cs typeface="Times New Roman" pitchFamily="18" charset="0"/>
              </a:rPr>
              <a:t>Priyosree</a:t>
            </a:r>
            <a:r>
              <a:rPr lang="en-US" sz="2000" dirty="0" smtClean="0">
                <a:solidFill>
                  <a:schemeClr val="tx1"/>
                </a:solidFill>
                <a:latin typeface="Times New Roman" pitchFamily="18" charset="0"/>
                <a:cs typeface="Times New Roman" pitchFamily="18" charset="0"/>
              </a:rPr>
              <a:t> Sana</a:t>
            </a:r>
          </a:p>
          <a:p>
            <a:pPr>
              <a:buNone/>
            </a:pPr>
            <a:r>
              <a:rPr lang="en-US" sz="2000" dirty="0" smtClean="0">
                <a:solidFill>
                  <a:schemeClr val="tx1"/>
                </a:solidFill>
                <a:latin typeface="Times New Roman" pitchFamily="18" charset="0"/>
                <a:cs typeface="Times New Roman" pitchFamily="18" charset="0"/>
              </a:rPr>
              <a:t>                                                                       ID No: 11809039</a:t>
            </a:r>
          </a:p>
          <a:p>
            <a:pPr>
              <a:buNone/>
            </a:pPr>
            <a:r>
              <a:rPr lang="en-US" sz="2000" dirty="0" smtClean="0">
                <a:solidFill>
                  <a:schemeClr val="tx1"/>
                </a:solidFill>
                <a:latin typeface="Times New Roman" pitchFamily="18" charset="0"/>
                <a:cs typeface="Times New Roman" pitchFamily="18" charset="0"/>
              </a:rPr>
              <a:t>                                                                       Department of  ICT</a:t>
            </a:r>
          </a:p>
          <a:p>
            <a:pPr>
              <a:buNone/>
            </a:pP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Comilla</a:t>
            </a:r>
            <a:r>
              <a:rPr lang="en-US" sz="2000" dirty="0" smtClean="0">
                <a:solidFill>
                  <a:schemeClr val="tx1"/>
                </a:solidFill>
                <a:latin typeface="Times New Roman" pitchFamily="18" charset="0"/>
                <a:cs typeface="Times New Roman" pitchFamily="18" charset="0"/>
              </a:rPr>
              <a:t> University</a:t>
            </a:r>
          </a:p>
          <a:p>
            <a:pPr>
              <a:buNone/>
            </a:pPr>
            <a:endParaRPr lang="en-US" dirty="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28604"/>
            <a:ext cx="6447501" cy="928694"/>
          </a:xfrm>
        </p:spPr>
        <p:txBody>
          <a:bodyPr>
            <a:noAutofit/>
          </a:bodyPr>
          <a:lstStyle/>
          <a:p>
            <a:r>
              <a:rPr lang="en-US" sz="4400" b="1" dirty="0" smtClean="0">
                <a:latin typeface="Times New Roman" pitchFamily="18" charset="0"/>
                <a:cs typeface="Times New Roman" pitchFamily="18" charset="0"/>
              </a:rPr>
              <a:t>Outline:</a:t>
            </a:r>
            <a:endParaRPr lang="en-US" sz="4400" b="1" dirty="0"/>
          </a:p>
        </p:txBody>
      </p:sp>
      <p:sp>
        <p:nvSpPr>
          <p:cNvPr id="3" name="Content Placeholder 2"/>
          <p:cNvSpPr>
            <a:spLocks noGrp="1"/>
          </p:cNvSpPr>
          <p:nvPr>
            <p:ph idx="1"/>
          </p:nvPr>
        </p:nvSpPr>
        <p:spPr>
          <a:xfrm>
            <a:off x="508001" y="1428736"/>
            <a:ext cx="6850081" cy="4612627"/>
          </a:xfrm>
        </p:spPr>
        <p:txBody>
          <a:bodyPr>
            <a:normAutofit fontScale="92500" lnSpcReduction="10000"/>
          </a:bodyPr>
          <a:lstStyle/>
          <a:p>
            <a:r>
              <a:rPr lang="en-US" sz="3600" dirty="0" smtClean="0">
                <a:solidFill>
                  <a:schemeClr val="tx1"/>
                </a:solidFill>
                <a:latin typeface="Times New Roman" pitchFamily="18" charset="0"/>
                <a:cs typeface="Times New Roman" pitchFamily="18" charset="0"/>
              </a:rPr>
              <a:t>Introduction.</a:t>
            </a:r>
          </a:p>
          <a:p>
            <a:r>
              <a:rPr lang="en-US" sz="3600" dirty="0" smtClean="0">
                <a:solidFill>
                  <a:schemeClr val="tx1"/>
                </a:solidFill>
                <a:latin typeface="Times New Roman" pitchFamily="18" charset="0"/>
                <a:cs typeface="Times New Roman" pitchFamily="18" charset="0"/>
              </a:rPr>
              <a:t>Blanking Pulses.</a:t>
            </a:r>
          </a:p>
          <a:p>
            <a:pPr algn="ctr">
              <a:buNone/>
            </a:pPr>
            <a:r>
              <a:rPr lang="en-US" sz="2600" dirty="0" smtClean="0">
                <a:solidFill>
                  <a:schemeClr val="tx1"/>
                </a:solidFill>
                <a:latin typeface="Times New Roman" pitchFamily="18" charset="0"/>
                <a:cs typeface="Times New Roman" pitchFamily="18" charset="0"/>
              </a:rPr>
              <a:t> Horizontal blanking pulses</a:t>
            </a:r>
          </a:p>
          <a:p>
            <a:pPr>
              <a:buNone/>
            </a:pPr>
            <a:r>
              <a:rPr lang="en-US" sz="2600" dirty="0" smtClean="0">
                <a:solidFill>
                  <a:schemeClr val="tx1"/>
                </a:solidFill>
                <a:latin typeface="Times New Roman" pitchFamily="18" charset="0"/>
                <a:cs typeface="Times New Roman" pitchFamily="18" charset="0"/>
              </a:rPr>
              <a:t>                       Vertical blanking pulses </a:t>
            </a:r>
          </a:p>
          <a:p>
            <a:r>
              <a:rPr lang="en-SG" sz="3600" dirty="0" smtClean="0">
                <a:solidFill>
                  <a:schemeClr val="tx1"/>
                </a:solidFill>
                <a:latin typeface="Times New Roman" pitchFamily="18" charset="0"/>
                <a:cs typeface="Times New Roman" pitchFamily="18" charset="0"/>
              </a:rPr>
              <a:t>Synchronizing pulses.</a:t>
            </a:r>
          </a:p>
          <a:p>
            <a:pPr algn="ctr">
              <a:buNone/>
            </a:pPr>
            <a:r>
              <a:rPr lang="en-US" sz="2600" dirty="0" smtClean="0">
                <a:solidFill>
                  <a:schemeClr val="tx1"/>
                </a:solidFill>
                <a:latin typeface="Times New Roman" pitchFamily="18" charset="0"/>
                <a:cs typeface="Times New Roman" pitchFamily="18" charset="0"/>
              </a:rPr>
              <a:t>              Horizontal </a:t>
            </a:r>
            <a:r>
              <a:rPr lang="en-SG" sz="2600" dirty="0" smtClean="0">
                <a:solidFill>
                  <a:schemeClr val="tx1"/>
                </a:solidFill>
                <a:latin typeface="Times New Roman" pitchFamily="18" charset="0"/>
                <a:cs typeface="Times New Roman" pitchFamily="18" charset="0"/>
              </a:rPr>
              <a:t>Synchronizing</a:t>
            </a:r>
            <a:r>
              <a:rPr lang="en-US" sz="2600" dirty="0" smtClean="0">
                <a:solidFill>
                  <a:schemeClr val="tx1"/>
                </a:solidFill>
                <a:latin typeface="Times New Roman" pitchFamily="18" charset="0"/>
                <a:cs typeface="Times New Roman" pitchFamily="18" charset="0"/>
              </a:rPr>
              <a:t> pulses</a:t>
            </a:r>
          </a:p>
          <a:p>
            <a:pPr>
              <a:buNone/>
            </a:pPr>
            <a:r>
              <a:rPr lang="en-US" sz="2600" dirty="0" smtClean="0">
                <a:solidFill>
                  <a:schemeClr val="tx1"/>
                </a:solidFill>
                <a:latin typeface="Times New Roman" pitchFamily="18" charset="0"/>
                <a:cs typeface="Times New Roman" pitchFamily="18" charset="0"/>
              </a:rPr>
              <a:t>                        Vertical </a:t>
            </a:r>
            <a:r>
              <a:rPr lang="en-SG" sz="2600" dirty="0" smtClean="0">
                <a:solidFill>
                  <a:schemeClr val="tx1"/>
                </a:solidFill>
                <a:latin typeface="Times New Roman" pitchFamily="18" charset="0"/>
                <a:cs typeface="Times New Roman" pitchFamily="18" charset="0"/>
              </a:rPr>
              <a:t>Synchronizing</a:t>
            </a:r>
            <a:r>
              <a:rPr lang="en-US" sz="2600" dirty="0" smtClean="0">
                <a:solidFill>
                  <a:schemeClr val="tx1"/>
                </a:solidFill>
                <a:latin typeface="Times New Roman" pitchFamily="18" charset="0"/>
                <a:cs typeface="Times New Roman" pitchFamily="18" charset="0"/>
              </a:rPr>
              <a:t> pulses </a:t>
            </a:r>
          </a:p>
          <a:p>
            <a:r>
              <a:rPr lang="en-SG" sz="3600" dirty="0" smtClean="0">
                <a:solidFill>
                  <a:schemeClr val="tx1"/>
                </a:solidFill>
                <a:latin typeface="Times New Roman" pitchFamily="18" charset="0"/>
                <a:cs typeface="Times New Roman" pitchFamily="18" charset="0"/>
              </a:rPr>
              <a:t>Importance of blanking and synchronizing pulses.</a:t>
            </a:r>
            <a:endParaRPr lang="en-US" sz="3600" dirty="0" smtClean="0">
              <a:solidFill>
                <a:schemeClr val="tx1"/>
              </a:solidFill>
              <a:latin typeface="Times New Roman" pitchFamily="18" charset="0"/>
              <a:cs typeface="Times New Roman" pitchFamily="18" charset="0"/>
            </a:endParaRPr>
          </a:p>
          <a:p>
            <a:endParaRPr lang="en-SG" sz="3600" dirty="0" smtClean="0">
              <a:solidFill>
                <a:schemeClr val="tx1"/>
              </a:solidFill>
              <a:latin typeface="Times New Roman" pitchFamily="18" charset="0"/>
              <a:cs typeface="Times New Roman" pitchFamily="18" charset="0"/>
            </a:endParaRPr>
          </a:p>
          <a:p>
            <a:endParaRPr lang="en-US" sz="2400" dirty="0" smtClean="0">
              <a:solidFill>
                <a:schemeClr val="tx1"/>
              </a:solidFill>
              <a:latin typeface="Times New Roman" pitchFamily="18" charset="0"/>
              <a:cs typeface="Times New Roman" pitchFamily="18" charset="0"/>
            </a:endParaRPr>
          </a:p>
          <a:p>
            <a:endParaRPr lang="en-US"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785794"/>
            <a:ext cx="6447501" cy="714380"/>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508001" y="1714488"/>
            <a:ext cx="6350015" cy="4643470"/>
          </a:xfrm>
        </p:spPr>
        <p:txBody>
          <a:bodyPr anchor="t">
            <a:normAutofit/>
          </a:bodyPr>
          <a:lstStyle/>
          <a:p>
            <a:pPr algn="just">
              <a:buFont typeface="Wingdings" pitchFamily="2" charset="2"/>
              <a:buChar char="q"/>
            </a:pPr>
            <a:r>
              <a:rPr lang="en-SG" sz="2200" dirty="0" smtClean="0">
                <a:solidFill>
                  <a:schemeClr val="tx1"/>
                </a:solidFill>
                <a:latin typeface="Times New Roman" pitchFamily="18" charset="0"/>
                <a:cs typeface="Times New Roman" pitchFamily="18" charset="0"/>
              </a:rPr>
              <a:t>A positive or negative square-wave pulse used to switch off a part of a television or radar set electronically for a predetermined length of time </a:t>
            </a:r>
            <a:r>
              <a:rPr lang="en-SG" sz="2200" dirty="0" smtClean="0">
                <a:solidFill>
                  <a:schemeClr val="tx1"/>
                </a:solidFill>
                <a:latin typeface="Times New Roman" pitchFamily="18" charset="0"/>
                <a:cs typeface="Times New Roman" pitchFamily="18" charset="0"/>
              </a:rPr>
              <a:t>,</a:t>
            </a:r>
            <a:r>
              <a:rPr lang="en-SG" sz="2200" dirty="0" smtClean="0">
                <a:solidFill>
                  <a:schemeClr val="tx1"/>
                </a:solidFill>
                <a:latin typeface="Times New Roman" pitchFamily="18" charset="0"/>
                <a:cs typeface="Times New Roman" pitchFamily="18" charset="0"/>
              </a:rPr>
              <a:t>i</a:t>
            </a:r>
            <a:r>
              <a:rPr lang="en-SG" sz="2200" dirty="0" smtClean="0">
                <a:solidFill>
                  <a:schemeClr val="tx1"/>
                </a:solidFill>
                <a:latin typeface="Times New Roman" pitchFamily="18" charset="0"/>
                <a:cs typeface="Times New Roman" pitchFamily="18" charset="0"/>
              </a:rPr>
              <a:t>s </a:t>
            </a:r>
            <a:r>
              <a:rPr lang="en-SG" sz="2200" dirty="0" smtClean="0">
                <a:solidFill>
                  <a:schemeClr val="tx1"/>
                </a:solidFill>
                <a:latin typeface="Times New Roman" pitchFamily="18" charset="0"/>
                <a:cs typeface="Times New Roman" pitchFamily="18" charset="0"/>
              </a:rPr>
              <a:t>called </a:t>
            </a:r>
            <a:r>
              <a:rPr lang="en-SG" sz="2200" b="1" smtClean="0">
                <a:solidFill>
                  <a:schemeClr val="tx1"/>
                </a:solidFill>
                <a:latin typeface="Times New Roman" pitchFamily="18" charset="0"/>
                <a:cs typeface="Times New Roman" pitchFamily="18" charset="0"/>
              </a:rPr>
              <a:t>blanking </a:t>
            </a:r>
            <a:r>
              <a:rPr lang="en-SG" sz="2200" b="1" smtClean="0">
                <a:solidFill>
                  <a:schemeClr val="tx1"/>
                </a:solidFill>
                <a:latin typeface="Times New Roman" pitchFamily="18" charset="0"/>
                <a:cs typeface="Times New Roman" pitchFamily="18" charset="0"/>
              </a:rPr>
              <a:t>pulse</a:t>
            </a:r>
            <a:r>
              <a:rPr lang="en-SG" sz="2200" b="1" dirty="0" smtClean="0">
                <a:solidFill>
                  <a:schemeClr val="tx1"/>
                </a:solidFill>
                <a:latin typeface="Times New Roman" pitchFamily="18" charset="0"/>
                <a:cs typeface="Times New Roman" pitchFamily="18" charset="0"/>
              </a:rPr>
              <a:t>.</a:t>
            </a:r>
          </a:p>
          <a:p>
            <a:pPr algn="just">
              <a:buFont typeface="Wingdings" pitchFamily="2" charset="2"/>
              <a:buChar char="q"/>
            </a:pPr>
            <a:endParaRPr lang="en-SG" sz="2200" dirty="0" smtClean="0">
              <a:solidFill>
                <a:schemeClr val="tx1"/>
              </a:solidFill>
              <a:latin typeface="Times New Roman" pitchFamily="18" charset="0"/>
              <a:cs typeface="Times New Roman" pitchFamily="18" charset="0"/>
            </a:endParaRPr>
          </a:p>
          <a:p>
            <a:pPr algn="just">
              <a:buFont typeface="Wingdings" pitchFamily="2" charset="2"/>
              <a:buChar char="q"/>
            </a:pPr>
            <a:r>
              <a:rPr lang="en-SG" sz="2200" dirty="0" smtClean="0">
                <a:solidFill>
                  <a:schemeClr val="tx1"/>
                </a:solidFill>
                <a:latin typeface="Times New Roman" pitchFamily="18" charset="0"/>
                <a:cs typeface="Times New Roman" pitchFamily="18" charset="0"/>
              </a:rPr>
              <a:t>The process in which the signals are transmitted and received  in accordance with the clock pulses, is called </a:t>
            </a:r>
            <a:r>
              <a:rPr lang="en-SG" sz="2200" b="1" dirty="0" smtClean="0">
                <a:solidFill>
                  <a:schemeClr val="tx1"/>
                </a:solidFill>
                <a:latin typeface="Times New Roman" pitchFamily="18" charset="0"/>
                <a:cs typeface="Times New Roman" pitchFamily="18" charset="0"/>
              </a:rPr>
              <a:t>synchronizing pulse.</a:t>
            </a:r>
          </a:p>
          <a:p>
            <a:pPr algn="just">
              <a:buNone/>
            </a:pPr>
            <a:endParaRPr lang="en-SG" sz="2200" dirty="0" smtClean="0">
              <a:solidFill>
                <a:schemeClr val="tx1"/>
              </a:solidFill>
              <a:latin typeface="Times New Roman" pitchFamily="18" charset="0"/>
              <a:cs typeface="Times New Roman" pitchFamily="18" charset="0"/>
            </a:endParaRPr>
          </a:p>
          <a:p>
            <a:pPr algn="just">
              <a:buFont typeface="Wingdings" pitchFamily="2" charset="2"/>
              <a:buChar char="q"/>
            </a:pPr>
            <a:r>
              <a:rPr lang="en-SG" sz="2200" b="1" dirty="0" smtClean="0">
                <a:solidFill>
                  <a:schemeClr val="tx1"/>
                </a:solidFill>
                <a:latin typeface="Times New Roman" pitchFamily="18" charset="0"/>
                <a:cs typeface="Times New Roman" pitchFamily="18" charset="0"/>
              </a:rPr>
              <a:t>Blanking pulses </a:t>
            </a:r>
            <a:r>
              <a:rPr lang="en-SG" sz="2200" dirty="0" smtClean="0">
                <a:solidFill>
                  <a:schemeClr val="tx1"/>
                </a:solidFill>
                <a:latin typeface="Times New Roman" pitchFamily="18" charset="0"/>
                <a:cs typeface="Times New Roman" pitchFamily="18" charset="0"/>
              </a:rPr>
              <a:t>to make the retrace invisible and </a:t>
            </a:r>
            <a:r>
              <a:rPr lang="en-SG" sz="2200" b="1" dirty="0" smtClean="0">
                <a:solidFill>
                  <a:schemeClr val="tx1"/>
                </a:solidFill>
                <a:latin typeface="Times New Roman" pitchFamily="18" charset="0"/>
                <a:cs typeface="Times New Roman" pitchFamily="18" charset="0"/>
              </a:rPr>
              <a:t>synchronizing pulses </a:t>
            </a:r>
            <a:r>
              <a:rPr lang="en-SG" sz="2200" dirty="0" smtClean="0">
                <a:solidFill>
                  <a:schemeClr val="tx1"/>
                </a:solidFill>
                <a:latin typeface="Times New Roman" pitchFamily="18" charset="0"/>
                <a:cs typeface="Times New Roman" pitchFamily="18" charset="0"/>
              </a:rPr>
              <a:t>to synchronize the transmitter and receiver scanning.</a:t>
            </a:r>
            <a:endParaRPr lang="en-US" sz="2200" dirty="0">
              <a:solidFill>
                <a:schemeClr val="tx1"/>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32" y="500042"/>
            <a:ext cx="4955270" cy="857256"/>
          </a:xfrm>
        </p:spPr>
        <p:txBody>
          <a:bodyPr/>
          <a:lstStyle/>
          <a:p>
            <a:pPr algn="ctr"/>
            <a:r>
              <a:rPr lang="en-US" dirty="0" smtClean="0">
                <a:latin typeface="Times New Roman" pitchFamily="18" charset="0"/>
                <a:cs typeface="Times New Roman" pitchFamily="18" charset="0"/>
              </a:rPr>
              <a:t>---Blanking Pulses---</a:t>
            </a:r>
            <a:endParaRPr lang="en-US" dirty="0">
              <a:latin typeface="Times New Roman" pitchFamily="18" charset="0"/>
              <a:cs typeface="Times New Roman" pitchFamily="18" charset="0"/>
            </a:endParaRPr>
          </a:p>
        </p:txBody>
      </p:sp>
      <p:pic>
        <p:nvPicPr>
          <p:cNvPr id="4" name="Content Placeholder 3" descr="1637630502866.jpeg"/>
          <p:cNvPicPr>
            <a:picLocks noGrp="1" noChangeAspect="1"/>
          </p:cNvPicPr>
          <p:nvPr>
            <p:ph idx="1"/>
          </p:nvPr>
        </p:nvPicPr>
        <p:blipFill>
          <a:blip r:embed="rId2">
            <a:lum bright="-8000"/>
          </a:blip>
          <a:stretch>
            <a:fillRect/>
          </a:stretch>
        </p:blipFill>
        <p:spPr>
          <a:xfrm>
            <a:off x="400423" y="1737860"/>
            <a:ext cx="7886353" cy="4143404"/>
          </a:xfrm>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546" y="428604"/>
            <a:ext cx="4740956" cy="642942"/>
          </a:xfrm>
        </p:spPr>
        <p:txBody>
          <a:bodyPr/>
          <a:lstStyle/>
          <a:p>
            <a:r>
              <a:rPr lang="en-US" dirty="0" smtClean="0"/>
              <a:t>----Continued----</a:t>
            </a:r>
            <a:endParaRPr lang="en-US" dirty="0"/>
          </a:p>
        </p:txBody>
      </p:sp>
      <p:sp>
        <p:nvSpPr>
          <p:cNvPr id="3" name="Content Placeholder 2"/>
          <p:cNvSpPr>
            <a:spLocks noGrp="1"/>
          </p:cNvSpPr>
          <p:nvPr>
            <p:ph idx="1"/>
          </p:nvPr>
        </p:nvSpPr>
        <p:spPr>
          <a:xfrm>
            <a:off x="508001" y="1142984"/>
            <a:ext cx="6992957" cy="5357850"/>
          </a:xfrm>
        </p:spPr>
        <p:txBody>
          <a:bodyPr>
            <a:normAutofit lnSpcReduction="10000"/>
          </a:bodyPr>
          <a:lstStyle/>
          <a:p>
            <a:pPr algn="just"/>
            <a:r>
              <a:rPr lang="en-US" sz="2200" dirty="0" smtClean="0">
                <a:solidFill>
                  <a:schemeClr val="tx1"/>
                </a:solidFill>
                <a:latin typeface="Times New Roman" pitchFamily="18" charset="0"/>
                <a:cs typeface="Times New Roman" pitchFamily="18" charset="0"/>
              </a:rPr>
              <a:t>In television, “Blanking” means going to black. As part of the video signal, blanking voltage is at the black level. Video voltage at the black level cuts off beam current in the picture tube to blank out line from the screen.</a:t>
            </a:r>
          </a:p>
          <a:p>
            <a:pPr algn="just"/>
            <a:r>
              <a:rPr lang="en-US" sz="2200" b="1" dirty="0" smtClean="0">
                <a:solidFill>
                  <a:schemeClr val="tx1"/>
                </a:solidFill>
                <a:latin typeface="Times New Roman" pitchFamily="18" charset="0"/>
                <a:cs typeface="Times New Roman" pitchFamily="18" charset="0"/>
              </a:rPr>
              <a:t>In the figure, </a:t>
            </a:r>
            <a:r>
              <a:rPr lang="en-US" sz="2200" dirty="0" smtClean="0">
                <a:solidFill>
                  <a:schemeClr val="tx1"/>
                </a:solidFill>
                <a:latin typeface="Times New Roman" pitchFamily="18" charset="0"/>
                <a:cs typeface="Times New Roman" pitchFamily="18" charset="0"/>
              </a:rPr>
              <a:t>the white level corresponds to 12.5% modulation of the carrier and the black level corresponds to 67.5% modulation.</a:t>
            </a:r>
          </a:p>
          <a:p>
            <a:pPr algn="just"/>
            <a:r>
              <a:rPr lang="en-US" sz="2200" b="1" dirty="0" smtClean="0">
                <a:solidFill>
                  <a:schemeClr val="tx1"/>
                </a:solidFill>
                <a:latin typeface="Times New Roman" pitchFamily="18" charset="0"/>
                <a:cs typeface="Times New Roman" pitchFamily="18" charset="0"/>
              </a:rPr>
              <a:t>In this figure, </a:t>
            </a:r>
            <a:r>
              <a:rPr lang="en-US" sz="2200" dirty="0" smtClean="0">
                <a:solidFill>
                  <a:schemeClr val="tx1"/>
                </a:solidFill>
                <a:latin typeface="Times New Roman" pitchFamily="18" charset="0"/>
                <a:cs typeface="Times New Roman" pitchFamily="18" charset="0"/>
              </a:rPr>
              <a:t>blanking level corresponds to 75% of maximum modulation. The black level is actually defined relatively rather than absolutely. It is 5 to 10 percent below  this. Approximately 67.5% as previously stated.</a:t>
            </a:r>
          </a:p>
          <a:p>
            <a:pPr algn="just"/>
            <a:r>
              <a:rPr lang="en-US" sz="2200" dirty="0" smtClean="0">
                <a:solidFill>
                  <a:schemeClr val="tx1"/>
                </a:solidFill>
                <a:latin typeface="Times New Roman" pitchFamily="18" charset="0"/>
                <a:cs typeface="Times New Roman" pitchFamily="18" charset="0"/>
              </a:rPr>
              <a:t>At last, we thus have </a:t>
            </a:r>
            <a:r>
              <a:rPr lang="en-US" sz="2200" b="1" dirty="0" smtClean="0">
                <a:solidFill>
                  <a:schemeClr val="tx1"/>
                </a:solidFill>
                <a:latin typeface="Times New Roman" pitchFamily="18" charset="0"/>
                <a:cs typeface="Times New Roman" pitchFamily="18" charset="0"/>
              </a:rPr>
              <a:t>white</a:t>
            </a:r>
            <a:r>
              <a:rPr lang="en-US" sz="2200" dirty="0" smtClean="0">
                <a:solidFill>
                  <a:schemeClr val="tx1"/>
                </a:solidFill>
                <a:latin typeface="Times New Roman" pitchFamily="18" charset="0"/>
                <a:cs typeface="Times New Roman" pitchFamily="18" charset="0"/>
              </a:rPr>
              <a:t> at 1.25V, </a:t>
            </a:r>
            <a:r>
              <a:rPr lang="en-US" sz="2200" b="1" dirty="0" smtClean="0">
                <a:solidFill>
                  <a:schemeClr val="tx1"/>
                </a:solidFill>
                <a:latin typeface="Times New Roman" pitchFamily="18" charset="0"/>
                <a:cs typeface="Times New Roman" pitchFamily="18" charset="0"/>
              </a:rPr>
              <a:t>black</a:t>
            </a:r>
            <a:r>
              <a:rPr lang="en-US" sz="2200" dirty="0" smtClean="0">
                <a:solidFill>
                  <a:schemeClr val="tx1"/>
                </a:solidFill>
                <a:latin typeface="Times New Roman" pitchFamily="18" charset="0"/>
                <a:cs typeface="Times New Roman" pitchFamily="18" charset="0"/>
              </a:rPr>
              <a:t> at about 6.75V and the </a:t>
            </a:r>
            <a:r>
              <a:rPr lang="en-US" sz="2200" b="1" dirty="0" smtClean="0">
                <a:solidFill>
                  <a:schemeClr val="tx1"/>
                </a:solidFill>
                <a:latin typeface="Times New Roman" pitchFamily="18" charset="0"/>
                <a:cs typeface="Times New Roman" pitchFamily="18" charset="0"/>
              </a:rPr>
              <a:t>blanking</a:t>
            </a:r>
            <a:r>
              <a:rPr lang="en-US" sz="2200" dirty="0" smtClean="0">
                <a:solidFill>
                  <a:schemeClr val="tx1"/>
                </a:solidFill>
                <a:latin typeface="Times New Roman" pitchFamily="18" charset="0"/>
                <a:cs typeface="Times New Roman" pitchFamily="18" charset="0"/>
              </a:rPr>
              <a:t> level at 7.5V</a:t>
            </a:r>
          </a:p>
          <a:p>
            <a:pPr algn="just"/>
            <a:r>
              <a:rPr lang="en-US" sz="2200" dirty="0" smtClean="0">
                <a:solidFill>
                  <a:schemeClr val="tx1"/>
                </a:solidFill>
                <a:latin typeface="Times New Roman" pitchFamily="18" charset="0"/>
                <a:cs typeface="Times New Roman" pitchFamily="18" charset="0"/>
              </a:rPr>
              <a:t>The difference between the blanking level and the black </a:t>
            </a:r>
            <a:r>
              <a:rPr lang="en-US" sz="2200" dirty="0" err="1" smtClean="0">
                <a:solidFill>
                  <a:schemeClr val="tx1"/>
                </a:solidFill>
                <a:latin typeface="Times New Roman" pitchFamily="18" charset="0"/>
                <a:cs typeface="Times New Roman" pitchFamily="18" charset="0"/>
              </a:rPr>
              <a:t>lavel</a:t>
            </a:r>
            <a:r>
              <a:rPr lang="en-US" sz="2200" dirty="0" smtClean="0">
                <a:solidFill>
                  <a:schemeClr val="tx1"/>
                </a:solidFill>
                <a:latin typeface="Times New Roman" pitchFamily="18" charset="0"/>
                <a:cs typeface="Times New Roman" pitchFamily="18" charset="0"/>
              </a:rPr>
              <a:t> is known as the setup interval.</a:t>
            </a:r>
            <a:endParaRPr lang="en-US" sz="2200" dirty="0">
              <a:solidFill>
                <a:schemeClr val="tx1"/>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18" y="428604"/>
            <a:ext cx="5169584" cy="714380"/>
          </a:xfrm>
        </p:spPr>
        <p:txBody>
          <a:bodyPr/>
          <a:lstStyle/>
          <a:p>
            <a:r>
              <a:rPr lang="en-SG" dirty="0" smtClean="0">
                <a:latin typeface="Times New Roman" pitchFamily="18" charset="0"/>
                <a:cs typeface="Times New Roman" pitchFamily="18" charset="0"/>
              </a:rPr>
              <a:t>Synchronizing pulses</a:t>
            </a:r>
            <a:endParaRPr lang="en-US" dirty="0"/>
          </a:p>
        </p:txBody>
      </p:sp>
      <p:pic>
        <p:nvPicPr>
          <p:cNvPr id="6" name="Content Placeholder 5" descr="1637634018052.jpeg"/>
          <p:cNvPicPr>
            <a:picLocks noGrp="1" noChangeAspect="1"/>
          </p:cNvPicPr>
          <p:nvPr>
            <p:ph idx="1"/>
          </p:nvPr>
        </p:nvPicPr>
        <p:blipFill>
          <a:blip r:embed="rId2"/>
          <a:stretch>
            <a:fillRect/>
          </a:stretch>
        </p:blipFill>
        <p:spPr>
          <a:xfrm>
            <a:off x="653627" y="1500174"/>
            <a:ext cx="6704455" cy="4714908"/>
          </a:xfrm>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285728"/>
            <a:ext cx="6447501" cy="642942"/>
          </a:xfrm>
        </p:spPr>
        <p:txBody>
          <a:bodyPr/>
          <a:lstStyle/>
          <a:p>
            <a:pPr algn="ctr"/>
            <a:r>
              <a:rPr lang="en-US" dirty="0" smtClean="0"/>
              <a:t>----Continued----</a:t>
            </a:r>
            <a:endParaRPr lang="en-US" dirty="0"/>
          </a:p>
        </p:txBody>
      </p:sp>
      <p:sp>
        <p:nvSpPr>
          <p:cNvPr id="3" name="Content Placeholder 2"/>
          <p:cNvSpPr>
            <a:spLocks noGrp="1"/>
          </p:cNvSpPr>
          <p:nvPr>
            <p:ph idx="1"/>
          </p:nvPr>
        </p:nvSpPr>
        <p:spPr>
          <a:xfrm>
            <a:off x="508001" y="1142984"/>
            <a:ext cx="6921519" cy="5286412"/>
          </a:xfrm>
        </p:spPr>
        <p:txBody>
          <a:bodyPr>
            <a:normAutofit lnSpcReduction="10000"/>
          </a:bodyPr>
          <a:lstStyle/>
          <a:p>
            <a:pPr algn="just"/>
            <a:r>
              <a:rPr lang="en-US" sz="2200" dirty="0" smtClean="0">
                <a:solidFill>
                  <a:schemeClr val="tx1"/>
                </a:solidFill>
                <a:latin typeface="Times New Roman" pitchFamily="18" charset="0"/>
                <a:cs typeface="Times New Roman" pitchFamily="18" charset="0"/>
              </a:rPr>
              <a:t>The procedure for inserting synchronizing pulses is fundamentally the same as used in blanking pulse insertion.</a:t>
            </a:r>
          </a:p>
          <a:p>
            <a:pPr algn="just"/>
            <a:r>
              <a:rPr lang="en-US" sz="2200" dirty="0" smtClean="0">
                <a:solidFill>
                  <a:schemeClr val="tx1"/>
                </a:solidFill>
                <a:latin typeface="Times New Roman" pitchFamily="18" charset="0"/>
                <a:cs typeface="Times New Roman" pitchFamily="18" charset="0"/>
              </a:rPr>
              <a:t>Horizontal and vertical pulses are added appropriately on top of the blanking pulses. It is seen that the tips of horizontal and vertical synchronizing pulses reach at level that corresponds to 100% modulation of the picture carrier. Here, we may thus have video between 1.25 and 6.75V, the blanking level at 7.5V and the sync pulse tips at 10V.</a:t>
            </a:r>
          </a:p>
          <a:p>
            <a:pPr algn="just"/>
            <a:r>
              <a:rPr lang="en-US" sz="2200" b="1" dirty="0" smtClean="0">
                <a:solidFill>
                  <a:srgbClr val="002060"/>
                </a:solidFill>
                <a:latin typeface="Times New Roman" pitchFamily="18" charset="0"/>
                <a:cs typeface="Times New Roman" pitchFamily="18" charset="0"/>
              </a:rPr>
              <a:t>In the Figure (a), </a:t>
            </a:r>
            <a:r>
              <a:rPr lang="en-US" sz="2200" dirty="0" smtClean="0">
                <a:solidFill>
                  <a:schemeClr val="tx1"/>
                </a:solidFill>
                <a:latin typeface="Times New Roman" pitchFamily="18" charset="0"/>
                <a:cs typeface="Times New Roman" pitchFamily="18" charset="0"/>
              </a:rPr>
              <a:t>after the start of the vertical blanking period, the leading edges of the three horizontal sync pulses and the vertical sync pulse shown will trigger the horizontal oscillator in the receiver. There are no leading edges for a time of 3H after that, as shown. </a:t>
            </a:r>
            <a:endParaRPr lang="en-US" sz="2200" dirty="0">
              <a:solidFill>
                <a:schemeClr val="tx1"/>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357166"/>
            <a:ext cx="6447501" cy="714380"/>
          </a:xfrm>
        </p:spPr>
        <p:txBody>
          <a:bodyPr/>
          <a:lstStyle/>
          <a:p>
            <a:pPr algn="ctr"/>
            <a:r>
              <a:rPr lang="en-US" dirty="0" smtClean="0"/>
              <a:t>----Continued----</a:t>
            </a:r>
            <a:endParaRPr lang="en-US" dirty="0"/>
          </a:p>
        </p:txBody>
      </p:sp>
      <p:sp>
        <p:nvSpPr>
          <p:cNvPr id="3" name="Content Placeholder 2"/>
          <p:cNvSpPr>
            <a:spLocks noGrp="1"/>
          </p:cNvSpPr>
          <p:nvPr>
            <p:ph idx="1"/>
          </p:nvPr>
        </p:nvSpPr>
        <p:spPr>
          <a:xfrm>
            <a:off x="508001" y="1285860"/>
            <a:ext cx="6921519" cy="5000660"/>
          </a:xfrm>
        </p:spPr>
        <p:txBody>
          <a:bodyPr>
            <a:normAutofit/>
          </a:bodyPr>
          <a:lstStyle/>
          <a:p>
            <a:pPr algn="just"/>
            <a:r>
              <a:rPr lang="en-US" sz="2200" b="1" dirty="0" smtClean="0">
                <a:solidFill>
                  <a:srgbClr val="002060"/>
                </a:solidFill>
                <a:latin typeface="Times New Roman" pitchFamily="18" charset="0"/>
                <a:cs typeface="Times New Roman" pitchFamily="18" charset="0"/>
              </a:rPr>
              <a:t>In the Figure (b),  </a:t>
            </a:r>
            <a:r>
              <a:rPr lang="en-US" sz="2200" dirty="0" smtClean="0">
                <a:solidFill>
                  <a:schemeClr val="tx1"/>
                </a:solidFill>
                <a:latin typeface="Times New Roman" pitchFamily="18" charset="0"/>
                <a:cs typeface="Times New Roman" pitchFamily="18" charset="0"/>
              </a:rPr>
              <a:t>the vertical blanking period at the end of an odd field begins midway through a horizontal line. Looking further along this waveform, we see that the leading edge of the vertical sync pulse comes at the wrong time to provide synchronization for the horizontal oscillator.</a:t>
            </a:r>
          </a:p>
          <a:p>
            <a:pPr algn="just"/>
            <a:endParaRPr lang="en-US" sz="2200" dirty="0" smtClean="0">
              <a:solidFill>
                <a:schemeClr val="tx1"/>
              </a:solidFill>
              <a:latin typeface="Times New Roman" pitchFamily="18" charset="0"/>
              <a:cs typeface="Times New Roman" pitchFamily="18" charset="0"/>
            </a:endParaRPr>
          </a:p>
          <a:p>
            <a:pPr algn="ctr">
              <a:buNone/>
            </a:pPr>
            <a:r>
              <a:rPr lang="en-SG" sz="2400" b="1" dirty="0" smtClean="0">
                <a:solidFill>
                  <a:schemeClr val="tx1"/>
                </a:solidFill>
                <a:latin typeface="Times New Roman" pitchFamily="18" charset="0"/>
                <a:cs typeface="Times New Roman" pitchFamily="18" charset="0"/>
              </a:rPr>
              <a:t>    Importance of blanking and synchronizing pulses:</a:t>
            </a:r>
          </a:p>
          <a:p>
            <a:pPr algn="just"/>
            <a:r>
              <a:rPr lang="en-US" sz="2200" dirty="0" smtClean="0">
                <a:solidFill>
                  <a:schemeClr val="tx1"/>
                </a:solidFill>
                <a:latin typeface="Times New Roman" pitchFamily="18" charset="0"/>
                <a:cs typeface="Times New Roman" pitchFamily="18" charset="0"/>
              </a:rPr>
              <a:t>The purpose of the blanking pulse is to make invisible the re-traces required in scanning. And the synchronizing pulses are transmitted or stored along with the analog video signal for each line.</a:t>
            </a:r>
          </a:p>
          <a:p>
            <a:pPr algn="just"/>
            <a:endParaRPr lang="en-US" sz="2200" dirty="0">
              <a:solidFill>
                <a:schemeClr val="tx1"/>
              </a:solidFill>
            </a:endParaRP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446</TotalTime>
  <Words>557</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Theme1</vt:lpstr>
      <vt:lpstr>Welcome</vt:lpstr>
      <vt:lpstr>Presentation Topic: Blanking and Synchronizing Pulses</vt:lpstr>
      <vt:lpstr>Outline:</vt:lpstr>
      <vt:lpstr>Introduction:</vt:lpstr>
      <vt:lpstr>---Blanking Pulses---</vt:lpstr>
      <vt:lpstr>----Continued----</vt:lpstr>
      <vt:lpstr>Synchronizing pulses</vt:lpstr>
      <vt:lpstr>----Continued----</vt:lpstr>
      <vt:lpstr>----Continued----</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36</cp:revision>
  <dcterms:created xsi:type="dcterms:W3CDTF">2021-11-22T17:47:22Z</dcterms:created>
  <dcterms:modified xsi:type="dcterms:W3CDTF">2021-11-23T03:39:05Z</dcterms:modified>
</cp:coreProperties>
</file>