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62" r:id="rId5"/>
    <p:sldId id="263" r:id="rId6"/>
    <p:sldId id="259"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2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00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DB10ED-4F66-4912-8F63-59D780721403}"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A0AF-6CE8-4EEC-B868-CB0600A90EDA}"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B10ED-4F66-4912-8F63-59D780721403}"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B10ED-4F66-4912-8F63-59D780721403}"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DB10ED-4F66-4912-8F63-59D780721403}"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A0AF-6CE8-4EEC-B868-CB0600A90ED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B10ED-4F66-4912-8F63-59D780721403}"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DB10ED-4F66-4912-8F63-59D780721403}"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6A0AF-6CE8-4EEC-B868-CB0600A90EDA}"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DB10ED-4F66-4912-8F63-59D780721403}"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6A0AF-6CE8-4EEC-B868-CB0600A90EDA}"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DB10ED-4F66-4912-8F63-59D780721403}"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B10ED-4F66-4912-8F63-59D780721403}"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B10ED-4F66-4912-8F63-59D780721403}"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6A0AF-6CE8-4EEC-B868-CB0600A90EDA}"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B10ED-4F66-4912-8F63-59D780721403}"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6A0AF-6CE8-4EEC-B868-CB0600A90EDA}"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CCCFF"/>
            </a:gs>
            <a:gs pos="17999">
              <a:srgbClr val="99CCFF"/>
            </a:gs>
            <a:gs pos="36000">
              <a:srgbClr val="9966FF"/>
            </a:gs>
            <a:gs pos="61000">
              <a:srgbClr val="CC99FF"/>
            </a:gs>
            <a:gs pos="82001">
              <a:srgbClr val="99CCFF"/>
            </a:gs>
            <a:gs pos="100000">
              <a:srgbClr val="CCCCFF"/>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1DB10ED-4F66-4912-8F63-59D780721403}" type="datetimeFigureOut">
              <a:rPr lang="en-US" smtClean="0"/>
              <a:t>11/23/2021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606A0AF-6CE8-4EEC-B868-CB0600A90E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udio_signal" TargetMode="External"/><Relationship Id="rId7" Type="http://schemas.openxmlformats.org/officeDocument/2006/relationships/hyperlink" Target="https://en.wikipedia.org/wiki/Audio_amplifier" TargetMode="External"/><Relationship Id="rId2" Type="http://schemas.openxmlformats.org/officeDocument/2006/relationships/hyperlink" Target="https://en.wikipedia.org/wiki/Detector_(radio)" TargetMode="External"/><Relationship Id="rId1" Type="http://schemas.openxmlformats.org/officeDocument/2006/relationships/slideLayout" Target="../slideLayouts/slideLayout2.xml"/><Relationship Id="rId6" Type="http://schemas.openxmlformats.org/officeDocument/2006/relationships/hyperlink" Target="https://en.wikipedia.org/wiki/Rectifier" TargetMode="External"/><Relationship Id="rId5" Type="http://schemas.openxmlformats.org/officeDocument/2006/relationships/hyperlink" Target="https://en.wikipedia.org/wiki/Carrier_signal" TargetMode="External"/><Relationship Id="rId4" Type="http://schemas.openxmlformats.org/officeDocument/2006/relationships/hyperlink" Target="https://en.wikipedia.org/wiki/Modulatio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grated_circuit" TargetMode="External"/><Relationship Id="rId2" Type="http://schemas.openxmlformats.org/officeDocument/2006/relationships/hyperlink" Target="https://en.wikipedia.org/wiki/ZN414" TargetMode="External"/><Relationship Id="rId1" Type="http://schemas.openxmlformats.org/officeDocument/2006/relationships/slideLayout" Target="../slideLayouts/slideLayout2.xml"/><Relationship Id="rId4" Type="http://schemas.openxmlformats.org/officeDocument/2006/relationships/hyperlink" Target="https://en.wikipedia.org/wiki/Ferrant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267200"/>
            <a:ext cx="7924800" cy="2057400"/>
          </a:xfrm>
        </p:spPr>
        <p:txBody>
          <a:bodyPr>
            <a:normAutofit fontScale="25000" lnSpcReduction="20000"/>
          </a:bodyPr>
          <a:lstStyle/>
          <a:p>
            <a:r>
              <a:rPr lang="en-US" sz="8000" b="1" u="sng" dirty="0">
                <a:solidFill>
                  <a:schemeClr val="tx1">
                    <a:lumMod val="85000"/>
                    <a:lumOff val="15000"/>
                  </a:schemeClr>
                </a:solidFill>
                <a:latin typeface="Times New Roman" panose="02020603050405020304" pitchFamily="18" charset="0"/>
                <a:cs typeface="Times New Roman" panose="02020603050405020304" pitchFamily="18" charset="0"/>
              </a:rPr>
              <a:t>Presented To:</a:t>
            </a:r>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                </a:t>
            </a:r>
            <a:r>
              <a:rPr lang="en-US" sz="8000" b="1" u="sng" dirty="0" smtClean="0">
                <a:solidFill>
                  <a:schemeClr val="tx1">
                    <a:lumMod val="85000"/>
                    <a:lumOff val="15000"/>
                  </a:schemeClr>
                </a:solidFill>
                <a:latin typeface="Times New Roman" panose="02020603050405020304" pitchFamily="18" charset="0"/>
                <a:cs typeface="Times New Roman" panose="02020603050405020304" pitchFamily="18" charset="0"/>
              </a:rPr>
              <a:t>Presented </a:t>
            </a:r>
            <a:r>
              <a:rPr lang="en-US" sz="8000" b="1" u="sng" dirty="0">
                <a:solidFill>
                  <a:schemeClr val="tx1">
                    <a:lumMod val="85000"/>
                    <a:lumOff val="15000"/>
                  </a:schemeClr>
                </a:solidFill>
                <a:latin typeface="Times New Roman" panose="02020603050405020304" pitchFamily="18" charset="0"/>
                <a:cs typeface="Times New Roman" panose="02020603050405020304" pitchFamily="18" charset="0"/>
              </a:rPr>
              <a:t>By:</a:t>
            </a:r>
          </a:p>
          <a:p>
            <a:r>
              <a:rPr lang="en-US" sz="8000" b="1" dirty="0">
                <a:solidFill>
                  <a:srgbClr val="7030A0"/>
                </a:solidFill>
                <a:latin typeface="Times New Roman" panose="02020603050405020304" pitchFamily="18" charset="0"/>
                <a:cs typeface="Times New Roman" panose="02020603050405020304" pitchFamily="18" charset="0"/>
              </a:rPr>
              <a:t>MD </a:t>
            </a:r>
            <a:r>
              <a:rPr lang="en-US" sz="8000" b="1" dirty="0" err="1">
                <a:solidFill>
                  <a:srgbClr val="7030A0"/>
                </a:solidFill>
                <a:latin typeface="Times New Roman" panose="02020603050405020304" pitchFamily="18" charset="0"/>
                <a:cs typeface="Times New Roman" panose="02020603050405020304" pitchFamily="18" charset="0"/>
              </a:rPr>
              <a:t>imran</a:t>
            </a:r>
            <a:r>
              <a:rPr lang="en-US" sz="8000" b="1" dirty="0">
                <a:solidFill>
                  <a:srgbClr val="7030A0"/>
                </a:solidFill>
                <a:latin typeface="Times New Roman" panose="02020603050405020304" pitchFamily="18" charset="0"/>
                <a:cs typeface="Times New Roman" panose="02020603050405020304" pitchFamily="18" charset="0"/>
              </a:rPr>
              <a:t> </a:t>
            </a:r>
            <a:r>
              <a:rPr lang="en-US" sz="8000" b="1" dirty="0" err="1" smtClean="0">
                <a:solidFill>
                  <a:srgbClr val="7030A0"/>
                </a:solidFill>
                <a:latin typeface="Times New Roman" panose="02020603050405020304" pitchFamily="18" charset="0"/>
                <a:cs typeface="Times New Roman" panose="02020603050405020304" pitchFamily="18" charset="0"/>
              </a:rPr>
              <a:t>Hossain</a:t>
            </a:r>
            <a:r>
              <a:rPr lang="en-US" sz="8000" b="1" dirty="0" smtClean="0">
                <a:solidFill>
                  <a:srgbClr val="7030A0"/>
                </a:solidFill>
                <a:latin typeface="Times New Roman" panose="02020603050405020304" pitchFamily="18" charset="0"/>
                <a:cs typeface="Times New Roman" panose="02020603050405020304" pitchFamily="18" charset="0"/>
              </a:rPr>
              <a:t>  </a:t>
            </a:r>
            <a:r>
              <a:rPr lang="en-US" sz="8000" b="1" dirty="0">
                <a:solidFill>
                  <a:srgbClr val="7030A0"/>
                </a:solidFill>
                <a:latin typeface="Times New Roman" panose="02020603050405020304" pitchFamily="18" charset="0"/>
                <a:cs typeface="Times New Roman" panose="02020603050405020304" pitchFamily="18" charset="0"/>
              </a:rPr>
              <a:t>			</a:t>
            </a:r>
            <a:r>
              <a:rPr lang="en-US" sz="8000" b="1" dirty="0" smtClean="0">
                <a:solidFill>
                  <a:srgbClr val="7030A0"/>
                </a:solidFill>
                <a:latin typeface="Times New Roman" panose="02020603050405020304" pitchFamily="18" charset="0"/>
                <a:cs typeface="Times New Roman" panose="02020603050405020304" pitchFamily="18" charset="0"/>
              </a:rPr>
              <a:t>	 </a:t>
            </a:r>
            <a:r>
              <a:rPr lang="en-US" sz="8000" b="1" dirty="0" err="1">
                <a:solidFill>
                  <a:srgbClr val="7030A0"/>
                </a:solidFill>
                <a:latin typeface="Times New Roman" panose="02020603050405020304" pitchFamily="18" charset="0"/>
                <a:cs typeface="Times New Roman" panose="02020603050405020304" pitchFamily="18" charset="0"/>
              </a:rPr>
              <a:t>Jabin</a:t>
            </a:r>
            <a:r>
              <a:rPr lang="en-US" sz="8000" b="1" dirty="0">
                <a:solidFill>
                  <a:srgbClr val="7030A0"/>
                </a:solidFill>
                <a:latin typeface="Times New Roman" panose="02020603050405020304" pitchFamily="18" charset="0"/>
                <a:cs typeface="Times New Roman" panose="02020603050405020304" pitchFamily="18" charset="0"/>
              </a:rPr>
              <a:t> </a:t>
            </a:r>
            <a:r>
              <a:rPr lang="en-US" sz="8000" b="1" dirty="0" err="1">
                <a:solidFill>
                  <a:srgbClr val="7030A0"/>
                </a:solidFill>
                <a:latin typeface="Times New Roman" panose="02020603050405020304" pitchFamily="18" charset="0"/>
                <a:cs typeface="Times New Roman" panose="02020603050405020304" pitchFamily="18" charset="0"/>
              </a:rPr>
              <a:t>Tasnim</a:t>
            </a:r>
            <a:r>
              <a:rPr lang="en-US" sz="8000" b="1" dirty="0">
                <a:solidFill>
                  <a:srgbClr val="7030A0"/>
                </a:solidFill>
                <a:latin typeface="Times New Roman" panose="02020603050405020304" pitchFamily="18" charset="0"/>
                <a:cs typeface="Times New Roman" panose="02020603050405020304" pitchFamily="18" charset="0"/>
              </a:rPr>
              <a:t> </a:t>
            </a:r>
          </a:p>
          <a:p>
            <a:r>
              <a:rPr lang="en-US" sz="8000" b="1" dirty="0">
                <a:solidFill>
                  <a:srgbClr val="7030A0"/>
                </a:solidFill>
                <a:latin typeface="Times New Roman" panose="02020603050405020304" pitchFamily="18" charset="0"/>
                <a:cs typeface="Times New Roman" panose="02020603050405020304" pitchFamily="18" charset="0"/>
              </a:rPr>
              <a:t>Assistant </a:t>
            </a:r>
            <a:r>
              <a:rPr lang="en-US" sz="8000" b="1" dirty="0" smtClean="0">
                <a:solidFill>
                  <a:srgbClr val="7030A0"/>
                </a:solidFill>
                <a:latin typeface="Times New Roman" panose="02020603050405020304" pitchFamily="18" charset="0"/>
                <a:cs typeface="Times New Roman" panose="02020603050405020304" pitchFamily="18" charset="0"/>
              </a:rPr>
              <a:t>professor				ID no:11809041</a:t>
            </a:r>
            <a:endParaRPr lang="en-US" sz="8000" b="1" dirty="0">
              <a:solidFill>
                <a:srgbClr val="7030A0"/>
              </a:solidFill>
              <a:latin typeface="Times New Roman" panose="02020603050405020304" pitchFamily="18" charset="0"/>
              <a:cs typeface="Times New Roman" panose="02020603050405020304" pitchFamily="18" charset="0"/>
            </a:endParaRPr>
          </a:p>
          <a:p>
            <a:r>
              <a:rPr lang="en-US" sz="8000" b="1" dirty="0" smtClean="0">
                <a:solidFill>
                  <a:srgbClr val="7030A0"/>
                </a:solidFill>
                <a:latin typeface="Times New Roman" panose="02020603050405020304" pitchFamily="18" charset="0"/>
                <a:cs typeface="Times New Roman" panose="02020603050405020304" pitchFamily="18" charset="0"/>
              </a:rPr>
              <a:t>Department of ICT				Department </a:t>
            </a:r>
            <a:r>
              <a:rPr lang="en-US" sz="8000" b="1" dirty="0">
                <a:solidFill>
                  <a:srgbClr val="7030A0"/>
                </a:solidFill>
                <a:latin typeface="Times New Roman" panose="02020603050405020304" pitchFamily="18" charset="0"/>
                <a:cs typeface="Times New Roman" panose="02020603050405020304" pitchFamily="18" charset="0"/>
              </a:rPr>
              <a:t>of </a:t>
            </a:r>
            <a:r>
              <a:rPr lang="en-US" sz="8000" b="1" dirty="0" smtClean="0">
                <a:solidFill>
                  <a:srgbClr val="7030A0"/>
                </a:solidFill>
                <a:latin typeface="Times New Roman" panose="02020603050405020304" pitchFamily="18" charset="0"/>
                <a:cs typeface="Times New Roman" panose="02020603050405020304" pitchFamily="18" charset="0"/>
              </a:rPr>
              <a:t>ICT</a:t>
            </a:r>
            <a:endParaRPr lang="en-US" sz="8000" b="1" dirty="0">
              <a:solidFill>
                <a:srgbClr val="7030A0"/>
              </a:solidFill>
              <a:latin typeface="Times New Roman" panose="02020603050405020304" pitchFamily="18" charset="0"/>
              <a:cs typeface="Times New Roman" panose="02020603050405020304" pitchFamily="18" charset="0"/>
            </a:endParaRPr>
          </a:p>
          <a:p>
            <a:r>
              <a:rPr lang="en-US" sz="8000" b="1" dirty="0" err="1" smtClean="0">
                <a:solidFill>
                  <a:srgbClr val="7030A0"/>
                </a:solidFill>
                <a:latin typeface="Times New Roman" panose="02020603050405020304" pitchFamily="18" charset="0"/>
                <a:cs typeface="Times New Roman" panose="02020603050405020304" pitchFamily="18" charset="0"/>
              </a:rPr>
              <a:t>Comilla</a:t>
            </a:r>
            <a:r>
              <a:rPr lang="en-US" sz="8000" b="1" dirty="0" smtClean="0">
                <a:solidFill>
                  <a:srgbClr val="7030A0"/>
                </a:solidFill>
                <a:latin typeface="Times New Roman" panose="02020603050405020304" pitchFamily="18" charset="0"/>
                <a:cs typeface="Times New Roman" panose="02020603050405020304" pitchFamily="18" charset="0"/>
              </a:rPr>
              <a:t> University</a:t>
            </a:r>
            <a:r>
              <a:rPr lang="en-US" sz="8000" b="1" dirty="0">
                <a:solidFill>
                  <a:srgbClr val="7030A0"/>
                </a:solidFill>
                <a:latin typeface="Times New Roman" panose="02020603050405020304" pitchFamily="18" charset="0"/>
                <a:cs typeface="Times New Roman" panose="02020603050405020304" pitchFamily="18" charset="0"/>
              </a:rPr>
              <a:t>	</a:t>
            </a:r>
            <a:r>
              <a:rPr lang="en-US" sz="8000" b="1" dirty="0" smtClean="0">
                <a:solidFill>
                  <a:srgbClr val="7030A0"/>
                </a:solidFill>
                <a:latin typeface="Times New Roman" panose="02020603050405020304" pitchFamily="18" charset="0"/>
                <a:cs typeface="Times New Roman" panose="02020603050405020304" pitchFamily="18" charset="0"/>
              </a:rPr>
              <a:t>			</a:t>
            </a:r>
            <a:r>
              <a:rPr lang="en-US" sz="8000" b="1" dirty="0" err="1" smtClean="0">
                <a:solidFill>
                  <a:srgbClr val="7030A0"/>
                </a:solidFill>
                <a:latin typeface="Times New Roman" panose="02020603050405020304" pitchFamily="18" charset="0"/>
                <a:cs typeface="Times New Roman" panose="02020603050405020304" pitchFamily="18" charset="0"/>
              </a:rPr>
              <a:t>Comilla</a:t>
            </a:r>
            <a:r>
              <a:rPr lang="en-US" sz="8000" b="1" dirty="0" smtClean="0">
                <a:solidFill>
                  <a:srgbClr val="7030A0"/>
                </a:solidFill>
                <a:latin typeface="Times New Roman" panose="02020603050405020304" pitchFamily="18" charset="0"/>
                <a:cs typeface="Times New Roman" panose="02020603050405020304" pitchFamily="18" charset="0"/>
              </a:rPr>
              <a:t> University</a:t>
            </a:r>
          </a:p>
          <a:p>
            <a:r>
              <a:rPr lang="en-US" sz="8000" b="1" dirty="0" smtClean="0">
                <a:solidFill>
                  <a:srgbClr val="7030A0"/>
                </a:solidFill>
                <a:latin typeface="Times New Roman" panose="02020603050405020304" pitchFamily="18" charset="0"/>
                <a:cs typeface="Times New Roman" panose="02020603050405020304" pitchFamily="18" charset="0"/>
              </a:rPr>
              <a:t>	</a:t>
            </a:r>
            <a:endParaRPr lang="en-US" sz="8000" b="1" dirty="0">
              <a:solidFill>
                <a:srgbClr val="7030A0"/>
              </a:solidFill>
              <a:latin typeface="Times New Roman" panose="02020603050405020304" pitchFamily="18" charset="0"/>
              <a:cs typeface="Times New Roman" panose="02020603050405020304" pitchFamily="18" charset="0"/>
            </a:endParaRPr>
          </a:p>
          <a:p>
            <a:pPr algn="l"/>
            <a:endParaRPr lang="en-US" dirty="0" smtClean="0">
              <a:solidFill>
                <a:schemeClr val="tx2">
                  <a:lumMod val="50000"/>
                </a:schemeClr>
              </a:solidFill>
            </a:endParaRPr>
          </a:p>
          <a:p>
            <a:endParaRPr lang="en-US" dirty="0"/>
          </a:p>
        </p:txBody>
      </p:sp>
      <p:sp>
        <p:nvSpPr>
          <p:cNvPr id="2" name="Title 1"/>
          <p:cNvSpPr>
            <a:spLocks noGrp="1"/>
          </p:cNvSpPr>
          <p:nvPr>
            <p:ph type="ctrTitle"/>
          </p:nvPr>
        </p:nvSpPr>
        <p:spPr>
          <a:xfrm>
            <a:off x="381000" y="838200"/>
            <a:ext cx="8458200" cy="1755775"/>
          </a:xfrm>
        </p:spPr>
        <p:txBody>
          <a:bodyPr/>
          <a:lstStyle/>
          <a:p>
            <a:pPr marL="182880" indent="0">
              <a:buNone/>
            </a:pPr>
            <a:r>
              <a:rPr lang="en-US" sz="6600" dirty="0" smtClean="0">
                <a:solidFill>
                  <a:schemeClr val="accent1">
                    <a:lumMod val="75000"/>
                  </a:schemeClr>
                </a:solidFill>
                <a:latin typeface="Times New Roman" panose="02020603050405020304" pitchFamily="18" charset="0"/>
                <a:cs typeface="Times New Roman" panose="02020603050405020304" pitchFamily="18" charset="0"/>
              </a:rPr>
              <a:t>Analog</a:t>
            </a:r>
            <a:br>
              <a:rPr lang="en-US" sz="6600" dirty="0" smtClean="0">
                <a:solidFill>
                  <a:schemeClr val="accent1">
                    <a:lumMod val="75000"/>
                  </a:schemeClr>
                </a:solidFill>
                <a:latin typeface="Times New Roman" panose="02020603050405020304" pitchFamily="18" charset="0"/>
                <a:cs typeface="Times New Roman" panose="02020603050405020304" pitchFamily="18" charset="0"/>
              </a:rPr>
            </a:br>
            <a:r>
              <a:rPr lang="en-US" sz="6600" dirty="0" smtClean="0">
                <a:solidFill>
                  <a:schemeClr val="accent1">
                    <a:lumMod val="75000"/>
                  </a:schemeClr>
                </a:solidFill>
                <a:latin typeface="Times New Roman" panose="02020603050405020304" pitchFamily="18" charset="0"/>
                <a:cs typeface="Times New Roman" panose="02020603050405020304" pitchFamily="18" charset="0"/>
              </a:rPr>
              <a:t>communication</a:t>
            </a:r>
            <a:br>
              <a:rPr lang="en-US" sz="6600" dirty="0" smtClean="0">
                <a:solidFill>
                  <a:schemeClr val="accent1">
                    <a:lumMod val="75000"/>
                  </a:schemeClr>
                </a:solidFill>
                <a:latin typeface="Times New Roman" panose="02020603050405020304" pitchFamily="18" charset="0"/>
                <a:cs typeface="Times New Roman" panose="02020603050405020304" pitchFamily="18" charset="0"/>
              </a:rPr>
            </a:br>
            <a:r>
              <a:rPr lang="en-US" sz="3200" dirty="0" smtClean="0">
                <a:solidFill>
                  <a:schemeClr val="accent3">
                    <a:lumMod val="50000"/>
                  </a:schemeClr>
                </a:solidFill>
                <a:latin typeface="Times New Roman" panose="02020603050405020304" pitchFamily="18" charset="0"/>
                <a:cs typeface="Times New Roman" panose="02020603050405020304" pitchFamily="18" charset="0"/>
              </a:rPr>
              <a:t>Topics </a:t>
            </a:r>
            <a:r>
              <a:rPr lang="en-US" sz="3200" dirty="0" err="1" smtClean="0">
                <a:solidFill>
                  <a:schemeClr val="accent3">
                    <a:lumMod val="50000"/>
                  </a:schemeClr>
                </a:solidFill>
                <a:latin typeface="Times New Roman" panose="02020603050405020304" pitchFamily="18" charset="0"/>
                <a:cs typeface="Times New Roman" panose="02020603050405020304" pitchFamily="18" charset="0"/>
              </a:rPr>
              <a:t>name:</a:t>
            </a:r>
            <a:r>
              <a:rPr lang="en-US" sz="3200" dirty="0" err="1" smtClean="0">
                <a:solidFill>
                  <a:schemeClr val="accent6">
                    <a:lumMod val="50000"/>
                  </a:schemeClr>
                </a:solidFill>
                <a:latin typeface="Times New Roman" panose="02020603050405020304" pitchFamily="18" charset="0"/>
                <a:cs typeface="Times New Roman" panose="02020603050405020304" pitchFamily="18" charset="0"/>
              </a:rPr>
              <a:t>Tuned</a:t>
            </a:r>
            <a:r>
              <a:rPr lang="en-US" sz="3200" dirty="0" smtClean="0">
                <a:solidFill>
                  <a:schemeClr val="accent6">
                    <a:lumMod val="50000"/>
                  </a:schemeClr>
                </a:solidFill>
                <a:latin typeface="Times New Roman" panose="02020603050405020304" pitchFamily="18" charset="0"/>
                <a:cs typeface="Times New Roman" panose="02020603050405020304" pitchFamily="18" charset="0"/>
              </a:rPr>
              <a:t> Radio-Frequency(TRF) Receiver</a:t>
            </a:r>
            <a:endParaRPr lang="en-US" sz="32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95344"/>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7696200" cy="3505200"/>
          </a:xfrm>
        </p:spPr>
        <p:txBody>
          <a:bodyPr/>
          <a:lstStyle/>
          <a:p>
            <a:pPr marL="0" indent="0" algn="l">
              <a:buNone/>
            </a:pPr>
            <a:r>
              <a:rPr lang="en-US" sz="2400" b="0" dirty="0">
                <a:solidFill>
                  <a:schemeClr val="accent5">
                    <a:lumMod val="75000"/>
                  </a:schemeClr>
                </a:solidFill>
                <a:effectLst/>
              </a:rPr>
              <a:t>A tuned radio frequency receiver is a type </a:t>
            </a:r>
            <a:r>
              <a:rPr lang="en-US" sz="2400" b="0" dirty="0" smtClean="0">
                <a:solidFill>
                  <a:schemeClr val="accent5">
                    <a:lumMod val="75000"/>
                  </a:schemeClr>
                </a:solidFill>
                <a:effectLst/>
              </a:rPr>
              <a:t>of radio </a:t>
            </a:r>
            <a:r>
              <a:rPr lang="en-US" sz="2400" b="0" dirty="0">
                <a:solidFill>
                  <a:schemeClr val="accent5">
                    <a:lumMod val="75000"/>
                  </a:schemeClr>
                </a:solidFill>
                <a:effectLst/>
              </a:rPr>
              <a:t>receiver that is composed of one or more tuned radio frequency amplifier stages followed by a detector circuit to extract the audio signal and usually an audio frequency amplifier</a:t>
            </a:r>
            <a:r>
              <a:rPr lang="en-US" sz="2400" b="0" dirty="0" smtClean="0">
                <a:solidFill>
                  <a:schemeClr val="accent5">
                    <a:lumMod val="75000"/>
                  </a:schemeClr>
                </a:solidFill>
                <a:effectLst/>
              </a:rPr>
              <a:t>.</a:t>
            </a:r>
            <a:br>
              <a:rPr lang="en-US" sz="2400" b="0" dirty="0" smtClean="0">
                <a:solidFill>
                  <a:schemeClr val="accent5">
                    <a:lumMod val="75000"/>
                  </a:schemeClr>
                </a:solidFill>
                <a:effectLst/>
              </a:rPr>
            </a:br>
            <a:r>
              <a:rPr lang="en-US" sz="2400" b="0" dirty="0" smtClean="0">
                <a:solidFill>
                  <a:srgbClr val="7030A0"/>
                </a:solidFill>
                <a:effectLst/>
              </a:rPr>
              <a:t>The TRF receiver is a simple “</a:t>
            </a:r>
            <a:r>
              <a:rPr lang="en-US" sz="2400" dirty="0" err="1" smtClean="0">
                <a:solidFill>
                  <a:srgbClr val="7030A0"/>
                </a:solidFill>
                <a:effectLst/>
              </a:rPr>
              <a:t>logical</a:t>
            </a:r>
            <a:r>
              <a:rPr lang="en-US" sz="2400" b="0" dirty="0" err="1" smtClean="0">
                <a:solidFill>
                  <a:srgbClr val="7030A0"/>
                </a:solidFill>
                <a:effectLst/>
              </a:rPr>
              <a:t>”receiver</a:t>
            </a:r>
            <a:r>
              <a:rPr lang="en-US" sz="2400" b="0" dirty="0" smtClean="0">
                <a:solidFill>
                  <a:srgbClr val="7030A0"/>
                </a:solidFill>
                <a:effectLst/>
              </a:rPr>
              <a:t>.</a:t>
            </a:r>
            <a:br>
              <a:rPr lang="en-US" sz="2400" b="0" dirty="0" smtClean="0">
                <a:solidFill>
                  <a:srgbClr val="7030A0"/>
                </a:solidFill>
                <a:effectLst/>
              </a:rPr>
            </a:br>
            <a:r>
              <a:rPr lang="en-US" sz="2400" b="0" dirty="0">
                <a:solidFill>
                  <a:srgbClr val="0070C0"/>
                </a:solidFill>
                <a:effectLst/>
              </a:rPr>
              <a:t>This type of receiver was popular in the 1920s.</a:t>
            </a:r>
            <a:endParaRPr lang="en-US" sz="2400" b="0" dirty="0">
              <a:solidFill>
                <a:srgbClr val="0070C0"/>
              </a:solidFill>
            </a:endParaRPr>
          </a:p>
        </p:txBody>
      </p:sp>
      <p:sp>
        <p:nvSpPr>
          <p:cNvPr id="3" name="Content Placeholder 2"/>
          <p:cNvSpPr>
            <a:spLocks noGrp="1"/>
          </p:cNvSpPr>
          <p:nvPr>
            <p:ph sz="quarter" idx="13"/>
          </p:nvPr>
        </p:nvSpPr>
        <p:spPr>
          <a:xfrm>
            <a:off x="762000" y="990600"/>
            <a:ext cx="6400800" cy="1173480"/>
          </a:xfrm>
        </p:spPr>
        <p:txBody>
          <a:bodyPr>
            <a:normAutofit/>
          </a:bodyPr>
          <a:lstStyle/>
          <a:p>
            <a:pPr marL="45720" indent="0">
              <a:buNone/>
            </a:pPr>
            <a:r>
              <a:rPr lang="en-US" sz="4800" b="1" dirty="0" smtClean="0">
                <a:solidFill>
                  <a:srgbClr val="002060"/>
                </a:solidFill>
              </a:rPr>
              <a:t>INTRODUCTION:</a:t>
            </a:r>
            <a:endParaRPr lang="en-US" sz="4800" b="1" dirty="0">
              <a:solidFill>
                <a:srgbClr val="002060"/>
              </a:solidFill>
            </a:endParaRPr>
          </a:p>
        </p:txBody>
      </p:sp>
    </p:spTree>
    <p:extLst>
      <p:ext uri="{BB962C8B-B14F-4D97-AF65-F5344CB8AC3E}">
        <p14:creationId xmlns:p14="http://schemas.microsoft.com/office/powerpoint/2010/main" val="3978757045"/>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6512511" cy="1143000"/>
          </a:xfrm>
        </p:spPr>
        <p:txBody>
          <a:bodyPr/>
          <a:lstStyle/>
          <a:p>
            <a:pPr marL="0" indent="0" algn="l">
              <a:buNone/>
            </a:pPr>
            <a:r>
              <a:rPr lang="en-US" dirty="0">
                <a:solidFill>
                  <a:schemeClr val="accent6">
                    <a:lumMod val="50000"/>
                  </a:schemeClr>
                </a:solidFill>
                <a:latin typeface="Times New Roman" panose="02020603050405020304" pitchFamily="18" charset="0"/>
                <a:cs typeface="Times New Roman" panose="02020603050405020304" pitchFamily="18" charset="0"/>
              </a:rPr>
              <a:t>The TRF Receiver:</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9600" y="2286000"/>
            <a:ext cx="7848600" cy="4114800"/>
          </a:xfrm>
        </p:spPr>
      </p:pic>
    </p:spTree>
    <p:extLst>
      <p:ext uri="{BB962C8B-B14F-4D97-AF65-F5344CB8AC3E}">
        <p14:creationId xmlns:p14="http://schemas.microsoft.com/office/powerpoint/2010/main" val="210239501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09800"/>
            <a:ext cx="7696200" cy="3962400"/>
          </a:xfrm>
        </p:spPr>
        <p:txBody>
          <a:bodyPr/>
          <a:lstStyle/>
          <a:p>
            <a:pPr marL="0" indent="0" algn="l">
              <a:buNone/>
            </a:pPr>
            <a:r>
              <a:rPr lang="en-US" sz="2000" b="0" dirty="0">
                <a:solidFill>
                  <a:schemeClr val="accent6">
                    <a:lumMod val="75000"/>
                  </a:schemeClr>
                </a:solidFill>
                <a:effectLst/>
              </a:rPr>
              <a:t>The classic TRF receivers of the 1920s and 30s usually consisted of three sections:</a:t>
            </a:r>
            <a:br>
              <a:rPr lang="en-US" sz="2000" b="0" dirty="0">
                <a:solidFill>
                  <a:schemeClr val="accent6">
                    <a:lumMod val="75000"/>
                  </a:schemeClr>
                </a:solidFill>
                <a:effectLst/>
              </a:rPr>
            </a:br>
            <a:r>
              <a:rPr lang="en-US" sz="4000" dirty="0" smtClean="0">
                <a:solidFill>
                  <a:schemeClr val="accent6">
                    <a:lumMod val="75000"/>
                  </a:schemeClr>
                </a:solidFill>
                <a:effectLst/>
              </a:rPr>
              <a:t>.</a:t>
            </a:r>
            <a:r>
              <a:rPr lang="en-US" sz="2000" b="0" dirty="0" smtClean="0">
                <a:solidFill>
                  <a:schemeClr val="accent3">
                    <a:lumMod val="50000"/>
                  </a:schemeClr>
                </a:solidFill>
                <a:effectLst/>
              </a:rPr>
              <a:t>one </a:t>
            </a:r>
            <a:r>
              <a:rPr lang="en-US" sz="2000" b="0" dirty="0">
                <a:solidFill>
                  <a:schemeClr val="accent3">
                    <a:lumMod val="50000"/>
                  </a:schemeClr>
                </a:solidFill>
                <a:effectLst/>
              </a:rPr>
              <a:t>or more tuned RF amplifier stages. These amplify the signal of the desired station to a level sufficient to drive the detector, while rejecting all other signals picked up by the antenna.</a:t>
            </a:r>
            <a:br>
              <a:rPr lang="en-US" sz="2000" b="0" dirty="0">
                <a:solidFill>
                  <a:schemeClr val="accent3">
                    <a:lumMod val="50000"/>
                  </a:schemeClr>
                </a:solidFill>
                <a:effectLst/>
              </a:rPr>
            </a:br>
            <a:r>
              <a:rPr lang="en-US" sz="4800" b="0" dirty="0">
                <a:solidFill>
                  <a:schemeClr val="accent6">
                    <a:lumMod val="50000"/>
                  </a:schemeClr>
                </a:solidFill>
                <a:effectLst/>
              </a:rPr>
              <a:t>.</a:t>
            </a:r>
            <a:r>
              <a:rPr lang="en-US" sz="2000" b="0" dirty="0" smtClean="0">
                <a:solidFill>
                  <a:schemeClr val="accent3">
                    <a:lumMod val="50000"/>
                  </a:schemeClr>
                </a:solidFill>
                <a:effectLst/>
              </a:rPr>
              <a:t>A </a:t>
            </a:r>
            <a:r>
              <a:rPr lang="en-US" sz="2000" b="0" dirty="0" smtClean="0">
                <a:solidFill>
                  <a:schemeClr val="accent3">
                    <a:lumMod val="50000"/>
                  </a:schemeClr>
                </a:solidFill>
                <a:effectLst/>
                <a:hlinkClick r:id="rId2" tooltip="Detector (radio)"/>
              </a:rPr>
              <a:t>detector</a:t>
            </a:r>
            <a:r>
              <a:rPr lang="en-US" sz="2000" b="0" dirty="0">
                <a:solidFill>
                  <a:schemeClr val="accent3">
                    <a:lumMod val="50000"/>
                  </a:schemeClr>
                </a:solidFill>
                <a:effectLst/>
              </a:rPr>
              <a:t>, which extracts the </a:t>
            </a:r>
            <a:r>
              <a:rPr lang="en-US" sz="2000" b="0" dirty="0">
                <a:solidFill>
                  <a:schemeClr val="accent3">
                    <a:lumMod val="50000"/>
                  </a:schemeClr>
                </a:solidFill>
                <a:effectLst/>
                <a:hlinkClick r:id="rId3" tooltip="Audio signal"/>
              </a:rPr>
              <a:t>audio</a:t>
            </a:r>
            <a:r>
              <a:rPr lang="en-US" sz="2000" b="0" dirty="0">
                <a:solidFill>
                  <a:schemeClr val="accent3">
                    <a:lumMod val="50000"/>
                  </a:schemeClr>
                </a:solidFill>
                <a:effectLst/>
              </a:rPr>
              <a:t> (</a:t>
            </a:r>
            <a:r>
              <a:rPr lang="en-US" sz="2000" b="0" dirty="0">
                <a:solidFill>
                  <a:schemeClr val="accent3">
                    <a:lumMod val="50000"/>
                  </a:schemeClr>
                </a:solidFill>
                <a:effectLst/>
                <a:hlinkClick r:id="rId4" tooltip="Modulation"/>
              </a:rPr>
              <a:t>modulation</a:t>
            </a:r>
            <a:r>
              <a:rPr lang="en-US" sz="2000" b="0" dirty="0">
                <a:solidFill>
                  <a:schemeClr val="accent3">
                    <a:lumMod val="50000"/>
                  </a:schemeClr>
                </a:solidFill>
                <a:effectLst/>
              </a:rPr>
              <a:t>) signal from the radio </a:t>
            </a:r>
            <a:r>
              <a:rPr lang="en-US" sz="2000" b="0" dirty="0">
                <a:solidFill>
                  <a:schemeClr val="accent3">
                    <a:lumMod val="50000"/>
                  </a:schemeClr>
                </a:solidFill>
                <a:effectLst/>
                <a:hlinkClick r:id="rId5" tooltip="Carrier signal"/>
              </a:rPr>
              <a:t>carrier signal</a:t>
            </a:r>
            <a:r>
              <a:rPr lang="en-US" sz="2000" b="0" dirty="0">
                <a:solidFill>
                  <a:schemeClr val="accent3">
                    <a:lumMod val="50000"/>
                  </a:schemeClr>
                </a:solidFill>
                <a:effectLst/>
              </a:rPr>
              <a:t> by </a:t>
            </a:r>
            <a:r>
              <a:rPr lang="en-US" sz="2000" b="0" dirty="0">
                <a:solidFill>
                  <a:schemeClr val="accent3">
                    <a:lumMod val="50000"/>
                  </a:schemeClr>
                </a:solidFill>
                <a:effectLst/>
                <a:hlinkClick r:id="rId6" tooltip="Rectifier"/>
              </a:rPr>
              <a:t>rectifying</a:t>
            </a:r>
            <a:r>
              <a:rPr lang="en-US" sz="2000" b="0" dirty="0">
                <a:solidFill>
                  <a:schemeClr val="accent3">
                    <a:lumMod val="50000"/>
                  </a:schemeClr>
                </a:solidFill>
                <a:effectLst/>
              </a:rPr>
              <a:t> it.</a:t>
            </a:r>
            <a:br>
              <a:rPr lang="en-US" sz="2000" b="0" dirty="0">
                <a:solidFill>
                  <a:schemeClr val="accent3">
                    <a:lumMod val="50000"/>
                  </a:schemeClr>
                </a:solidFill>
                <a:effectLst/>
              </a:rPr>
            </a:br>
            <a:r>
              <a:rPr lang="en-US" sz="5400" b="0" dirty="0" smtClean="0">
                <a:solidFill>
                  <a:schemeClr val="accent6">
                    <a:lumMod val="50000"/>
                  </a:schemeClr>
                </a:solidFill>
                <a:effectLst/>
              </a:rPr>
              <a:t>.</a:t>
            </a:r>
            <a:r>
              <a:rPr lang="en-US" sz="2000" b="0" i="1" dirty="0">
                <a:solidFill>
                  <a:schemeClr val="accent3">
                    <a:lumMod val="50000"/>
                  </a:schemeClr>
                </a:solidFill>
                <a:effectLst/>
              </a:rPr>
              <a:t>O</a:t>
            </a:r>
            <a:r>
              <a:rPr lang="en-US" sz="2000" b="0" i="1" dirty="0" smtClean="0">
                <a:solidFill>
                  <a:schemeClr val="accent3">
                    <a:lumMod val="50000"/>
                  </a:schemeClr>
                </a:solidFill>
                <a:effectLst/>
              </a:rPr>
              <a:t>ptionally</a:t>
            </a:r>
            <a:r>
              <a:rPr lang="en-US" sz="2000" b="0" dirty="0">
                <a:solidFill>
                  <a:schemeClr val="accent3">
                    <a:lumMod val="50000"/>
                  </a:schemeClr>
                </a:solidFill>
                <a:effectLst/>
              </a:rPr>
              <a:t>, but almost always included, one or more </a:t>
            </a:r>
            <a:r>
              <a:rPr lang="en-US" sz="2000" b="0" dirty="0">
                <a:solidFill>
                  <a:schemeClr val="accent3">
                    <a:lumMod val="50000"/>
                  </a:schemeClr>
                </a:solidFill>
                <a:effectLst/>
                <a:hlinkClick r:id="rId7" tooltip="Audio amplifier"/>
              </a:rPr>
              <a:t>audio amplifier</a:t>
            </a:r>
            <a:r>
              <a:rPr lang="en-US" sz="2000" b="0" dirty="0">
                <a:solidFill>
                  <a:schemeClr val="accent3">
                    <a:lumMod val="50000"/>
                  </a:schemeClr>
                </a:solidFill>
                <a:effectLst/>
              </a:rPr>
              <a:t> stages which increase the power of the audio </a:t>
            </a:r>
            <a:r>
              <a:rPr lang="en-US" sz="2000" b="0" dirty="0" smtClean="0">
                <a:solidFill>
                  <a:schemeClr val="accent3">
                    <a:lumMod val="50000"/>
                  </a:schemeClr>
                </a:solidFill>
                <a:effectLst/>
              </a:rPr>
              <a:t>signal.</a:t>
            </a:r>
            <a:r>
              <a:rPr lang="en-US" sz="2000" b="0" dirty="0">
                <a:solidFill>
                  <a:schemeClr val="accent3">
                    <a:lumMod val="50000"/>
                  </a:schemeClr>
                </a:solidFill>
                <a:effectLst/>
              </a:rPr>
              <a:t/>
            </a:r>
            <a:br>
              <a:rPr lang="en-US" sz="2000" b="0" dirty="0">
                <a:solidFill>
                  <a:schemeClr val="accent3">
                    <a:lumMod val="50000"/>
                  </a:schemeClr>
                </a:solidFill>
                <a:effectLst/>
              </a:rPr>
            </a:br>
            <a:endParaRPr lang="en-US" sz="2000" dirty="0">
              <a:solidFill>
                <a:schemeClr val="accent3">
                  <a:lumMod val="50000"/>
                </a:schemeClr>
              </a:solidFill>
            </a:endParaRPr>
          </a:p>
        </p:txBody>
      </p:sp>
      <p:sp>
        <p:nvSpPr>
          <p:cNvPr id="3" name="Content Placeholder 2"/>
          <p:cNvSpPr>
            <a:spLocks noGrp="1"/>
          </p:cNvSpPr>
          <p:nvPr>
            <p:ph sz="quarter" idx="13"/>
          </p:nvPr>
        </p:nvSpPr>
        <p:spPr>
          <a:xfrm>
            <a:off x="838200" y="762000"/>
            <a:ext cx="6324600" cy="1295400"/>
          </a:xfrm>
        </p:spPr>
        <p:txBody>
          <a:bodyPr>
            <a:normAutofit/>
          </a:bodyPr>
          <a:lstStyle/>
          <a:p>
            <a:pPr marL="45720" indent="0">
              <a:buNone/>
            </a:pPr>
            <a:r>
              <a:rPr lang="en-US" sz="5400" b="1" dirty="0" smtClean="0">
                <a:solidFill>
                  <a:srgbClr val="002060"/>
                </a:solidFill>
              </a:rPr>
              <a:t>How It’s Work?</a:t>
            </a:r>
            <a:endParaRPr lang="en-US" sz="5400" b="1" dirty="0">
              <a:solidFill>
                <a:srgbClr val="002060"/>
              </a:solidFill>
            </a:endParaRPr>
          </a:p>
        </p:txBody>
      </p:sp>
    </p:spTree>
    <p:extLst>
      <p:ext uri="{BB962C8B-B14F-4D97-AF65-F5344CB8AC3E}">
        <p14:creationId xmlns:p14="http://schemas.microsoft.com/office/powerpoint/2010/main" val="350272998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33600"/>
            <a:ext cx="6512511" cy="3581400"/>
          </a:xfrm>
        </p:spPr>
        <p:txBody>
          <a:bodyPr/>
          <a:lstStyle/>
          <a:p>
            <a:pPr marL="0" indent="0" algn="l">
              <a:buNone/>
            </a:pPr>
            <a:r>
              <a:rPr lang="en-US" sz="2400" b="0" dirty="0">
                <a:solidFill>
                  <a:schemeClr val="accent5">
                    <a:lumMod val="50000"/>
                  </a:schemeClr>
                </a:solidFill>
                <a:effectLst/>
              </a:rPr>
              <a:t>Although the TRF design has been largely superseded by the </a:t>
            </a:r>
            <a:r>
              <a:rPr lang="en-US" sz="2400" b="0" dirty="0" err="1">
                <a:solidFill>
                  <a:schemeClr val="accent5">
                    <a:lumMod val="50000"/>
                  </a:schemeClr>
                </a:solidFill>
                <a:effectLst/>
              </a:rPr>
              <a:t>superheterodyne</a:t>
            </a:r>
            <a:r>
              <a:rPr lang="en-US" sz="2400" b="0" dirty="0">
                <a:solidFill>
                  <a:schemeClr val="accent5">
                    <a:lumMod val="50000"/>
                  </a:schemeClr>
                </a:solidFill>
                <a:effectLst/>
              </a:rPr>
              <a:t> receiver, with the advent of semiconductor electronics in the 1960s the design was "resurrected" and used in some simple integrated radio receivers for hobbyist radio projects, kits, and low-end consumer products. One example is the </a:t>
            </a:r>
            <a:r>
              <a:rPr lang="en-US" sz="2400" b="0" dirty="0">
                <a:solidFill>
                  <a:schemeClr val="accent5">
                    <a:lumMod val="50000"/>
                  </a:schemeClr>
                </a:solidFill>
                <a:effectLst/>
                <a:hlinkClick r:id="rId2" tooltip="ZN414"/>
              </a:rPr>
              <a:t>ZN414</a:t>
            </a:r>
            <a:r>
              <a:rPr lang="en-US" sz="2400" b="0" dirty="0">
                <a:solidFill>
                  <a:schemeClr val="accent5">
                    <a:lumMod val="50000"/>
                  </a:schemeClr>
                </a:solidFill>
                <a:effectLst/>
              </a:rPr>
              <a:t> TRF radio </a:t>
            </a:r>
            <a:r>
              <a:rPr lang="en-US" sz="2400" b="0" dirty="0">
                <a:solidFill>
                  <a:schemeClr val="accent5">
                    <a:lumMod val="50000"/>
                  </a:schemeClr>
                </a:solidFill>
                <a:effectLst/>
                <a:hlinkClick r:id="rId3" tooltip="Integrated circuit"/>
              </a:rPr>
              <a:t>integrated circuit</a:t>
            </a:r>
            <a:r>
              <a:rPr lang="en-US" sz="2400" b="0" dirty="0">
                <a:solidFill>
                  <a:schemeClr val="accent5">
                    <a:lumMod val="50000"/>
                  </a:schemeClr>
                </a:solidFill>
                <a:effectLst/>
              </a:rPr>
              <a:t> from </a:t>
            </a:r>
            <a:r>
              <a:rPr lang="en-US" sz="2400" b="0" dirty="0" smtClean="0">
                <a:solidFill>
                  <a:schemeClr val="accent5">
                    <a:lumMod val="50000"/>
                  </a:schemeClr>
                </a:solidFill>
                <a:effectLst/>
                <a:hlinkClick r:id="rId4" tooltip="Ferranti"/>
              </a:rPr>
              <a:t>Ferranti</a:t>
            </a:r>
            <a:r>
              <a:rPr lang="en-US" sz="2400" b="0" dirty="0" smtClean="0">
                <a:solidFill>
                  <a:schemeClr val="accent5">
                    <a:lumMod val="50000"/>
                  </a:schemeClr>
                </a:solidFill>
                <a:effectLst/>
              </a:rPr>
              <a:t>.</a:t>
            </a:r>
            <a:endParaRPr lang="en-US" sz="2400" dirty="0">
              <a:solidFill>
                <a:schemeClr val="accent5">
                  <a:lumMod val="50000"/>
                </a:schemeClr>
              </a:solidFill>
            </a:endParaRPr>
          </a:p>
        </p:txBody>
      </p:sp>
      <p:sp>
        <p:nvSpPr>
          <p:cNvPr id="3" name="Content Placeholder 2"/>
          <p:cNvSpPr>
            <a:spLocks noGrp="1"/>
          </p:cNvSpPr>
          <p:nvPr>
            <p:ph sz="quarter" idx="13"/>
          </p:nvPr>
        </p:nvSpPr>
        <p:spPr>
          <a:xfrm>
            <a:off x="838200" y="762000"/>
            <a:ext cx="6400800" cy="1219200"/>
          </a:xfrm>
        </p:spPr>
        <p:txBody>
          <a:bodyPr/>
          <a:lstStyle/>
          <a:p>
            <a:pPr marL="45720" indent="0">
              <a:buNone/>
            </a:pPr>
            <a:r>
              <a:rPr lang="en-US" sz="5400" b="1" dirty="0">
                <a:solidFill>
                  <a:srgbClr val="002060"/>
                </a:solidFill>
              </a:rPr>
              <a:t>Modern </a:t>
            </a:r>
            <a:r>
              <a:rPr lang="en-US" sz="5400" b="1" dirty="0" smtClean="0">
                <a:solidFill>
                  <a:srgbClr val="002060"/>
                </a:solidFill>
              </a:rPr>
              <a:t>usage:</a:t>
            </a:r>
            <a:endParaRPr lang="en-US" sz="5400" b="1" dirty="0">
              <a:solidFill>
                <a:srgbClr val="002060"/>
              </a:solidFill>
            </a:endParaRPr>
          </a:p>
          <a:p>
            <a:pPr marL="45720" indent="0">
              <a:buNone/>
            </a:pPr>
            <a:endParaRPr lang="en-US" dirty="0"/>
          </a:p>
        </p:txBody>
      </p:sp>
    </p:spTree>
    <p:extLst>
      <p:ext uri="{BB962C8B-B14F-4D97-AF65-F5344CB8AC3E}">
        <p14:creationId xmlns:p14="http://schemas.microsoft.com/office/powerpoint/2010/main" val="24177353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6512511" cy="3657600"/>
          </a:xfrm>
        </p:spPr>
        <p:txBody>
          <a:bodyPr/>
          <a:lstStyle/>
          <a:p>
            <a:pPr marL="0" indent="0" algn="l">
              <a:buNone/>
            </a:pPr>
            <a:r>
              <a:rPr lang="en-US" sz="2800" b="0" dirty="0" smtClean="0">
                <a:effectLst/>
              </a:rPr>
              <a:t>1.</a:t>
            </a:r>
            <a:r>
              <a:rPr lang="en-US" sz="2800" b="0" dirty="0" smtClean="0">
                <a:solidFill>
                  <a:schemeClr val="accent5"/>
                </a:solidFill>
                <a:effectLst/>
              </a:rPr>
              <a:t>Simplest </a:t>
            </a:r>
            <a:r>
              <a:rPr lang="en-US" sz="2800" b="0" dirty="0">
                <a:solidFill>
                  <a:schemeClr val="accent5"/>
                </a:solidFill>
                <a:effectLst/>
              </a:rPr>
              <a:t>type of receiver since it </a:t>
            </a:r>
            <a:r>
              <a:rPr lang="en-US" sz="2800" b="0" dirty="0" smtClean="0">
                <a:solidFill>
                  <a:schemeClr val="accent5"/>
                </a:solidFill>
                <a:effectLst/>
              </a:rPr>
              <a:t>   does </a:t>
            </a:r>
            <a:r>
              <a:rPr lang="en-US" sz="2800" b="0" dirty="0">
                <a:solidFill>
                  <a:schemeClr val="accent5"/>
                </a:solidFill>
                <a:effectLst/>
              </a:rPr>
              <a:t>not involve mixing and IF </a:t>
            </a:r>
            <a:r>
              <a:rPr lang="en-US" sz="2800" b="0" dirty="0" smtClean="0">
                <a:solidFill>
                  <a:schemeClr val="accent5"/>
                </a:solidFill>
                <a:effectLst/>
              </a:rPr>
              <a:t>operation</a:t>
            </a:r>
            <a:r>
              <a:rPr lang="en-US" sz="2800" b="0" dirty="0">
                <a:solidFill>
                  <a:schemeClr val="accent5"/>
                </a:solidFill>
                <a:effectLst/>
              </a:rPr>
              <a:t>. </a:t>
            </a:r>
            <a:r>
              <a:rPr lang="en-US" sz="2800" b="0" dirty="0" smtClean="0">
                <a:effectLst/>
              </a:rPr>
              <a:t/>
            </a:r>
            <a:br>
              <a:rPr lang="en-US" sz="2800" b="0" dirty="0" smtClean="0">
                <a:effectLst/>
              </a:rPr>
            </a:br>
            <a:r>
              <a:rPr lang="en-US" sz="2800" b="0" dirty="0" smtClean="0">
                <a:solidFill>
                  <a:srgbClr val="53240D"/>
                </a:solidFill>
                <a:effectLst/>
              </a:rPr>
              <a:t>2.Very </a:t>
            </a:r>
            <a:r>
              <a:rPr lang="en-US" sz="2800" b="0" dirty="0">
                <a:solidFill>
                  <a:srgbClr val="53240D"/>
                </a:solidFill>
                <a:effectLst/>
              </a:rPr>
              <a:t>much suitable to receive single frequency</a:t>
            </a:r>
            <a:r>
              <a:rPr lang="en-US" sz="2800" b="0" dirty="0" smtClean="0">
                <a:solidFill>
                  <a:srgbClr val="53240D"/>
                </a:solidFill>
                <a:effectLst/>
              </a:rPr>
              <a:t>.</a:t>
            </a:r>
            <a:br>
              <a:rPr lang="en-US" sz="2800" b="0" dirty="0" smtClean="0">
                <a:solidFill>
                  <a:srgbClr val="53240D"/>
                </a:solidFill>
                <a:effectLst/>
              </a:rPr>
            </a:br>
            <a:r>
              <a:rPr lang="en-US" sz="2800" b="0" dirty="0">
                <a:effectLst/>
              </a:rPr>
              <a:t>3.</a:t>
            </a:r>
            <a:r>
              <a:rPr lang="en-US" sz="2800" b="0" dirty="0">
                <a:solidFill>
                  <a:schemeClr val="bg2">
                    <a:lumMod val="50000"/>
                  </a:schemeClr>
                </a:solidFill>
                <a:effectLst/>
              </a:rPr>
              <a:t>TRF receives have good sensitivity</a:t>
            </a:r>
            <a:r>
              <a:rPr lang="en-US" sz="2800" b="0" dirty="0" smtClean="0">
                <a:solidFill>
                  <a:schemeClr val="bg2">
                    <a:lumMod val="50000"/>
                  </a:schemeClr>
                </a:solidFill>
                <a:effectLst/>
              </a:rPr>
              <a:t>.</a:t>
            </a:r>
            <a:br>
              <a:rPr lang="en-US" sz="2800" b="0" dirty="0" smtClean="0">
                <a:solidFill>
                  <a:schemeClr val="bg2">
                    <a:lumMod val="50000"/>
                  </a:schemeClr>
                </a:solidFill>
                <a:effectLst/>
              </a:rPr>
            </a:br>
            <a:r>
              <a:rPr lang="en-US" sz="2800" b="0" dirty="0" smtClean="0">
                <a:solidFill>
                  <a:schemeClr val="accent6">
                    <a:lumMod val="75000"/>
                  </a:schemeClr>
                </a:solidFill>
                <a:effectLst/>
              </a:rPr>
              <a:t>4.TRF receiver are allow the broadcast frequency 535kHZ to 1640kHZ.</a:t>
            </a:r>
            <a:r>
              <a:rPr lang="en-US" sz="2800" dirty="0">
                <a:solidFill>
                  <a:schemeClr val="accent6">
                    <a:lumMod val="75000"/>
                  </a:schemeClr>
                </a:solidFill>
              </a:rPr>
              <a:t/>
            </a:r>
            <a:br>
              <a:rPr lang="en-US" sz="2800" dirty="0">
                <a:solidFill>
                  <a:schemeClr val="accent6">
                    <a:lumMod val="75000"/>
                  </a:schemeClr>
                </a:solidFill>
              </a:rPr>
            </a:br>
            <a:endParaRPr lang="en-US" sz="2800" b="0" dirty="0">
              <a:solidFill>
                <a:schemeClr val="accent6">
                  <a:lumMod val="75000"/>
                </a:schemeClr>
              </a:solidFill>
            </a:endParaRPr>
          </a:p>
        </p:txBody>
      </p:sp>
      <p:sp>
        <p:nvSpPr>
          <p:cNvPr id="3" name="Content Placeholder 2"/>
          <p:cNvSpPr>
            <a:spLocks noGrp="1"/>
          </p:cNvSpPr>
          <p:nvPr>
            <p:ph sz="quarter" idx="13"/>
          </p:nvPr>
        </p:nvSpPr>
        <p:spPr>
          <a:xfrm>
            <a:off x="914400" y="990600"/>
            <a:ext cx="6400800" cy="1706880"/>
          </a:xfrm>
        </p:spPr>
        <p:txBody>
          <a:bodyPr>
            <a:normAutofit/>
          </a:bodyPr>
          <a:lstStyle/>
          <a:p>
            <a:pPr marL="45720" indent="0">
              <a:buNone/>
            </a:pPr>
            <a:r>
              <a:rPr lang="en-US" sz="6600" b="1" dirty="0" smtClean="0">
                <a:solidFill>
                  <a:srgbClr val="002060"/>
                </a:solidFill>
                <a:latin typeface="Times New Roman" panose="02020603050405020304" pitchFamily="18" charset="0"/>
                <a:cs typeface="Times New Roman" panose="02020603050405020304" pitchFamily="18" charset="0"/>
              </a:rPr>
              <a:t>Advantages:</a:t>
            </a:r>
            <a:endParaRPr lang="en-US" sz="6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48193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00"/>
            <a:ext cx="6817311" cy="2971800"/>
          </a:xfrm>
        </p:spPr>
        <p:txBody>
          <a:bodyPr/>
          <a:lstStyle/>
          <a:p>
            <a:pPr marL="0" indent="0" algn="l">
              <a:buNone/>
            </a:pPr>
            <a:r>
              <a:rPr lang="en-US" sz="2800" b="0" dirty="0">
                <a:effectLst/>
              </a:rPr>
              <a:t>1. </a:t>
            </a:r>
            <a:r>
              <a:rPr lang="en-US" sz="2800" b="0" dirty="0">
                <a:solidFill>
                  <a:schemeClr val="accent6">
                    <a:lumMod val="50000"/>
                  </a:schemeClr>
                </a:solidFill>
                <a:effectLst/>
              </a:rPr>
              <a:t>Instability of the receiver.</a:t>
            </a:r>
            <a:r>
              <a:rPr lang="en-US" sz="2800" b="0" dirty="0">
                <a:solidFill>
                  <a:schemeClr val="accent6">
                    <a:lumMod val="50000"/>
                  </a:schemeClr>
                </a:solidFill>
              </a:rPr>
              <a:t/>
            </a:r>
            <a:br>
              <a:rPr lang="en-US" sz="2800" b="0" dirty="0">
                <a:solidFill>
                  <a:schemeClr val="accent6">
                    <a:lumMod val="50000"/>
                  </a:schemeClr>
                </a:solidFill>
              </a:rPr>
            </a:br>
            <a:r>
              <a:rPr lang="en-US" sz="2800" b="0" dirty="0">
                <a:effectLst/>
              </a:rPr>
              <a:t>2. </a:t>
            </a:r>
            <a:r>
              <a:rPr lang="en-US" sz="2800" b="0" dirty="0">
                <a:solidFill>
                  <a:srgbClr val="7030A0"/>
                </a:solidFill>
                <a:effectLst/>
              </a:rPr>
              <a:t>Insufficient selectivity at high frequencies and poor adjacent channel rejection.</a:t>
            </a:r>
            <a:r>
              <a:rPr lang="en-US" sz="2800" b="0" dirty="0">
                <a:solidFill>
                  <a:srgbClr val="7030A0"/>
                </a:solidFill>
              </a:rPr>
              <a:t/>
            </a:r>
            <a:br>
              <a:rPr lang="en-US" sz="2800" b="0" dirty="0">
                <a:solidFill>
                  <a:srgbClr val="7030A0"/>
                </a:solidFill>
              </a:rPr>
            </a:br>
            <a:r>
              <a:rPr lang="en-US" sz="2800" b="0" dirty="0">
                <a:effectLst/>
              </a:rPr>
              <a:t>3.</a:t>
            </a:r>
            <a:r>
              <a:rPr lang="en-US" sz="2800" b="0" dirty="0">
                <a:solidFill>
                  <a:srgbClr val="00B050"/>
                </a:solidFill>
                <a:effectLst/>
              </a:rPr>
              <a:t>Bandwidth variation over the tuning range.</a:t>
            </a:r>
            <a:r>
              <a:rPr lang="en-US" sz="2800" b="0" dirty="0"/>
              <a:t/>
            </a:r>
            <a:br>
              <a:rPr lang="en-US" sz="2800" b="0" dirty="0"/>
            </a:br>
            <a:endParaRPr lang="en-US" sz="2800" b="0" dirty="0"/>
          </a:p>
        </p:txBody>
      </p:sp>
      <p:sp>
        <p:nvSpPr>
          <p:cNvPr id="3" name="Content Placeholder 2"/>
          <p:cNvSpPr>
            <a:spLocks noGrp="1"/>
          </p:cNvSpPr>
          <p:nvPr>
            <p:ph sz="quarter" idx="13"/>
          </p:nvPr>
        </p:nvSpPr>
        <p:spPr>
          <a:xfrm>
            <a:off x="762000" y="1143000"/>
            <a:ext cx="6400800" cy="1021080"/>
          </a:xfrm>
        </p:spPr>
        <p:txBody>
          <a:bodyPr>
            <a:normAutofit/>
          </a:bodyPr>
          <a:lstStyle/>
          <a:p>
            <a:pPr marL="45720" indent="0">
              <a:buNone/>
            </a:pPr>
            <a:r>
              <a:rPr lang="en-US" sz="4400" b="1" dirty="0" smtClean="0">
                <a:solidFill>
                  <a:srgbClr val="002060"/>
                </a:solidFill>
              </a:rPr>
              <a:t>Disadvantages:</a:t>
            </a:r>
            <a:endParaRPr lang="en-US" sz="4400" b="1" dirty="0">
              <a:solidFill>
                <a:srgbClr val="002060"/>
              </a:solidFill>
            </a:endParaRPr>
          </a:p>
        </p:txBody>
      </p:sp>
    </p:spTree>
    <p:extLst>
      <p:ext uri="{BB962C8B-B14F-4D97-AF65-F5344CB8AC3E}">
        <p14:creationId xmlns:p14="http://schemas.microsoft.com/office/powerpoint/2010/main" val="261901977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4000" cy="6857999"/>
          </a:xfrm>
        </p:spPr>
      </p:pic>
    </p:spTree>
    <p:extLst>
      <p:ext uri="{BB962C8B-B14F-4D97-AF65-F5344CB8AC3E}">
        <p14:creationId xmlns:p14="http://schemas.microsoft.com/office/powerpoint/2010/main" val="42757742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263</TotalTime>
  <Words>140</Words>
  <Application>Microsoft Office PowerPoint</Application>
  <PresentationFormat>On-screen Show (4:3)</PresentationFormat>
  <Paragraphs>18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Analog communication Topics name:Tuned Radio-Frequency(TRF) Receiver</vt:lpstr>
      <vt:lpstr>A tuned radio frequency receiver is a type of radio receiver that is composed of one or more tuned radio frequency amplifier stages followed by a detector circuit to extract the audio signal and usually an audio frequency amplifier. The TRF receiver is a simple “logical”receiver. This type of receiver was popular in the 1920s.</vt:lpstr>
      <vt:lpstr>The TRF Receiver:</vt:lpstr>
      <vt:lpstr>The classic TRF receivers of the 1920s and 30s usually consisted of three sections: .one or more tuned RF amplifier stages. These amplify the signal of the desired station to a level sufficient to drive the detector, while rejecting all other signals picked up by the antenna. .A detector, which extracts the audio (modulation) signal from the radio carrier signal by rectifying it. .Optionally, but almost always included, one or more audio amplifier stages which increase the power of the audio signal. </vt:lpstr>
      <vt:lpstr>Although the TRF design has been largely superseded by the superheterodyne receiver, with the advent of semiconductor electronics in the 1960s the design was "resurrected" and used in some simple integrated radio receivers for hobbyist radio projects, kits, and low-end consumer products. One example is the ZN414 TRF radio integrated circuit from Ferranti.</vt:lpstr>
      <vt:lpstr>1.Simplest type of receiver since it    does not involve mixing and IF operation.  2.Very much suitable to receive single frequency. 3.TRF receives have good sensitivity. 4.TRF receiver are allow the broadcast frequency 535kHZ to 1640kHZ. </vt:lpstr>
      <vt:lpstr>1. Instability of the receiver. 2. Insufficient selectivity at high frequencies and poor adjacent channel rejection. 3.Bandwidth variation over the tuning range.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30</cp:revision>
  <dcterms:created xsi:type="dcterms:W3CDTF">2021-11-22T14:54:39Z</dcterms:created>
  <dcterms:modified xsi:type="dcterms:W3CDTF">2021-11-23T02:28:52Z</dcterms:modified>
</cp:coreProperties>
</file>