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79" r:id="rId2"/>
    <p:sldId id="258" r:id="rId3"/>
    <p:sldId id="259" r:id="rId4"/>
    <p:sldId id="260" r:id="rId5"/>
    <p:sldId id="261" r:id="rId6"/>
    <p:sldId id="262" r:id="rId7"/>
    <p:sldId id="264" r:id="rId8"/>
    <p:sldId id="265" r:id="rId9"/>
    <p:sldId id="266" r:id="rId10"/>
    <p:sldId id="267" r:id="rId11"/>
    <p:sldId id="268" r:id="rId12"/>
    <p:sldId id="269" r:id="rId13"/>
    <p:sldId id="270" r:id="rId14"/>
    <p:sldId id="272" r:id="rId15"/>
    <p:sldId id="273" r:id="rId16"/>
    <p:sldId id="280" r:id="rId17"/>
    <p:sldId id="275" r:id="rId18"/>
    <p:sldId id="276"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BF76CB-E673-4A66-8669-4D193BFD55FB}" type="datetimeFigureOut">
              <a:rPr lang="en-US" smtClean="0"/>
              <a:t>11/23/2021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B1D56-EA69-44EA-BD9E-36F1E3725793}" type="slidenum">
              <a:rPr lang="en-US" smtClean="0"/>
              <a:t>‹#›</a:t>
            </a:fld>
            <a:endParaRPr lang="en-US"/>
          </a:p>
        </p:txBody>
      </p:sp>
    </p:spTree>
    <p:extLst>
      <p:ext uri="{BB962C8B-B14F-4D97-AF65-F5344CB8AC3E}">
        <p14:creationId xmlns:p14="http://schemas.microsoft.com/office/powerpoint/2010/main" val="1420048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5884273-DCB1-4A71-A10B-B74835931210}"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C93D0-C150-4B4A-9A9A-D370D8B0287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205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884273-DCB1-4A71-A10B-B74835931210}"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C93D0-C150-4B4A-9A9A-D370D8B02877}" type="slidenum">
              <a:rPr lang="en-US" smtClean="0"/>
              <a:t>‹#›</a:t>
            </a:fld>
            <a:endParaRPr lang="en-US"/>
          </a:p>
        </p:txBody>
      </p:sp>
    </p:spTree>
    <p:extLst>
      <p:ext uri="{BB962C8B-B14F-4D97-AF65-F5344CB8AC3E}">
        <p14:creationId xmlns:p14="http://schemas.microsoft.com/office/powerpoint/2010/main" val="196528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884273-DCB1-4A71-A10B-B74835931210}"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C93D0-C150-4B4A-9A9A-D370D8B02877}" type="slidenum">
              <a:rPr lang="en-US" smtClean="0"/>
              <a:t>‹#›</a:t>
            </a:fld>
            <a:endParaRPr lang="en-US"/>
          </a:p>
        </p:txBody>
      </p:sp>
    </p:spTree>
    <p:extLst>
      <p:ext uri="{BB962C8B-B14F-4D97-AF65-F5344CB8AC3E}">
        <p14:creationId xmlns:p14="http://schemas.microsoft.com/office/powerpoint/2010/main" val="4031779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884273-DCB1-4A71-A10B-B74835931210}"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C93D0-C150-4B4A-9A9A-D370D8B02877}" type="slidenum">
              <a:rPr lang="en-US" smtClean="0"/>
              <a:t>‹#›</a:t>
            </a:fld>
            <a:endParaRPr lang="en-US"/>
          </a:p>
        </p:txBody>
      </p:sp>
    </p:spTree>
    <p:extLst>
      <p:ext uri="{BB962C8B-B14F-4D97-AF65-F5344CB8AC3E}">
        <p14:creationId xmlns:p14="http://schemas.microsoft.com/office/powerpoint/2010/main" val="3997684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5884273-DCB1-4A71-A10B-B74835931210}"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C93D0-C150-4B4A-9A9A-D370D8B0287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3896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5884273-DCB1-4A71-A10B-B74835931210}"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FC93D0-C150-4B4A-9A9A-D370D8B02877}" type="slidenum">
              <a:rPr lang="en-US" smtClean="0"/>
              <a:t>‹#›</a:t>
            </a:fld>
            <a:endParaRPr lang="en-US"/>
          </a:p>
        </p:txBody>
      </p:sp>
    </p:spTree>
    <p:extLst>
      <p:ext uri="{BB962C8B-B14F-4D97-AF65-F5344CB8AC3E}">
        <p14:creationId xmlns:p14="http://schemas.microsoft.com/office/powerpoint/2010/main" val="106635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5884273-DCB1-4A71-A10B-B74835931210}" type="datetimeFigureOut">
              <a:rPr lang="en-US" smtClean="0"/>
              <a:t>11/23/2021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FC93D0-C150-4B4A-9A9A-D370D8B02877}" type="slidenum">
              <a:rPr lang="en-US" smtClean="0"/>
              <a:t>‹#›</a:t>
            </a:fld>
            <a:endParaRPr lang="en-US"/>
          </a:p>
        </p:txBody>
      </p:sp>
    </p:spTree>
    <p:extLst>
      <p:ext uri="{BB962C8B-B14F-4D97-AF65-F5344CB8AC3E}">
        <p14:creationId xmlns:p14="http://schemas.microsoft.com/office/powerpoint/2010/main" val="22482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884273-DCB1-4A71-A10B-B74835931210}" type="datetimeFigureOut">
              <a:rPr lang="en-US" smtClean="0"/>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FC93D0-C150-4B4A-9A9A-D370D8B02877}" type="slidenum">
              <a:rPr lang="en-US" smtClean="0"/>
              <a:t>‹#›</a:t>
            </a:fld>
            <a:endParaRPr lang="en-US"/>
          </a:p>
        </p:txBody>
      </p:sp>
    </p:spTree>
    <p:extLst>
      <p:ext uri="{BB962C8B-B14F-4D97-AF65-F5344CB8AC3E}">
        <p14:creationId xmlns:p14="http://schemas.microsoft.com/office/powerpoint/2010/main" val="3727255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5884273-DCB1-4A71-A10B-B74835931210}" type="datetimeFigureOut">
              <a:rPr lang="en-US" smtClean="0"/>
              <a:t>11/23/2021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FFC93D0-C150-4B4A-9A9A-D370D8B02877}" type="slidenum">
              <a:rPr lang="en-US" smtClean="0"/>
              <a:t>‹#›</a:t>
            </a:fld>
            <a:endParaRPr lang="en-US"/>
          </a:p>
        </p:txBody>
      </p:sp>
    </p:spTree>
    <p:extLst>
      <p:ext uri="{BB962C8B-B14F-4D97-AF65-F5344CB8AC3E}">
        <p14:creationId xmlns:p14="http://schemas.microsoft.com/office/powerpoint/2010/main" val="3373742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5884273-DCB1-4A71-A10B-B74835931210}" type="datetimeFigureOut">
              <a:rPr lang="en-US" smtClean="0"/>
              <a:t>11/23/2021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FC93D0-C150-4B4A-9A9A-D370D8B02877}" type="slidenum">
              <a:rPr lang="en-US" smtClean="0"/>
              <a:t>‹#›</a:t>
            </a:fld>
            <a:endParaRPr lang="en-US"/>
          </a:p>
        </p:txBody>
      </p:sp>
    </p:spTree>
    <p:extLst>
      <p:ext uri="{BB962C8B-B14F-4D97-AF65-F5344CB8AC3E}">
        <p14:creationId xmlns:p14="http://schemas.microsoft.com/office/powerpoint/2010/main" val="3947485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884273-DCB1-4A71-A10B-B74835931210}"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FC93D0-C150-4B4A-9A9A-D370D8B02877}" type="slidenum">
              <a:rPr lang="en-US" smtClean="0"/>
              <a:t>‹#›</a:t>
            </a:fld>
            <a:endParaRPr lang="en-US"/>
          </a:p>
        </p:txBody>
      </p:sp>
    </p:spTree>
    <p:extLst>
      <p:ext uri="{BB962C8B-B14F-4D97-AF65-F5344CB8AC3E}">
        <p14:creationId xmlns:p14="http://schemas.microsoft.com/office/powerpoint/2010/main" val="4179144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5884273-DCB1-4A71-A10B-B74835931210}" type="datetimeFigureOut">
              <a:rPr lang="en-US" smtClean="0"/>
              <a:t>11/23/2021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FFC93D0-C150-4B4A-9A9A-D370D8B0287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45905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9863" y="809897"/>
            <a:ext cx="8543108" cy="707886"/>
          </a:xfrm>
          <a:prstGeom prst="rect">
            <a:avLst/>
          </a:prstGeom>
          <a:noFill/>
        </p:spPr>
        <p:txBody>
          <a:bodyPr wrap="square" rtlCol="0">
            <a:spAutoFit/>
          </a:bodyPr>
          <a:lstStyle/>
          <a:p>
            <a:pPr algn="ctr"/>
            <a:r>
              <a:rPr lang="en-US" sz="4000" u="sng" dirty="0" smtClean="0">
                <a:solidFill>
                  <a:srgbClr val="7030A0"/>
                </a:solidFill>
              </a:rPr>
              <a:t>Superheterodyne receiver</a:t>
            </a:r>
            <a:endParaRPr lang="en-US" sz="4000" u="sng" dirty="0">
              <a:solidFill>
                <a:srgbClr val="7030A0"/>
              </a:solidFill>
            </a:endParaRPr>
          </a:p>
        </p:txBody>
      </p:sp>
      <p:sp>
        <p:nvSpPr>
          <p:cNvPr id="3" name="TextBox 2"/>
          <p:cNvSpPr txBox="1"/>
          <p:nvPr/>
        </p:nvSpPr>
        <p:spPr>
          <a:xfrm>
            <a:off x="757646" y="2342606"/>
            <a:ext cx="4502331" cy="1815882"/>
          </a:xfrm>
          <a:prstGeom prst="rect">
            <a:avLst/>
          </a:prstGeom>
          <a:noFill/>
        </p:spPr>
        <p:txBody>
          <a:bodyPr wrap="square" rtlCol="0">
            <a:spAutoFit/>
          </a:bodyPr>
          <a:lstStyle/>
          <a:p>
            <a:r>
              <a:rPr lang="en-US" sz="3200" dirty="0" smtClean="0">
                <a:solidFill>
                  <a:srgbClr val="7030A0"/>
                </a:solidFill>
              </a:rPr>
              <a:t>Submitted By:</a:t>
            </a:r>
          </a:p>
          <a:p>
            <a:r>
              <a:rPr lang="en-US" sz="2000" dirty="0" smtClean="0"/>
              <a:t>Md.Shiplu Ahmed</a:t>
            </a:r>
          </a:p>
          <a:p>
            <a:r>
              <a:rPr lang="en-US" sz="2000" dirty="0" smtClean="0"/>
              <a:t>id.11809042</a:t>
            </a:r>
          </a:p>
          <a:p>
            <a:r>
              <a:rPr lang="en-US" sz="2000" dirty="0" smtClean="0"/>
              <a:t>Department of ICT</a:t>
            </a:r>
          </a:p>
          <a:p>
            <a:r>
              <a:rPr lang="en-US" sz="2000" dirty="0" err="1" smtClean="0"/>
              <a:t>Comilla</a:t>
            </a:r>
            <a:r>
              <a:rPr lang="en-US" sz="2000" dirty="0" smtClean="0"/>
              <a:t> University</a:t>
            </a:r>
            <a:endParaRPr lang="en-US" sz="2000" dirty="0"/>
          </a:p>
        </p:txBody>
      </p:sp>
      <p:sp>
        <p:nvSpPr>
          <p:cNvPr id="5" name="TextBox 4"/>
          <p:cNvSpPr txBox="1"/>
          <p:nvPr/>
        </p:nvSpPr>
        <p:spPr>
          <a:xfrm>
            <a:off x="8151223" y="3317966"/>
            <a:ext cx="3535680" cy="2123658"/>
          </a:xfrm>
          <a:prstGeom prst="rect">
            <a:avLst/>
          </a:prstGeom>
          <a:noFill/>
        </p:spPr>
        <p:txBody>
          <a:bodyPr wrap="square" rtlCol="0">
            <a:spAutoFit/>
          </a:bodyPr>
          <a:lstStyle/>
          <a:p>
            <a:r>
              <a:rPr lang="en-US" sz="3600" smtClean="0">
                <a:solidFill>
                  <a:srgbClr val="7030A0"/>
                </a:solidFill>
              </a:rPr>
              <a:t>Submitted To:</a:t>
            </a:r>
            <a:endParaRPr lang="en-US" sz="2800" dirty="0" smtClean="0">
              <a:solidFill>
                <a:srgbClr val="7030A0"/>
              </a:solidFill>
            </a:endParaRPr>
          </a:p>
          <a:p>
            <a:r>
              <a:rPr lang="en-US" sz="2400" dirty="0" smtClean="0"/>
              <a:t>Md.Imran Hossain </a:t>
            </a:r>
          </a:p>
          <a:p>
            <a:r>
              <a:rPr lang="en-US" sz="2400" dirty="0" smtClean="0"/>
              <a:t>Assistant professor</a:t>
            </a:r>
          </a:p>
          <a:p>
            <a:r>
              <a:rPr lang="en-US" sz="2400" dirty="0" smtClean="0"/>
              <a:t>Department of ICT </a:t>
            </a:r>
          </a:p>
          <a:p>
            <a:r>
              <a:rPr lang="en-US" sz="2400" dirty="0" err="1" smtClean="0"/>
              <a:t>Comilla</a:t>
            </a:r>
            <a:r>
              <a:rPr lang="en-US" sz="2400" dirty="0" smtClean="0"/>
              <a:t> University</a:t>
            </a:r>
            <a:endParaRPr lang="en-US" sz="2400" dirty="0"/>
          </a:p>
        </p:txBody>
      </p:sp>
    </p:spTree>
    <p:extLst>
      <p:ext uri="{BB962C8B-B14F-4D97-AF65-F5344CB8AC3E}">
        <p14:creationId xmlns:p14="http://schemas.microsoft.com/office/powerpoint/2010/main" val="629297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997C1F-8FC7-4268-BC44-AB47C3F7EB4B}"/>
              </a:ext>
            </a:extLst>
          </p:cNvPr>
          <p:cNvSpPr txBox="1"/>
          <p:nvPr/>
        </p:nvSpPr>
        <p:spPr>
          <a:xfrm>
            <a:off x="531845" y="494522"/>
            <a:ext cx="10328988" cy="2800767"/>
          </a:xfrm>
          <a:prstGeom prst="rect">
            <a:avLst/>
          </a:prstGeom>
          <a:noFill/>
        </p:spPr>
        <p:txBody>
          <a:bodyPr wrap="square" rtlCol="0">
            <a:spAutoFit/>
          </a:bodyPr>
          <a:lstStyle/>
          <a:p>
            <a:r>
              <a:rPr lang="en-US" sz="3200" u="sng" dirty="0">
                <a:solidFill>
                  <a:srgbClr val="7030A0"/>
                </a:solidFill>
              </a:rPr>
              <a:t>Demodulator: </a:t>
            </a:r>
            <a:endParaRPr lang="en-US" sz="2400" dirty="0"/>
          </a:p>
          <a:p>
            <a:endParaRPr lang="en-US" sz="2400" dirty="0"/>
          </a:p>
          <a:p>
            <a:endParaRPr lang="en-US" sz="2400" dirty="0"/>
          </a:p>
          <a:p>
            <a:r>
              <a:rPr lang="en-US" sz="2400" dirty="0"/>
              <a:t>Even many broadcast radios will have AM and FM, but professional radios used for monitoring and two way radio communications may require a larger variety in some instances. Having a variety of demodulators will enable many different signal modes to be received and increase the capability of the radio.</a:t>
            </a:r>
          </a:p>
        </p:txBody>
      </p:sp>
    </p:spTree>
    <p:extLst>
      <p:ext uri="{BB962C8B-B14F-4D97-AF65-F5344CB8AC3E}">
        <p14:creationId xmlns:p14="http://schemas.microsoft.com/office/powerpoint/2010/main" val="4170094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049402-3C65-4B75-AA14-7EB7A7AE4D85}"/>
              </a:ext>
            </a:extLst>
          </p:cNvPr>
          <p:cNvSpPr txBox="1"/>
          <p:nvPr/>
        </p:nvSpPr>
        <p:spPr>
          <a:xfrm>
            <a:off x="513184" y="606490"/>
            <a:ext cx="10487608" cy="2923877"/>
          </a:xfrm>
          <a:prstGeom prst="rect">
            <a:avLst/>
          </a:prstGeom>
          <a:noFill/>
        </p:spPr>
        <p:txBody>
          <a:bodyPr wrap="square" rtlCol="0">
            <a:spAutoFit/>
          </a:bodyPr>
          <a:lstStyle/>
          <a:p>
            <a:r>
              <a:rPr lang="en-US" sz="2800" u="sng" dirty="0">
                <a:solidFill>
                  <a:srgbClr val="7030A0"/>
                </a:solidFill>
              </a:rPr>
              <a:t>Automatic Gain Control, AGC: </a:t>
            </a:r>
          </a:p>
          <a:p>
            <a:endParaRPr lang="en-US" dirty="0"/>
          </a:p>
          <a:p>
            <a:endParaRPr lang="en-US" dirty="0"/>
          </a:p>
          <a:p>
            <a:r>
              <a:rPr lang="en-US" sz="2400" dirty="0"/>
              <a:t>Although the basic concept is the same through all radio RF circuit designs, there are some variations in the implementation and the electronic circuit design required. Some of the key variations are the time constant of the AGC system. For AM and the like a relatively slow time constant is acceptable. For SSB, a shorter time constant is needed so that the envelope of the SSB signal is followed.</a:t>
            </a:r>
          </a:p>
        </p:txBody>
      </p:sp>
    </p:spTree>
    <p:extLst>
      <p:ext uri="{BB962C8B-B14F-4D97-AF65-F5344CB8AC3E}">
        <p14:creationId xmlns:p14="http://schemas.microsoft.com/office/powerpoint/2010/main" val="758946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E10006-9C08-4F8A-AD4F-A45B8050C295}"/>
              </a:ext>
            </a:extLst>
          </p:cNvPr>
          <p:cNvSpPr txBox="1"/>
          <p:nvPr/>
        </p:nvSpPr>
        <p:spPr>
          <a:xfrm>
            <a:off x="951722" y="646923"/>
            <a:ext cx="10823511" cy="1754326"/>
          </a:xfrm>
          <a:prstGeom prst="rect">
            <a:avLst/>
          </a:prstGeom>
          <a:noFill/>
        </p:spPr>
        <p:txBody>
          <a:bodyPr wrap="square" rtlCol="0">
            <a:spAutoFit/>
          </a:bodyPr>
          <a:lstStyle/>
          <a:p>
            <a:r>
              <a:rPr lang="en-US" sz="3600" u="sng" dirty="0">
                <a:solidFill>
                  <a:srgbClr val="7030A0"/>
                </a:solidFill>
              </a:rPr>
              <a:t>Audio amplifier</a:t>
            </a:r>
            <a:r>
              <a:rPr lang="en-US" sz="3600" dirty="0">
                <a:solidFill>
                  <a:srgbClr val="7030A0"/>
                </a:solidFill>
              </a:rPr>
              <a:t>: </a:t>
            </a:r>
          </a:p>
          <a:p>
            <a:endParaRPr lang="en-US" dirty="0"/>
          </a:p>
          <a:p>
            <a:r>
              <a:rPr lang="en-US" dirty="0"/>
              <a:t> Once demodulated, the recovered audio is applied to an audio amplifier block to be amplified to the required level for loudspeakers or headphones. Alternatively the recovered modulation may be used for other applications whereupon it is processed in the required way by a specific circuit block.</a:t>
            </a:r>
          </a:p>
        </p:txBody>
      </p:sp>
    </p:spTree>
    <p:extLst>
      <p:ext uri="{BB962C8B-B14F-4D97-AF65-F5344CB8AC3E}">
        <p14:creationId xmlns:p14="http://schemas.microsoft.com/office/powerpoint/2010/main" val="791782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6FC2DB-1A8D-4E55-A876-BF0762F92B35}"/>
              </a:ext>
            </a:extLst>
          </p:cNvPr>
          <p:cNvSpPr txBox="1"/>
          <p:nvPr/>
        </p:nvSpPr>
        <p:spPr>
          <a:xfrm>
            <a:off x="821093" y="681135"/>
            <a:ext cx="9834465" cy="2492990"/>
          </a:xfrm>
          <a:prstGeom prst="rect">
            <a:avLst/>
          </a:prstGeom>
          <a:noFill/>
        </p:spPr>
        <p:txBody>
          <a:bodyPr wrap="square" rtlCol="0">
            <a:spAutoFit/>
          </a:bodyPr>
          <a:lstStyle/>
          <a:p>
            <a:r>
              <a:rPr lang="en-US" sz="3200" dirty="0" smtClean="0">
                <a:solidFill>
                  <a:srgbClr val="7030A0"/>
                </a:solidFill>
              </a:rPr>
              <a:t> Basic </a:t>
            </a:r>
            <a:r>
              <a:rPr lang="en-US" sz="3200" dirty="0" err="1" smtClean="0">
                <a:solidFill>
                  <a:srgbClr val="7030A0"/>
                </a:solidFill>
              </a:rPr>
              <a:t>Superheterodyne</a:t>
            </a:r>
            <a:r>
              <a:rPr lang="en-US" sz="3200" dirty="0" smtClean="0">
                <a:solidFill>
                  <a:srgbClr val="7030A0"/>
                </a:solidFill>
              </a:rPr>
              <a:t> </a:t>
            </a:r>
            <a:r>
              <a:rPr lang="en-US" sz="3200" dirty="0">
                <a:solidFill>
                  <a:srgbClr val="7030A0"/>
                </a:solidFill>
              </a:rPr>
              <a:t>receiver block diagram </a:t>
            </a:r>
            <a:r>
              <a:rPr lang="en-US" sz="3200" dirty="0" smtClean="0">
                <a:solidFill>
                  <a:srgbClr val="7030A0"/>
                </a:solidFill>
              </a:rPr>
              <a:t>:</a:t>
            </a:r>
            <a:endParaRPr lang="en-US" sz="3200" dirty="0">
              <a:solidFill>
                <a:srgbClr val="7030A0"/>
              </a:solidFill>
            </a:endParaRPr>
          </a:p>
          <a:p>
            <a:r>
              <a:rPr lang="en-US" sz="2000" dirty="0">
                <a:solidFill>
                  <a:srgbClr val="7030A0"/>
                </a:solidFill>
              </a:rPr>
              <a:t>Signals enter the receiver from the antenna and are applied to the RF amplifier where they are tuned to remove the image signal and also reduce the general level of unwanted signals on other frequencies that are not required.</a:t>
            </a:r>
          </a:p>
          <a:p>
            <a:endParaRPr lang="en-US" sz="3200" dirty="0">
              <a:solidFill>
                <a:srgbClr val="7030A0"/>
              </a:solidFill>
            </a:endParaRPr>
          </a:p>
          <a:p>
            <a:endParaRPr lang="en-US" sz="3200" dirty="0">
              <a:solidFill>
                <a:srgbClr val="7030A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6149" y="2756671"/>
            <a:ext cx="6958147" cy="2721021"/>
          </a:xfrm>
          <a:prstGeom prst="rect">
            <a:avLst/>
          </a:prstGeom>
        </p:spPr>
      </p:pic>
    </p:spTree>
    <p:extLst>
      <p:ext uri="{BB962C8B-B14F-4D97-AF65-F5344CB8AC3E}">
        <p14:creationId xmlns:p14="http://schemas.microsoft.com/office/powerpoint/2010/main" val="2762336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7577" y="609600"/>
            <a:ext cx="8368937" cy="3908762"/>
          </a:xfrm>
          <a:prstGeom prst="rect">
            <a:avLst/>
          </a:prstGeom>
          <a:noFill/>
        </p:spPr>
        <p:txBody>
          <a:bodyPr wrap="square" rtlCol="0">
            <a:spAutoFit/>
          </a:bodyPr>
          <a:lstStyle/>
          <a:p>
            <a:r>
              <a:rPr lang="en-US" sz="2800" u="sng" dirty="0">
                <a:solidFill>
                  <a:srgbClr val="7030A0"/>
                </a:solidFill>
              </a:rPr>
              <a:t>Block diagram </a:t>
            </a:r>
            <a:r>
              <a:rPr lang="en-US" sz="2800" u="sng" dirty="0" smtClean="0">
                <a:solidFill>
                  <a:srgbClr val="7030A0"/>
                </a:solidFill>
              </a:rPr>
              <a:t>summary:</a:t>
            </a:r>
          </a:p>
          <a:p>
            <a:endParaRPr lang="en-US" sz="2800" u="sng" dirty="0">
              <a:solidFill>
                <a:srgbClr val="7030A0"/>
              </a:solidFill>
            </a:endParaRPr>
          </a:p>
          <a:p>
            <a:r>
              <a:rPr lang="en-US" sz="2400" dirty="0" smtClean="0"/>
              <a:t>The </a:t>
            </a:r>
            <a:r>
              <a:rPr lang="en-US" sz="2400" dirty="0"/>
              <a:t>diagram above shows a very basic version of the superhet or superheterodyne receiver</a:t>
            </a:r>
            <a:r>
              <a:rPr lang="en-US" sz="2400" dirty="0" smtClean="0"/>
              <a:t>.</a:t>
            </a:r>
          </a:p>
          <a:p>
            <a:endParaRPr lang="en-US" sz="2400" dirty="0"/>
          </a:p>
          <a:p>
            <a:r>
              <a:rPr lang="en-US" sz="2400" dirty="0" smtClean="0"/>
              <a:t> </a:t>
            </a:r>
            <a:r>
              <a:rPr lang="en-US" sz="2400" dirty="0"/>
              <a:t>Many sets these days are far more complicated</a:t>
            </a:r>
            <a:r>
              <a:rPr lang="en-US" sz="2400" dirty="0" smtClean="0"/>
              <a:t>.</a:t>
            </a:r>
          </a:p>
          <a:p>
            <a:endParaRPr lang="en-US" sz="2400" dirty="0"/>
          </a:p>
          <a:p>
            <a:r>
              <a:rPr lang="en-US" sz="2400" dirty="0" smtClean="0"/>
              <a:t> </a:t>
            </a:r>
            <a:r>
              <a:rPr lang="en-US" sz="2400" dirty="0"/>
              <a:t>Some superhet radios have more than one frequency conversion, and other areas of additional circuitry to provide the required levels of performance.</a:t>
            </a:r>
          </a:p>
        </p:txBody>
      </p:sp>
    </p:spTree>
    <p:extLst>
      <p:ext uri="{BB962C8B-B14F-4D97-AF65-F5344CB8AC3E}">
        <p14:creationId xmlns:p14="http://schemas.microsoft.com/office/powerpoint/2010/main" val="1600725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6687" y="844731"/>
            <a:ext cx="9936480" cy="3970318"/>
          </a:xfrm>
          <a:prstGeom prst="rect">
            <a:avLst/>
          </a:prstGeom>
          <a:noFill/>
        </p:spPr>
        <p:txBody>
          <a:bodyPr wrap="square" rtlCol="0">
            <a:spAutoFit/>
          </a:bodyPr>
          <a:lstStyle/>
          <a:p>
            <a:r>
              <a:rPr lang="en-US" sz="3600" u="sng" dirty="0">
                <a:solidFill>
                  <a:srgbClr val="7030A0"/>
                </a:solidFill>
              </a:rPr>
              <a:t>Superheterodyne </a:t>
            </a:r>
            <a:r>
              <a:rPr lang="en-US" sz="3600" u="sng" dirty="0" smtClean="0">
                <a:solidFill>
                  <a:srgbClr val="7030A0"/>
                </a:solidFill>
              </a:rPr>
              <a:t>Principle</a:t>
            </a:r>
            <a:r>
              <a:rPr lang="en-US" sz="2400" u="sng" dirty="0" smtClean="0">
                <a:solidFill>
                  <a:srgbClr val="7030A0"/>
                </a:solidFill>
              </a:rPr>
              <a:t>:</a:t>
            </a:r>
          </a:p>
          <a:p>
            <a:endParaRPr lang="en-US" sz="2400" u="sng" dirty="0">
              <a:solidFill>
                <a:srgbClr val="7030A0"/>
              </a:solidFill>
            </a:endParaRPr>
          </a:p>
          <a:p>
            <a:r>
              <a:rPr lang="en-US" sz="2400" dirty="0"/>
              <a:t>In the Superheterodyne Principle, the incoming signal voltage is combined with a signal generated in the receiver</a:t>
            </a:r>
            <a:r>
              <a:rPr lang="en-US" sz="2400" dirty="0" smtClean="0"/>
              <a:t>.</a:t>
            </a:r>
          </a:p>
          <a:p>
            <a:r>
              <a:rPr lang="en-US" sz="2400" dirty="0" smtClean="0"/>
              <a:t> </a:t>
            </a:r>
            <a:r>
              <a:rPr lang="en-US" sz="2400" dirty="0"/>
              <a:t>This local oscillator voltage is normally converted into a signal of a lower fixed frequency. The signal at this intermediate frequency contains the same modulation as the original carrier, and it is now amplified and detected to reproduce the original information. The superhet has the same essential components as the TRF receiver, in addition to the mixer, local oscillator and intermediate-frequency (IF) amplifier.</a:t>
            </a:r>
          </a:p>
        </p:txBody>
      </p:sp>
    </p:spTree>
    <p:extLst>
      <p:ext uri="{BB962C8B-B14F-4D97-AF65-F5344CB8AC3E}">
        <p14:creationId xmlns:p14="http://schemas.microsoft.com/office/powerpoint/2010/main" val="2732265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8469" y="1071153"/>
            <a:ext cx="8778240" cy="4554583"/>
          </a:xfrm>
          <a:prstGeom prst="rect">
            <a:avLst/>
          </a:prstGeom>
        </p:spPr>
      </p:pic>
    </p:spTree>
    <p:extLst>
      <p:ext uri="{BB962C8B-B14F-4D97-AF65-F5344CB8AC3E}">
        <p14:creationId xmlns:p14="http://schemas.microsoft.com/office/powerpoint/2010/main" val="3184798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84068" y="879566"/>
            <a:ext cx="10180320" cy="5078313"/>
          </a:xfrm>
          <a:prstGeom prst="rect">
            <a:avLst/>
          </a:prstGeom>
          <a:noFill/>
        </p:spPr>
        <p:txBody>
          <a:bodyPr wrap="square" rtlCol="0">
            <a:spAutoFit/>
          </a:bodyPr>
          <a:lstStyle/>
          <a:p>
            <a:r>
              <a:rPr lang="en-US" sz="2800" u="sng" dirty="0">
                <a:solidFill>
                  <a:srgbClr val="7030A0"/>
                </a:solidFill>
              </a:rPr>
              <a:t>The following example shows the Superheterodyne Receiver tuning process:</a:t>
            </a:r>
          </a:p>
          <a:p>
            <a:endParaRPr lang="en-US" sz="2800" u="sng" dirty="0">
              <a:solidFill>
                <a:srgbClr val="7030A0"/>
              </a:solidFill>
            </a:endParaRPr>
          </a:p>
          <a:p>
            <a:r>
              <a:rPr lang="en-US" sz="2400" dirty="0"/>
              <a:t>Select an AM station, </a:t>
            </a:r>
            <a:r>
              <a:rPr lang="en-US" sz="2400" dirty="0" smtClean="0"/>
              <a:t> </a:t>
            </a:r>
            <a:r>
              <a:rPr lang="en-US" sz="2400" dirty="0"/>
              <a:t>640 kHz.</a:t>
            </a:r>
          </a:p>
          <a:p>
            <a:r>
              <a:rPr lang="en-US" sz="2400" dirty="0"/>
              <a:t>Tune the RF amplifier to the lower end of the AM band.</a:t>
            </a:r>
          </a:p>
          <a:p>
            <a:r>
              <a:rPr lang="en-US" sz="2400" dirty="0"/>
              <a:t>Tune the RF amplifier. This also tunes the local oscillator to a predetermined frequency of 1095 kHz.</a:t>
            </a:r>
          </a:p>
          <a:p>
            <a:r>
              <a:rPr lang="en-US" sz="2400" dirty="0"/>
              <a:t>Mix the 1095 kHz and 640 kHz. This produces the following signals at the output of the mixer circuit; these signals are then fed to the IF amplifier:</a:t>
            </a:r>
          </a:p>
          <a:p>
            <a:r>
              <a:rPr lang="en-US" sz="2400" dirty="0"/>
              <a:t>1.095-MHz local oscillator frequency</a:t>
            </a:r>
          </a:p>
          <a:p>
            <a:r>
              <a:rPr lang="en-US" sz="2400" dirty="0"/>
              <a:t>640-kHz AM station carrier frequency</a:t>
            </a:r>
          </a:p>
          <a:p>
            <a:r>
              <a:rPr lang="en-US" sz="2400" dirty="0" smtClean="0"/>
              <a:t>455-kHz </a:t>
            </a:r>
            <a:r>
              <a:rPr lang="en-US" sz="2400" dirty="0"/>
              <a:t>difference frequency</a:t>
            </a:r>
          </a:p>
          <a:p>
            <a:r>
              <a:rPr lang="en-US" sz="2400" dirty="0"/>
              <a:t>1.735-MHz sum frequency</a:t>
            </a:r>
          </a:p>
        </p:txBody>
      </p:sp>
    </p:spTree>
    <p:extLst>
      <p:ext uri="{BB962C8B-B14F-4D97-AF65-F5344CB8AC3E}">
        <p14:creationId xmlns:p14="http://schemas.microsoft.com/office/powerpoint/2010/main" val="1158921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4766" y="539931"/>
            <a:ext cx="10885714" cy="2954655"/>
          </a:xfrm>
          <a:prstGeom prst="rect">
            <a:avLst/>
          </a:prstGeom>
          <a:noFill/>
        </p:spPr>
        <p:txBody>
          <a:bodyPr wrap="square" rtlCol="0">
            <a:spAutoFit/>
          </a:bodyPr>
          <a:lstStyle/>
          <a:p>
            <a:r>
              <a:rPr lang="en-US" sz="3200" u="sng" dirty="0">
                <a:solidFill>
                  <a:srgbClr val="7030A0"/>
                </a:solidFill>
              </a:rPr>
              <a:t>Advantages of Superheterodyne Receiver</a:t>
            </a:r>
            <a:r>
              <a:rPr lang="en-US" sz="3200" u="sng" dirty="0" smtClean="0">
                <a:solidFill>
                  <a:srgbClr val="7030A0"/>
                </a:solidFill>
              </a:rPr>
              <a:t>:</a:t>
            </a:r>
          </a:p>
          <a:p>
            <a:endParaRPr lang="en-US" sz="3200" u="sng" dirty="0">
              <a:solidFill>
                <a:srgbClr val="7030A0"/>
              </a:solidFill>
            </a:endParaRPr>
          </a:p>
          <a:p>
            <a:endParaRPr lang="en-US" sz="3200" u="sng" dirty="0">
              <a:solidFill>
                <a:srgbClr val="7030A0"/>
              </a:solidFill>
            </a:endParaRPr>
          </a:p>
          <a:p>
            <a:r>
              <a:rPr lang="en-US" dirty="0"/>
              <a:t>The advantages of the superheterodyne receiver make it the most suitable type for the great majority of radio receiver applications; </a:t>
            </a:r>
            <a:endParaRPr lang="en-US" dirty="0" smtClean="0"/>
          </a:p>
          <a:p>
            <a:endParaRPr lang="en-US" dirty="0"/>
          </a:p>
          <a:p>
            <a:r>
              <a:rPr lang="en-US" dirty="0" smtClean="0"/>
              <a:t>AM</a:t>
            </a:r>
            <a:r>
              <a:rPr lang="en-US" dirty="0"/>
              <a:t>, FM, communications, single-sideband, television and even radar receivers all use it, with only slight modifications in Superheterodyne Principle.</a:t>
            </a:r>
          </a:p>
        </p:txBody>
      </p:sp>
    </p:spTree>
    <p:extLst>
      <p:ext uri="{BB962C8B-B14F-4D97-AF65-F5344CB8AC3E}">
        <p14:creationId xmlns:p14="http://schemas.microsoft.com/office/powerpoint/2010/main" val="819021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0560" y="1088571"/>
            <a:ext cx="10206446" cy="3631763"/>
          </a:xfrm>
          <a:prstGeom prst="rect">
            <a:avLst/>
          </a:prstGeom>
          <a:noFill/>
        </p:spPr>
        <p:txBody>
          <a:bodyPr wrap="square" rtlCol="0">
            <a:spAutoFit/>
          </a:bodyPr>
          <a:lstStyle/>
          <a:p>
            <a:pPr algn="ctr"/>
            <a:r>
              <a:rPr lang="en-US" sz="11500" dirty="0" smtClean="0">
                <a:solidFill>
                  <a:srgbClr val="7030A0"/>
                </a:solidFill>
              </a:rPr>
              <a:t>Thank you </a:t>
            </a:r>
          </a:p>
          <a:p>
            <a:pPr algn="ctr"/>
            <a:endParaRPr lang="en-US" sz="11500" dirty="0">
              <a:solidFill>
                <a:srgbClr val="7030A0"/>
              </a:solidFill>
            </a:endParaRPr>
          </a:p>
        </p:txBody>
      </p:sp>
    </p:spTree>
    <p:extLst>
      <p:ext uri="{BB962C8B-B14F-4D97-AF65-F5344CB8AC3E}">
        <p14:creationId xmlns:p14="http://schemas.microsoft.com/office/powerpoint/2010/main" val="371488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0FE756-0EA1-47F3-94A3-50FF49CC2F14}"/>
              </a:ext>
            </a:extLst>
          </p:cNvPr>
          <p:cNvSpPr txBox="1"/>
          <p:nvPr/>
        </p:nvSpPr>
        <p:spPr>
          <a:xfrm>
            <a:off x="363894" y="410547"/>
            <a:ext cx="11318033" cy="4647426"/>
          </a:xfrm>
          <a:prstGeom prst="rect">
            <a:avLst/>
          </a:prstGeom>
          <a:noFill/>
        </p:spPr>
        <p:txBody>
          <a:bodyPr wrap="square" rtlCol="0">
            <a:spAutoFit/>
          </a:bodyPr>
          <a:lstStyle/>
          <a:p>
            <a:r>
              <a:rPr lang="en-US" sz="3200" u="sng" dirty="0" smtClean="0">
                <a:solidFill>
                  <a:srgbClr val="7030A0"/>
                </a:solidFill>
              </a:rPr>
              <a:t>What is superheterodyne?</a:t>
            </a:r>
          </a:p>
          <a:p>
            <a:endParaRPr lang="en-US" sz="2400" dirty="0">
              <a:solidFill>
                <a:srgbClr val="FF0000"/>
              </a:solidFill>
            </a:endParaRPr>
          </a:p>
          <a:p>
            <a:r>
              <a:rPr lang="en-US" sz="2400" dirty="0" smtClean="0">
                <a:solidFill>
                  <a:srgbClr val="FF0000"/>
                </a:solidFill>
              </a:rPr>
              <a:t>A </a:t>
            </a:r>
            <a:r>
              <a:rPr lang="en-US" sz="2400" dirty="0">
                <a:solidFill>
                  <a:srgbClr val="FF0000"/>
                </a:solidFill>
              </a:rPr>
              <a:t>superheterodyne receiver, often shortened to superhet, is a type of radio receiver that uses frequency mixing to convert a received signal to a fixed intermediate frequency (IF) which can be more conveniently processed than the original carrier frequency</a:t>
            </a:r>
            <a:r>
              <a:rPr lang="en-US" sz="2400" dirty="0" smtClean="0">
                <a:solidFill>
                  <a:srgbClr val="FF0000"/>
                </a:solidFill>
              </a:rPr>
              <a:t>.</a:t>
            </a:r>
          </a:p>
          <a:p>
            <a:endParaRPr lang="en-US" sz="2400" dirty="0">
              <a:solidFill>
                <a:srgbClr val="FF0000"/>
              </a:solidFill>
            </a:endParaRPr>
          </a:p>
          <a:p>
            <a:r>
              <a:rPr lang="en-US" sz="2400" dirty="0">
                <a:solidFill>
                  <a:srgbClr val="FF0000"/>
                </a:solidFill>
              </a:rPr>
              <a:t>One of the most common forms of radio receiver is the superhet or superheterodyne radio receiver. Virtually all broadcast radio receivers, as well as televisions, short wave receivers and commercial radios have used the superheterodyne principle as the basis of their operation.</a:t>
            </a:r>
          </a:p>
          <a:p>
            <a:endParaRPr lang="en-US" sz="2400" dirty="0">
              <a:solidFill>
                <a:srgbClr val="FF0000"/>
              </a:solidFill>
            </a:endParaRPr>
          </a:p>
          <a:p>
            <a:endParaRPr lang="en-US" sz="2400" dirty="0">
              <a:solidFill>
                <a:srgbClr val="FF0000"/>
              </a:solidFill>
            </a:endParaRPr>
          </a:p>
        </p:txBody>
      </p:sp>
    </p:spTree>
    <p:extLst>
      <p:ext uri="{BB962C8B-B14F-4D97-AF65-F5344CB8AC3E}">
        <p14:creationId xmlns:p14="http://schemas.microsoft.com/office/powerpoint/2010/main" val="4095421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48A74B-4C8A-469A-B15A-B4DDE8D8B2EE}"/>
              </a:ext>
            </a:extLst>
          </p:cNvPr>
          <p:cNvSpPr txBox="1"/>
          <p:nvPr/>
        </p:nvSpPr>
        <p:spPr>
          <a:xfrm>
            <a:off x="317241" y="363894"/>
            <a:ext cx="11430000" cy="3416320"/>
          </a:xfrm>
          <a:prstGeom prst="rect">
            <a:avLst/>
          </a:prstGeom>
          <a:noFill/>
        </p:spPr>
        <p:txBody>
          <a:bodyPr wrap="square" rtlCol="0">
            <a:spAutoFit/>
          </a:bodyPr>
          <a:lstStyle/>
          <a:p>
            <a:endParaRPr lang="en-US" sz="2400" dirty="0"/>
          </a:p>
          <a:p>
            <a:r>
              <a:rPr lang="en-US" sz="2400" dirty="0"/>
              <a:t>The superheterodyne radio receiver, although the RF circuit design is more complicated than some other forms of radio set, offers many advantages in terms of performance, particularly its selectivity.</a:t>
            </a:r>
          </a:p>
          <a:p>
            <a:endParaRPr lang="en-US" sz="2400" dirty="0"/>
          </a:p>
          <a:p>
            <a:r>
              <a:rPr lang="en-US" sz="2400" dirty="0"/>
              <a:t> The superhet radio converts signals to a fixed frequency intermediate frequency, and this enables it to remove unwanted signals more effectively than other forms like the TRF (Tuned Radio Frequency) sets or even regenerative radios that were used particularly in the early days of radio.</a:t>
            </a:r>
          </a:p>
        </p:txBody>
      </p:sp>
    </p:spTree>
    <p:extLst>
      <p:ext uri="{BB962C8B-B14F-4D97-AF65-F5344CB8AC3E}">
        <p14:creationId xmlns:p14="http://schemas.microsoft.com/office/powerpoint/2010/main" val="107075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94CBB3-07FA-467D-8A69-90BFBCFB175B}"/>
              </a:ext>
            </a:extLst>
          </p:cNvPr>
          <p:cNvSpPr txBox="1"/>
          <p:nvPr/>
        </p:nvSpPr>
        <p:spPr>
          <a:xfrm>
            <a:off x="690464" y="121299"/>
            <a:ext cx="11112759" cy="5078313"/>
          </a:xfrm>
          <a:prstGeom prst="rect">
            <a:avLst/>
          </a:prstGeom>
          <a:noFill/>
        </p:spPr>
        <p:txBody>
          <a:bodyPr wrap="square" rtlCol="0">
            <a:spAutoFit/>
          </a:bodyPr>
          <a:lstStyle/>
          <a:p>
            <a:r>
              <a:rPr lang="en-US" sz="3600" u="sng" dirty="0">
                <a:solidFill>
                  <a:srgbClr val="7030A0"/>
                </a:solidFill>
              </a:rPr>
              <a:t>Superheterodyne radio applications &amp; usage:</a:t>
            </a:r>
          </a:p>
          <a:p>
            <a:r>
              <a:rPr lang="en-US" sz="2400" dirty="0">
                <a:solidFill>
                  <a:srgbClr val="333333"/>
                </a:solidFill>
                <a:latin typeface="Open Sans"/>
              </a:rPr>
              <a:t>The superheterodyne was used in every form of radio from domestic broadcast radios to walkie talkies, television sets, through to hi-fi tuners and professional communications radios, satellite base stations and much more.</a:t>
            </a:r>
            <a:endParaRPr lang="en-US" sz="2400" u="sng" dirty="0">
              <a:solidFill>
                <a:srgbClr val="7030A0"/>
              </a:solidFill>
            </a:endParaRPr>
          </a:p>
          <a:p>
            <a:endParaRPr lang="en-US" sz="3600" u="sng" dirty="0">
              <a:solidFill>
                <a:srgbClr val="7030A0"/>
              </a:solidFill>
            </a:endParaRPr>
          </a:p>
          <a:p>
            <a:endParaRPr lang="en-US" sz="3600" u="sng" dirty="0">
              <a:solidFill>
                <a:srgbClr val="7030A0"/>
              </a:solidFill>
            </a:endParaRPr>
          </a:p>
          <a:p>
            <a:endParaRPr lang="en-US" sz="3600" u="sng" dirty="0">
              <a:solidFill>
                <a:srgbClr val="7030A0"/>
              </a:solidFill>
            </a:endParaRPr>
          </a:p>
          <a:p>
            <a:endParaRPr lang="en-US" sz="3600" u="sng" dirty="0">
              <a:solidFill>
                <a:srgbClr val="7030A0"/>
              </a:solidFill>
            </a:endParaRPr>
          </a:p>
          <a:p>
            <a:endParaRPr lang="en-US" sz="3600" u="sng" dirty="0">
              <a:solidFill>
                <a:srgbClr val="7030A0"/>
              </a:solidFill>
            </a:endParaRPr>
          </a:p>
          <a:p>
            <a:endParaRPr lang="en-US" sz="3600" u="sng" dirty="0">
              <a:solidFill>
                <a:srgbClr val="7030A0"/>
              </a:solidFill>
            </a:endParaRPr>
          </a:p>
        </p:txBody>
      </p:sp>
      <p:pic>
        <p:nvPicPr>
          <p:cNvPr id="4" name="Picture 3">
            <a:extLst>
              <a:ext uri="{FF2B5EF4-FFF2-40B4-BE49-F238E27FC236}">
                <a16:creationId xmlns:a16="http://schemas.microsoft.com/office/drawing/2014/main" id="{8B3C3176-0491-4B26-9141-EBDB2C4DA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8473" y="2006082"/>
            <a:ext cx="5523722" cy="3041779"/>
          </a:xfrm>
          <a:prstGeom prst="rect">
            <a:avLst/>
          </a:prstGeom>
        </p:spPr>
      </p:pic>
    </p:spTree>
    <p:extLst>
      <p:ext uri="{BB962C8B-B14F-4D97-AF65-F5344CB8AC3E}">
        <p14:creationId xmlns:p14="http://schemas.microsoft.com/office/powerpoint/2010/main" val="2873884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697029-E333-405F-98AE-043863881AB2}"/>
              </a:ext>
            </a:extLst>
          </p:cNvPr>
          <p:cNvSpPr txBox="1"/>
          <p:nvPr/>
        </p:nvSpPr>
        <p:spPr>
          <a:xfrm>
            <a:off x="671804" y="485192"/>
            <a:ext cx="10823510" cy="4031873"/>
          </a:xfrm>
          <a:prstGeom prst="rect">
            <a:avLst/>
          </a:prstGeom>
          <a:noFill/>
        </p:spPr>
        <p:txBody>
          <a:bodyPr wrap="square" rtlCol="0">
            <a:spAutoFit/>
          </a:bodyPr>
          <a:lstStyle/>
          <a:p>
            <a:r>
              <a:rPr lang="en-US" sz="3200" u="sng" dirty="0">
                <a:solidFill>
                  <a:srgbClr val="7030A0"/>
                </a:solidFill>
              </a:rPr>
              <a:t>Superheterodyne receiver circuit blocks:</a:t>
            </a:r>
          </a:p>
          <a:p>
            <a:endParaRPr lang="en-US" sz="2400" dirty="0"/>
          </a:p>
          <a:p>
            <a:endParaRPr lang="en-US" sz="2400" dirty="0"/>
          </a:p>
          <a:p>
            <a:r>
              <a:rPr lang="en-US" sz="2400" dirty="0"/>
              <a:t>Often to provide improved performance additional frequency conversions are included to improve the separation between the wanted signal and the image response. Nevertheless the same basic principles are used and often the same types of circuit blocks are used, although the overall topology is different.</a:t>
            </a:r>
          </a:p>
          <a:p>
            <a:endParaRPr lang="en-US" sz="2400" dirty="0"/>
          </a:p>
          <a:p>
            <a:endParaRPr lang="en-US" sz="2400" u="sng" dirty="0">
              <a:solidFill>
                <a:srgbClr val="7030A0"/>
              </a:solidFill>
            </a:endParaRPr>
          </a:p>
          <a:p>
            <a:endParaRPr lang="en-US" sz="3200" u="sng" dirty="0">
              <a:solidFill>
                <a:srgbClr val="7030A0"/>
              </a:solidFill>
            </a:endParaRPr>
          </a:p>
        </p:txBody>
      </p:sp>
    </p:spTree>
    <p:extLst>
      <p:ext uri="{BB962C8B-B14F-4D97-AF65-F5344CB8AC3E}">
        <p14:creationId xmlns:p14="http://schemas.microsoft.com/office/powerpoint/2010/main" val="3677397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5A9855-0656-43AA-8341-E0519248CE2F}"/>
              </a:ext>
            </a:extLst>
          </p:cNvPr>
          <p:cNvSpPr txBox="1"/>
          <p:nvPr/>
        </p:nvSpPr>
        <p:spPr>
          <a:xfrm>
            <a:off x="636970" y="212738"/>
            <a:ext cx="10627567" cy="4093428"/>
          </a:xfrm>
          <a:prstGeom prst="rect">
            <a:avLst/>
          </a:prstGeom>
          <a:noFill/>
        </p:spPr>
        <p:txBody>
          <a:bodyPr wrap="square" rtlCol="0">
            <a:spAutoFit/>
          </a:bodyPr>
          <a:lstStyle/>
          <a:p>
            <a:endParaRPr lang="en-US" dirty="0"/>
          </a:p>
          <a:p>
            <a:endParaRPr lang="en-US" dirty="0"/>
          </a:p>
          <a:p>
            <a:r>
              <a:rPr lang="en-US" sz="2400" dirty="0">
                <a:solidFill>
                  <a:srgbClr val="7030A0"/>
                </a:solidFill>
              </a:rPr>
              <a:t>The main types of circuit bock used in the RF circuit design for superhet receivers is given below:</a:t>
            </a:r>
          </a:p>
          <a:p>
            <a:endParaRPr lang="en-US" sz="2400" dirty="0"/>
          </a:p>
          <a:p>
            <a:r>
              <a:rPr lang="en-US" sz="3200" u="sng" dirty="0">
                <a:solidFill>
                  <a:srgbClr val="7030A0"/>
                </a:solidFill>
              </a:rPr>
              <a:t>RF tuning &amp; amplification</a:t>
            </a:r>
            <a:r>
              <a:rPr lang="en-US" dirty="0"/>
              <a:t>: </a:t>
            </a:r>
            <a:r>
              <a:rPr lang="en-US" dirty="0" smtClean="0"/>
              <a:t>  </a:t>
            </a:r>
          </a:p>
          <a:p>
            <a:r>
              <a:rPr lang="en-US" sz="2400" dirty="0" smtClean="0"/>
              <a:t>This </a:t>
            </a:r>
            <a:r>
              <a:rPr lang="en-US" sz="2400" dirty="0"/>
              <a:t>RF stage within the overall block diagram for the receiver provides initial tuning to remove the image signal. It also provides some amplification. There are many different approaches used within the RF circuit design for this block dependent its application.</a:t>
            </a:r>
          </a:p>
          <a:p>
            <a:endParaRPr lang="en-US" sz="2400" dirty="0"/>
          </a:p>
        </p:txBody>
      </p:sp>
    </p:spTree>
    <p:extLst>
      <p:ext uri="{BB962C8B-B14F-4D97-AF65-F5344CB8AC3E}">
        <p14:creationId xmlns:p14="http://schemas.microsoft.com/office/powerpoint/2010/main" val="1642611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7786C1-F60A-428D-8D3D-B564543F2B6B}"/>
              </a:ext>
            </a:extLst>
          </p:cNvPr>
          <p:cNvSpPr txBox="1"/>
          <p:nvPr/>
        </p:nvSpPr>
        <p:spPr>
          <a:xfrm>
            <a:off x="270588" y="475861"/>
            <a:ext cx="11206065" cy="3046988"/>
          </a:xfrm>
          <a:prstGeom prst="rect">
            <a:avLst/>
          </a:prstGeom>
          <a:noFill/>
        </p:spPr>
        <p:txBody>
          <a:bodyPr wrap="square" rtlCol="0">
            <a:spAutoFit/>
          </a:bodyPr>
          <a:lstStyle/>
          <a:p>
            <a:r>
              <a:rPr lang="en-US" sz="3600" u="sng" dirty="0" smtClean="0">
                <a:solidFill>
                  <a:srgbClr val="7030A0"/>
                </a:solidFill>
              </a:rPr>
              <a:t>Local oscillator:</a:t>
            </a:r>
            <a:endParaRPr lang="en-US" dirty="0"/>
          </a:p>
          <a:p>
            <a:endParaRPr lang="en-US" dirty="0"/>
          </a:p>
          <a:p>
            <a:endParaRPr lang="en-US" dirty="0"/>
          </a:p>
          <a:p>
            <a:r>
              <a:rPr lang="en-US" sz="2400" dirty="0"/>
              <a:t>Today most receivers use one or more of a variety of forms frequency synthesizer. The most common approach in the RF circuit design is to use a phase locked loop approach. Single and multi-loop synthesizers are used dependent upon the requirements, performance, cost and the like. Direct digital synthesizers are also being used increasingly.</a:t>
            </a:r>
          </a:p>
        </p:txBody>
      </p:sp>
    </p:spTree>
    <p:extLst>
      <p:ext uri="{BB962C8B-B14F-4D97-AF65-F5344CB8AC3E}">
        <p14:creationId xmlns:p14="http://schemas.microsoft.com/office/powerpoint/2010/main" val="2797979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01D9BD-57F1-4668-AA7E-B217A006CB2C}"/>
              </a:ext>
            </a:extLst>
          </p:cNvPr>
          <p:cNvSpPr txBox="1"/>
          <p:nvPr/>
        </p:nvSpPr>
        <p:spPr>
          <a:xfrm>
            <a:off x="578498" y="550506"/>
            <a:ext cx="10739535" cy="2708434"/>
          </a:xfrm>
          <a:prstGeom prst="rect">
            <a:avLst/>
          </a:prstGeom>
          <a:noFill/>
        </p:spPr>
        <p:txBody>
          <a:bodyPr wrap="square" rtlCol="0">
            <a:spAutoFit/>
          </a:bodyPr>
          <a:lstStyle/>
          <a:p>
            <a:r>
              <a:rPr lang="en-US" sz="3200" u="sng" dirty="0">
                <a:solidFill>
                  <a:srgbClr val="7030A0"/>
                </a:solidFill>
              </a:rPr>
              <a:t>Mixer: </a:t>
            </a:r>
          </a:p>
          <a:p>
            <a:endParaRPr lang="en-US" dirty="0"/>
          </a:p>
          <a:p>
            <a:r>
              <a:rPr lang="en-US" sz="2000" dirty="0"/>
              <a:t>The mixer can be one of the key elements within the overall RF design of the receiver. Ensuring that the mixer performance matches that of the rest of the radio is particularly important.</a:t>
            </a:r>
          </a:p>
          <a:p>
            <a:endParaRPr lang="en-US" sz="2000" dirty="0"/>
          </a:p>
          <a:p>
            <a:endParaRPr lang="en-US" sz="2000" dirty="0"/>
          </a:p>
          <a:p>
            <a:r>
              <a:rPr lang="en-US" sz="2000" dirty="0"/>
              <a:t>Both the local oscillator and incoming signal enter this block within the superheterodyne receiver. The wanted signal is converted to the intermediate frequency.</a:t>
            </a:r>
          </a:p>
        </p:txBody>
      </p:sp>
    </p:spTree>
    <p:extLst>
      <p:ext uri="{BB962C8B-B14F-4D97-AF65-F5344CB8AC3E}">
        <p14:creationId xmlns:p14="http://schemas.microsoft.com/office/powerpoint/2010/main" val="4198511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90C37F-B62B-4499-8A47-2525B7E9F457}"/>
              </a:ext>
            </a:extLst>
          </p:cNvPr>
          <p:cNvSpPr txBox="1"/>
          <p:nvPr/>
        </p:nvSpPr>
        <p:spPr>
          <a:xfrm>
            <a:off x="363894" y="587829"/>
            <a:ext cx="11411339" cy="4493538"/>
          </a:xfrm>
          <a:prstGeom prst="rect">
            <a:avLst/>
          </a:prstGeom>
          <a:noFill/>
        </p:spPr>
        <p:txBody>
          <a:bodyPr wrap="square" rtlCol="0">
            <a:spAutoFit/>
          </a:bodyPr>
          <a:lstStyle/>
          <a:p>
            <a:r>
              <a:rPr lang="en-US" sz="2800" u="sng" dirty="0">
                <a:solidFill>
                  <a:srgbClr val="7030A0"/>
                </a:solidFill>
              </a:rPr>
              <a:t>IF amplifier &amp; filter:  </a:t>
            </a:r>
          </a:p>
          <a:p>
            <a:endParaRPr lang="en-US" u="sng" dirty="0"/>
          </a:p>
          <a:p>
            <a:r>
              <a:rPr lang="en-US" dirty="0"/>
              <a:t> </a:t>
            </a:r>
            <a:r>
              <a:rPr lang="en-US" sz="2400" dirty="0"/>
              <a:t>This superheterodyne receiver block provides the majority of gain and selectivity. Often comparatively little gain will be provided in the previous blocks of the RF circuit design of the radio. </a:t>
            </a:r>
          </a:p>
          <a:p>
            <a:endParaRPr lang="en-US" sz="2400" dirty="0"/>
          </a:p>
          <a:p>
            <a:r>
              <a:rPr lang="en-US" sz="2400" dirty="0"/>
              <a:t>The IF stages are where the main gain is provided. Being fixed in frequency, it is much easier to achieve high levels of gain and overall performance.</a:t>
            </a:r>
          </a:p>
          <a:p>
            <a:endParaRPr lang="en-US" sz="2400" dirty="0"/>
          </a:p>
          <a:p>
            <a:r>
              <a:rPr lang="en-US" sz="2400" dirty="0"/>
              <a:t>Originally the IF stage might have included a number of different transistors, FETs or thermionic valves / vacuum tubes and other electronic components, but nowadays it is possible to obtain integrated circuits that contain a complete IF strip.</a:t>
            </a:r>
          </a:p>
        </p:txBody>
      </p:sp>
    </p:spTree>
    <p:extLst>
      <p:ext uri="{BB962C8B-B14F-4D97-AF65-F5344CB8AC3E}">
        <p14:creationId xmlns:p14="http://schemas.microsoft.com/office/powerpoint/2010/main" val="220196061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265</TotalTime>
  <Words>1131</Words>
  <Application>Microsoft Office PowerPoint</Application>
  <PresentationFormat>Widescreen</PresentationFormat>
  <Paragraphs>95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Calibri Light</vt:lpstr>
      <vt:lpstr>Open Sans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8801755844449</dc:creator>
  <cp:lastModifiedBy>Shiplu Ahmed</cp:lastModifiedBy>
  <cp:revision>11</cp:revision>
  <dcterms:created xsi:type="dcterms:W3CDTF">2021-11-22T12:37:46Z</dcterms:created>
  <dcterms:modified xsi:type="dcterms:W3CDTF">2021-11-23T03:48:19Z</dcterms:modified>
</cp:coreProperties>
</file>