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4" r:id="rId7"/>
    <p:sldId id="265" r:id="rId8"/>
    <p:sldId id="263"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60" d="100"/>
          <a:sy n="60" d="100"/>
        </p:scale>
        <p:origin x="7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14014BC-8A22-4B93-848F-AB3C1A97D807}"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FEFDD-2C24-485D-A88F-609DD72EA7FF}" type="slidenum">
              <a:rPr lang="en-US" smtClean="0"/>
              <a:t>‹#›</a:t>
            </a:fld>
            <a:endParaRPr lang="en-US"/>
          </a:p>
        </p:txBody>
      </p:sp>
    </p:spTree>
    <p:extLst>
      <p:ext uri="{BB962C8B-B14F-4D97-AF65-F5344CB8AC3E}">
        <p14:creationId xmlns:p14="http://schemas.microsoft.com/office/powerpoint/2010/main" val="422996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4014BC-8A22-4B93-848F-AB3C1A97D807}"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FEFDD-2C24-485D-A88F-609DD72EA7FF}" type="slidenum">
              <a:rPr lang="en-US" smtClean="0"/>
              <a:t>‹#›</a:t>
            </a:fld>
            <a:endParaRPr lang="en-US"/>
          </a:p>
        </p:txBody>
      </p:sp>
    </p:spTree>
    <p:extLst>
      <p:ext uri="{BB962C8B-B14F-4D97-AF65-F5344CB8AC3E}">
        <p14:creationId xmlns:p14="http://schemas.microsoft.com/office/powerpoint/2010/main" val="237015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4014BC-8A22-4B93-848F-AB3C1A97D807}"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FEFDD-2C24-485D-A88F-609DD72EA7F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84698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4014BC-8A22-4B93-848F-AB3C1A97D807}"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FEFDD-2C24-485D-A88F-609DD72EA7FF}" type="slidenum">
              <a:rPr lang="en-US" smtClean="0"/>
              <a:t>‹#›</a:t>
            </a:fld>
            <a:endParaRPr lang="en-US"/>
          </a:p>
        </p:txBody>
      </p:sp>
    </p:spTree>
    <p:extLst>
      <p:ext uri="{BB962C8B-B14F-4D97-AF65-F5344CB8AC3E}">
        <p14:creationId xmlns:p14="http://schemas.microsoft.com/office/powerpoint/2010/main" val="3599948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4014BC-8A22-4B93-848F-AB3C1A97D807}"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FEFDD-2C24-485D-A88F-609DD72EA7F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87021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4014BC-8A22-4B93-848F-AB3C1A97D807}"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FEFDD-2C24-485D-A88F-609DD72EA7FF}" type="slidenum">
              <a:rPr lang="en-US" smtClean="0"/>
              <a:t>‹#›</a:t>
            </a:fld>
            <a:endParaRPr lang="en-US"/>
          </a:p>
        </p:txBody>
      </p:sp>
    </p:spTree>
    <p:extLst>
      <p:ext uri="{BB962C8B-B14F-4D97-AF65-F5344CB8AC3E}">
        <p14:creationId xmlns:p14="http://schemas.microsoft.com/office/powerpoint/2010/main" val="31233540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4014BC-8A22-4B93-848F-AB3C1A97D807}"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FEFDD-2C24-485D-A88F-609DD72EA7FF}" type="slidenum">
              <a:rPr lang="en-US" smtClean="0"/>
              <a:t>‹#›</a:t>
            </a:fld>
            <a:endParaRPr lang="en-US"/>
          </a:p>
        </p:txBody>
      </p:sp>
    </p:spTree>
    <p:extLst>
      <p:ext uri="{BB962C8B-B14F-4D97-AF65-F5344CB8AC3E}">
        <p14:creationId xmlns:p14="http://schemas.microsoft.com/office/powerpoint/2010/main" val="39360617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4014BC-8A22-4B93-848F-AB3C1A97D807}"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FEFDD-2C24-485D-A88F-609DD72EA7FF}" type="slidenum">
              <a:rPr lang="en-US" smtClean="0"/>
              <a:t>‹#›</a:t>
            </a:fld>
            <a:endParaRPr lang="en-US"/>
          </a:p>
        </p:txBody>
      </p:sp>
    </p:spTree>
    <p:extLst>
      <p:ext uri="{BB962C8B-B14F-4D97-AF65-F5344CB8AC3E}">
        <p14:creationId xmlns:p14="http://schemas.microsoft.com/office/powerpoint/2010/main" val="2587410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4014BC-8A22-4B93-848F-AB3C1A97D807}"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FEFDD-2C24-485D-A88F-609DD72EA7FF}" type="slidenum">
              <a:rPr lang="en-US" smtClean="0"/>
              <a:t>‹#›</a:t>
            </a:fld>
            <a:endParaRPr lang="en-US"/>
          </a:p>
        </p:txBody>
      </p:sp>
    </p:spTree>
    <p:extLst>
      <p:ext uri="{BB962C8B-B14F-4D97-AF65-F5344CB8AC3E}">
        <p14:creationId xmlns:p14="http://schemas.microsoft.com/office/powerpoint/2010/main" val="527108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4014BC-8A22-4B93-848F-AB3C1A97D807}"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3FEFDD-2C24-485D-A88F-609DD72EA7FF}" type="slidenum">
              <a:rPr lang="en-US" smtClean="0"/>
              <a:t>‹#›</a:t>
            </a:fld>
            <a:endParaRPr lang="en-US"/>
          </a:p>
        </p:txBody>
      </p:sp>
    </p:spTree>
    <p:extLst>
      <p:ext uri="{BB962C8B-B14F-4D97-AF65-F5344CB8AC3E}">
        <p14:creationId xmlns:p14="http://schemas.microsoft.com/office/powerpoint/2010/main" val="1378068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14014BC-8A22-4B93-848F-AB3C1A97D807}"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3FEFDD-2C24-485D-A88F-609DD72EA7FF}" type="slidenum">
              <a:rPr lang="en-US" smtClean="0"/>
              <a:t>‹#›</a:t>
            </a:fld>
            <a:endParaRPr lang="en-US"/>
          </a:p>
        </p:txBody>
      </p:sp>
    </p:spTree>
    <p:extLst>
      <p:ext uri="{BB962C8B-B14F-4D97-AF65-F5344CB8AC3E}">
        <p14:creationId xmlns:p14="http://schemas.microsoft.com/office/powerpoint/2010/main" val="2228904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4014BC-8A22-4B93-848F-AB3C1A97D807}" type="datetimeFigureOut">
              <a:rPr lang="en-US" smtClean="0"/>
              <a:t>11/23/2021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3FEFDD-2C24-485D-A88F-609DD72EA7FF}" type="slidenum">
              <a:rPr lang="en-US" smtClean="0"/>
              <a:t>‹#›</a:t>
            </a:fld>
            <a:endParaRPr lang="en-US"/>
          </a:p>
        </p:txBody>
      </p:sp>
    </p:spTree>
    <p:extLst>
      <p:ext uri="{BB962C8B-B14F-4D97-AF65-F5344CB8AC3E}">
        <p14:creationId xmlns:p14="http://schemas.microsoft.com/office/powerpoint/2010/main" val="2271858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14014BC-8A22-4B93-848F-AB3C1A97D807}" type="datetimeFigureOut">
              <a:rPr lang="en-US" smtClean="0"/>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3FEFDD-2C24-485D-A88F-609DD72EA7FF}" type="slidenum">
              <a:rPr lang="en-US" smtClean="0"/>
              <a:t>‹#›</a:t>
            </a:fld>
            <a:endParaRPr lang="en-US"/>
          </a:p>
        </p:txBody>
      </p:sp>
    </p:spTree>
    <p:extLst>
      <p:ext uri="{BB962C8B-B14F-4D97-AF65-F5344CB8AC3E}">
        <p14:creationId xmlns:p14="http://schemas.microsoft.com/office/powerpoint/2010/main" val="308686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4014BC-8A22-4B93-848F-AB3C1A97D807}" type="datetimeFigureOut">
              <a:rPr lang="en-US" smtClean="0"/>
              <a:t>11/23/2021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3FEFDD-2C24-485D-A88F-609DD72EA7FF}" type="slidenum">
              <a:rPr lang="en-US" smtClean="0"/>
              <a:t>‹#›</a:t>
            </a:fld>
            <a:endParaRPr lang="en-US"/>
          </a:p>
        </p:txBody>
      </p:sp>
    </p:spTree>
    <p:extLst>
      <p:ext uri="{BB962C8B-B14F-4D97-AF65-F5344CB8AC3E}">
        <p14:creationId xmlns:p14="http://schemas.microsoft.com/office/powerpoint/2010/main" val="1267148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4014BC-8A22-4B93-848F-AB3C1A97D807}"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3FEFDD-2C24-485D-A88F-609DD72EA7FF}" type="slidenum">
              <a:rPr lang="en-US" smtClean="0"/>
              <a:t>‹#›</a:t>
            </a:fld>
            <a:endParaRPr lang="en-US"/>
          </a:p>
        </p:txBody>
      </p:sp>
    </p:spTree>
    <p:extLst>
      <p:ext uri="{BB962C8B-B14F-4D97-AF65-F5344CB8AC3E}">
        <p14:creationId xmlns:p14="http://schemas.microsoft.com/office/powerpoint/2010/main" val="2050146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4014BC-8A22-4B93-848F-AB3C1A97D807}"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3FEFDD-2C24-485D-A88F-609DD72EA7FF}" type="slidenum">
              <a:rPr lang="en-US" smtClean="0"/>
              <a:t>‹#›</a:t>
            </a:fld>
            <a:endParaRPr lang="en-US"/>
          </a:p>
        </p:txBody>
      </p:sp>
    </p:spTree>
    <p:extLst>
      <p:ext uri="{BB962C8B-B14F-4D97-AF65-F5344CB8AC3E}">
        <p14:creationId xmlns:p14="http://schemas.microsoft.com/office/powerpoint/2010/main" val="695103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14014BC-8A22-4B93-848F-AB3C1A97D807}" type="datetimeFigureOut">
              <a:rPr lang="en-US" smtClean="0"/>
              <a:t>11/23/2021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93FEFDD-2C24-485D-A88F-609DD72EA7FF}" type="slidenum">
              <a:rPr lang="en-US" smtClean="0"/>
              <a:t>‹#›</a:t>
            </a:fld>
            <a:endParaRPr lang="en-US"/>
          </a:p>
        </p:txBody>
      </p:sp>
    </p:spTree>
    <p:extLst>
      <p:ext uri="{BB962C8B-B14F-4D97-AF65-F5344CB8AC3E}">
        <p14:creationId xmlns:p14="http://schemas.microsoft.com/office/powerpoint/2010/main" val="11435883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accent5"/>
                </a:solidFill>
              </a:rPr>
              <a:t>Welcome </a:t>
            </a:r>
            <a:r>
              <a:rPr lang="en-US" dirty="0">
                <a:solidFill>
                  <a:schemeClr val="accent5"/>
                </a:solidFill>
              </a:rPr>
              <a:t>T</a:t>
            </a:r>
            <a:r>
              <a:rPr lang="en-US" dirty="0" smtClean="0">
                <a:solidFill>
                  <a:schemeClr val="accent5"/>
                </a:solidFill>
              </a:rPr>
              <a:t>o </a:t>
            </a:r>
            <a:r>
              <a:rPr lang="en-US" dirty="0">
                <a:solidFill>
                  <a:schemeClr val="accent5"/>
                </a:solidFill>
              </a:rPr>
              <a:t>M</a:t>
            </a:r>
            <a:r>
              <a:rPr lang="en-US" dirty="0" smtClean="0">
                <a:solidFill>
                  <a:schemeClr val="accent5"/>
                </a:solidFill>
              </a:rPr>
              <a:t>y Presentation</a:t>
            </a:r>
            <a:endParaRPr lang="en-US" dirty="0">
              <a:solidFill>
                <a:schemeClr val="accent5"/>
              </a:solidFill>
            </a:endParaRPr>
          </a:p>
        </p:txBody>
      </p:sp>
    </p:spTree>
    <p:extLst>
      <p:ext uri="{BB962C8B-B14F-4D97-AF65-F5344CB8AC3E}">
        <p14:creationId xmlns:p14="http://schemas.microsoft.com/office/powerpoint/2010/main" val="3434773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1"/>
                </a:solidFill>
              </a:rPr>
              <a:t>Presentation on</a:t>
            </a:r>
            <a:br>
              <a:rPr lang="en-US" dirty="0" smtClean="0">
                <a:solidFill>
                  <a:schemeClr val="accent1"/>
                </a:solidFill>
              </a:rPr>
            </a:br>
            <a:r>
              <a:rPr lang="en-US" dirty="0" smtClean="0">
                <a:solidFill>
                  <a:schemeClr val="accent1"/>
                </a:solidFill>
              </a:rPr>
              <a:t> </a:t>
            </a:r>
            <a:r>
              <a:rPr lang="en-US" dirty="0" smtClean="0">
                <a:solidFill>
                  <a:schemeClr val="accent1"/>
                </a:solidFill>
              </a:rPr>
              <a:t>Transmitter </a:t>
            </a:r>
            <a:r>
              <a:rPr lang="en-US" dirty="0" smtClean="0">
                <a:solidFill>
                  <a:schemeClr val="accent1"/>
                </a:solidFill>
              </a:rPr>
              <a:t>of Basic Monochrome Television System</a:t>
            </a:r>
            <a:endParaRPr lang="en-US" dirty="0">
              <a:solidFill>
                <a:schemeClr val="accent1"/>
              </a:solidFill>
            </a:endParaRPr>
          </a:p>
        </p:txBody>
      </p:sp>
      <p:sp>
        <p:nvSpPr>
          <p:cNvPr id="3" name="Content Placeholder 2"/>
          <p:cNvSpPr>
            <a:spLocks noGrp="1"/>
          </p:cNvSpPr>
          <p:nvPr>
            <p:ph idx="1"/>
          </p:nvPr>
        </p:nvSpPr>
        <p:spPr>
          <a:xfrm>
            <a:off x="838200" y="2034172"/>
            <a:ext cx="10515600" cy="4351338"/>
          </a:xfrm>
        </p:spPr>
        <p:txBody>
          <a:bodyPr>
            <a:normAutofit fontScale="92500" lnSpcReduction="10000"/>
          </a:bodyPr>
          <a:lstStyle/>
          <a:p>
            <a:endParaRPr lang="en-US" dirty="0" smtClean="0"/>
          </a:p>
          <a:p>
            <a:endParaRPr lang="en-US" dirty="0">
              <a:solidFill>
                <a:srgbClr val="7030A0"/>
              </a:solidFill>
            </a:endParaRPr>
          </a:p>
          <a:p>
            <a:pPr marL="0" indent="0">
              <a:buNone/>
            </a:pPr>
            <a:r>
              <a:rPr lang="en-US" dirty="0" smtClean="0">
                <a:solidFill>
                  <a:srgbClr val="7030A0"/>
                </a:solidFill>
              </a:rPr>
              <a:t>Submitted To</a:t>
            </a:r>
          </a:p>
          <a:p>
            <a:pPr marL="0" indent="0">
              <a:buNone/>
            </a:pPr>
            <a:r>
              <a:rPr lang="en-US" dirty="0" smtClean="0">
                <a:solidFill>
                  <a:srgbClr val="7030A0"/>
                </a:solidFill>
              </a:rPr>
              <a:t>MD. Imran Hossain</a:t>
            </a:r>
          </a:p>
          <a:p>
            <a:pPr marL="0" indent="0">
              <a:buNone/>
            </a:pPr>
            <a:r>
              <a:rPr lang="en-US" dirty="0" smtClean="0">
                <a:solidFill>
                  <a:srgbClr val="7030A0"/>
                </a:solidFill>
              </a:rPr>
              <a:t>Assistant Professor</a:t>
            </a:r>
          </a:p>
          <a:p>
            <a:pPr marL="0" indent="0">
              <a:buNone/>
            </a:pPr>
            <a:r>
              <a:rPr lang="en-US" dirty="0" smtClean="0">
                <a:solidFill>
                  <a:srgbClr val="7030A0"/>
                </a:solidFill>
              </a:rPr>
              <a:t>Department of ICT</a:t>
            </a:r>
          </a:p>
          <a:p>
            <a:pPr marL="0" indent="0">
              <a:buNone/>
            </a:pPr>
            <a:r>
              <a:rPr lang="en-US" dirty="0" err="1" smtClean="0">
                <a:solidFill>
                  <a:srgbClr val="7030A0"/>
                </a:solidFill>
              </a:rPr>
              <a:t>Comilla</a:t>
            </a:r>
            <a:r>
              <a:rPr lang="en-US" dirty="0" smtClean="0">
                <a:solidFill>
                  <a:srgbClr val="7030A0"/>
                </a:solidFill>
              </a:rPr>
              <a:t> University </a:t>
            </a:r>
          </a:p>
          <a:p>
            <a:pPr marL="0" indent="0" algn="ctr">
              <a:buNone/>
            </a:pPr>
            <a:r>
              <a:rPr lang="en-US" dirty="0" smtClean="0">
                <a:solidFill>
                  <a:srgbClr val="7030A0"/>
                </a:solidFill>
              </a:rPr>
              <a:t>                                                       Submitted by</a:t>
            </a:r>
          </a:p>
          <a:p>
            <a:pPr marL="0" indent="0" algn="ctr">
              <a:buNone/>
            </a:pPr>
            <a:r>
              <a:rPr lang="en-US" dirty="0" smtClean="0">
                <a:solidFill>
                  <a:srgbClr val="7030A0"/>
                </a:solidFill>
              </a:rPr>
              <a:t>                                                          </a:t>
            </a:r>
            <a:r>
              <a:rPr lang="en-US" dirty="0" err="1" smtClean="0">
                <a:solidFill>
                  <a:srgbClr val="7030A0"/>
                </a:solidFill>
              </a:rPr>
              <a:t>Kurshed</a:t>
            </a:r>
            <a:r>
              <a:rPr lang="en-US" dirty="0" smtClean="0">
                <a:solidFill>
                  <a:srgbClr val="7030A0"/>
                </a:solidFill>
              </a:rPr>
              <a:t> </a:t>
            </a:r>
            <a:r>
              <a:rPr lang="en-US" dirty="0" err="1" smtClean="0">
                <a:solidFill>
                  <a:srgbClr val="7030A0"/>
                </a:solidFill>
              </a:rPr>
              <a:t>Alam</a:t>
            </a:r>
            <a:endParaRPr lang="en-US" dirty="0" smtClean="0">
              <a:solidFill>
                <a:srgbClr val="7030A0"/>
              </a:solidFill>
            </a:endParaRPr>
          </a:p>
          <a:p>
            <a:pPr marL="0" indent="0" algn="ctr">
              <a:buNone/>
            </a:pPr>
            <a:r>
              <a:rPr lang="en-US" dirty="0" smtClean="0">
                <a:solidFill>
                  <a:srgbClr val="7030A0"/>
                </a:solidFill>
              </a:rPr>
              <a:t>                                                         ID:11809046</a:t>
            </a:r>
          </a:p>
          <a:p>
            <a:pPr marL="0" indent="0" algn="ctr">
              <a:buNone/>
            </a:pPr>
            <a:r>
              <a:rPr lang="en-US" dirty="0" smtClean="0">
                <a:solidFill>
                  <a:srgbClr val="7030A0"/>
                </a:solidFill>
              </a:rPr>
              <a:t>                                                                 Department of ICT</a:t>
            </a:r>
          </a:p>
          <a:p>
            <a:pPr marL="0" indent="0" algn="ctr">
              <a:buNone/>
            </a:pPr>
            <a:r>
              <a:rPr lang="en-US" dirty="0" smtClean="0">
                <a:solidFill>
                  <a:srgbClr val="7030A0"/>
                </a:solidFill>
              </a:rPr>
              <a:t>                                                            </a:t>
            </a:r>
            <a:r>
              <a:rPr lang="en-US" dirty="0" err="1" smtClean="0">
                <a:solidFill>
                  <a:srgbClr val="7030A0"/>
                </a:solidFill>
              </a:rPr>
              <a:t>Comilla</a:t>
            </a:r>
            <a:r>
              <a:rPr lang="en-US" dirty="0" smtClean="0">
                <a:solidFill>
                  <a:srgbClr val="7030A0"/>
                </a:solidFill>
              </a:rPr>
              <a:t> University</a:t>
            </a:r>
          </a:p>
          <a:p>
            <a:pPr marL="0" indent="0" algn="ctr">
              <a:buNone/>
            </a:pPr>
            <a:endParaRPr lang="en-US" dirty="0" smtClean="0"/>
          </a:p>
          <a:p>
            <a:pPr algn="ctr"/>
            <a:endParaRPr lang="en-US" dirty="0"/>
          </a:p>
        </p:txBody>
      </p:sp>
    </p:spTree>
    <p:extLst>
      <p:ext uri="{BB962C8B-B14F-4D97-AF65-F5344CB8AC3E}">
        <p14:creationId xmlns:p14="http://schemas.microsoft.com/office/powerpoint/2010/main" val="285857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Outlines of Presentation</a:t>
            </a:r>
            <a:endParaRPr lang="en-US" dirty="0">
              <a:solidFill>
                <a:srgbClr val="00B0F0"/>
              </a:solidFill>
            </a:endParaRPr>
          </a:p>
        </p:txBody>
      </p:sp>
      <p:sp>
        <p:nvSpPr>
          <p:cNvPr id="3" name="Content Placeholder 2"/>
          <p:cNvSpPr>
            <a:spLocks noGrp="1"/>
          </p:cNvSpPr>
          <p:nvPr>
            <p:ph idx="1"/>
          </p:nvPr>
        </p:nvSpPr>
        <p:spPr/>
        <p:txBody>
          <a:bodyPr/>
          <a:lstStyle/>
          <a:p>
            <a:r>
              <a:rPr lang="en-US" dirty="0" smtClean="0">
                <a:solidFill>
                  <a:srgbClr val="7030A0"/>
                </a:solidFill>
              </a:rPr>
              <a:t>Basics of Monochrome TV Transmitter</a:t>
            </a:r>
          </a:p>
          <a:p>
            <a:r>
              <a:rPr lang="en-US" dirty="0" smtClean="0">
                <a:solidFill>
                  <a:srgbClr val="7030A0"/>
                </a:solidFill>
              </a:rPr>
              <a:t>Block Diagram of Monochrome TV Transmitter</a:t>
            </a:r>
          </a:p>
          <a:p>
            <a:r>
              <a:rPr lang="en-US" dirty="0" smtClean="0">
                <a:solidFill>
                  <a:srgbClr val="7030A0"/>
                </a:solidFill>
              </a:rPr>
              <a:t>Component of Monochrome TV Transmitter</a:t>
            </a:r>
          </a:p>
          <a:p>
            <a:r>
              <a:rPr lang="en-US" dirty="0" smtClean="0">
                <a:solidFill>
                  <a:srgbClr val="7030A0"/>
                </a:solidFill>
              </a:rPr>
              <a:t>Working of Monochrome TV Transmitter</a:t>
            </a:r>
          </a:p>
          <a:p>
            <a:r>
              <a:rPr lang="en-US" dirty="0" smtClean="0">
                <a:solidFill>
                  <a:srgbClr val="7030A0"/>
                </a:solidFill>
              </a:rPr>
              <a:t>Parameters of Monochrome TV Transmitter</a:t>
            </a:r>
            <a:endParaRPr lang="en-US" dirty="0">
              <a:solidFill>
                <a:srgbClr val="7030A0"/>
              </a:solidFill>
            </a:endParaRPr>
          </a:p>
        </p:txBody>
      </p:sp>
    </p:spTree>
    <p:extLst>
      <p:ext uri="{BB962C8B-B14F-4D97-AF65-F5344CB8AC3E}">
        <p14:creationId xmlns:p14="http://schemas.microsoft.com/office/powerpoint/2010/main" val="3809981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Basics of Monochrome TV Transmitter</a:t>
            </a:r>
            <a:endParaRPr lang="en-US" dirty="0">
              <a:solidFill>
                <a:srgbClr val="0070C0"/>
              </a:solidFill>
            </a:endParaRPr>
          </a:p>
        </p:txBody>
      </p:sp>
      <p:sp>
        <p:nvSpPr>
          <p:cNvPr id="3" name="Content Placeholder 2"/>
          <p:cNvSpPr>
            <a:spLocks noGrp="1"/>
          </p:cNvSpPr>
          <p:nvPr>
            <p:ph idx="1"/>
          </p:nvPr>
        </p:nvSpPr>
        <p:spPr/>
        <p:txBody>
          <a:bodyPr>
            <a:normAutofit/>
          </a:bodyPr>
          <a:lstStyle/>
          <a:p>
            <a:r>
              <a:rPr lang="en-US" dirty="0" smtClean="0"/>
              <a:t>Elementary area which picture detail may be broken is known as picture element.</a:t>
            </a:r>
          </a:p>
          <a:p>
            <a:r>
              <a:rPr lang="en-US" dirty="0" smtClean="0"/>
              <a:t>Information is given as a function of two variable , space and time.</a:t>
            </a:r>
          </a:p>
          <a:p>
            <a:r>
              <a:rPr lang="en-US" dirty="0" smtClean="0"/>
              <a:t>Ideally, there is infinite elements of information in optical domain.</a:t>
            </a:r>
          </a:p>
          <a:p>
            <a:r>
              <a:rPr lang="en-US" dirty="0" smtClean="0"/>
              <a:t>Its function is to convert optical image of television scene into electrical signal by the scanning process.</a:t>
            </a:r>
          </a:p>
          <a:p>
            <a:r>
              <a:rPr lang="en-US" dirty="0" smtClean="0"/>
              <a:t>Scanning of element is done at a very fast rate and this process is repeated a large number of times per second to create an illusion of simultaneous pick up and transmission of picture details.</a:t>
            </a:r>
          </a:p>
          <a:p>
            <a:pPr marL="0" indent="0">
              <a:buNone/>
            </a:pPr>
            <a:endParaRPr lang="en-US" dirty="0"/>
          </a:p>
        </p:txBody>
      </p:sp>
    </p:spTree>
    <p:extLst>
      <p:ext uri="{BB962C8B-B14F-4D97-AF65-F5344CB8AC3E}">
        <p14:creationId xmlns:p14="http://schemas.microsoft.com/office/powerpoint/2010/main" val="3356618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Block Diagram of Monochrome TV Transmitter</a:t>
            </a:r>
            <a:endParaRPr lang="en-US" dirty="0">
              <a:solidFill>
                <a:srgbClr val="0070C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102" y="2155522"/>
            <a:ext cx="6854900" cy="3781638"/>
          </a:xfrm>
        </p:spPr>
      </p:pic>
    </p:spTree>
    <p:extLst>
      <p:ext uri="{BB962C8B-B14F-4D97-AF65-F5344CB8AC3E}">
        <p14:creationId xmlns:p14="http://schemas.microsoft.com/office/powerpoint/2010/main" val="670042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Its important parts are as follows</a:t>
            </a:r>
            <a:endParaRPr lang="en-US" dirty="0"/>
          </a:p>
        </p:txBody>
      </p:sp>
      <p:sp>
        <p:nvSpPr>
          <p:cNvPr id="3" name="Content Placeholder 2"/>
          <p:cNvSpPr>
            <a:spLocks noGrp="1"/>
          </p:cNvSpPr>
          <p:nvPr>
            <p:ph idx="1"/>
          </p:nvPr>
        </p:nvSpPr>
        <p:spPr>
          <a:xfrm>
            <a:off x="677334" y="1930401"/>
            <a:ext cx="8596668" cy="4110962"/>
          </a:xfrm>
        </p:spPr>
        <p:txBody>
          <a:bodyPr>
            <a:normAutofit fontScale="92500" lnSpcReduction="20000"/>
          </a:bodyPr>
          <a:lstStyle/>
          <a:p>
            <a:r>
              <a:rPr lang="en-US" dirty="0" smtClean="0"/>
              <a:t>T.V </a:t>
            </a:r>
            <a:r>
              <a:rPr lang="en-US" dirty="0"/>
              <a:t>camera- T.V  The camera is a device that converts optical images into electrical signals.  Hence TV  The amplitude of the signal received from the camera changes according to the light intensity of the scene </a:t>
            </a:r>
          </a:p>
          <a:p>
            <a:r>
              <a:rPr lang="en-US" dirty="0"/>
              <a:t>Video amplifier- The main function of a video amplifier is to increase the </a:t>
            </a:r>
            <a:r>
              <a:rPr lang="en-US" dirty="0" smtClean="0"/>
              <a:t>voltage </a:t>
            </a:r>
            <a:r>
              <a:rPr lang="en-US" dirty="0"/>
              <a:t>level of the composite video signal, so that the voltage label of the composite video signal can be increased to the transmittable level.  The output of this section is a fully prepared composite video signal for transmission.</a:t>
            </a:r>
          </a:p>
          <a:p>
            <a:r>
              <a:rPr lang="en-US" dirty="0"/>
              <a:t>Camera amplifier- TV  The electrical signal received at the output of the camera is very weak, which needs to be amplified.  Hence TV  Camera Amplifier Functions  The electrical signal from the camera is to be amplified</a:t>
            </a:r>
          </a:p>
          <a:p>
            <a:r>
              <a:rPr lang="en-US" dirty="0"/>
              <a:t>Deflection and A. P. Generation- The main function of this unit is to provide oscillators to provide horizontal and vertical deflection in the camera </a:t>
            </a:r>
            <a:r>
              <a:rPr lang="en-US" dirty="0" smtClean="0"/>
              <a:t>tube</a:t>
            </a:r>
            <a:r>
              <a:rPr lang="en-US" dirty="0"/>
              <a:t>, and synchronization and </a:t>
            </a:r>
            <a:r>
              <a:rPr lang="en-US" dirty="0" smtClean="0"/>
              <a:t>Blanking </a:t>
            </a:r>
            <a:r>
              <a:rPr lang="en-US" dirty="0"/>
              <a:t>Plus are also provided by this unit.  Hence it provides system scanning as well as system synchronization.</a:t>
            </a:r>
          </a:p>
          <a:p>
            <a:r>
              <a:rPr lang="en-US" dirty="0"/>
              <a:t>Audio amplifier- Audio amplifier is used to increase the voltage label of the audio </a:t>
            </a:r>
            <a:r>
              <a:rPr lang="en-US" dirty="0" smtClean="0"/>
              <a:t>Signal and a loud speaker is also used to check the audio signal at this stage.</a:t>
            </a:r>
            <a:endParaRPr lang="en-US" dirty="0"/>
          </a:p>
        </p:txBody>
      </p:sp>
    </p:spTree>
    <p:extLst>
      <p:ext uri="{BB962C8B-B14F-4D97-AF65-F5344CB8AC3E}">
        <p14:creationId xmlns:p14="http://schemas.microsoft.com/office/powerpoint/2010/main" val="1890019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Its important parts are as follows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M.F Modulator-  </a:t>
            </a:r>
            <a:r>
              <a:rPr lang="en-US" dirty="0"/>
              <a:t>F. M .  The major function of the modulator is to modulate the frequency of the output signal received from the pre-emphasis circuit (pre-emphasis </a:t>
            </a:r>
            <a:r>
              <a:rPr lang="en-US" dirty="0" err="1"/>
              <a:t>ckt</a:t>
            </a:r>
            <a:r>
              <a:rPr lang="en-US" dirty="0"/>
              <a:t>).</a:t>
            </a:r>
          </a:p>
          <a:p>
            <a:r>
              <a:rPr lang="en-US" dirty="0"/>
              <a:t>Power amplifier- Modulated R. F .  The power of the modulated signal received from the amplifier is not sufficient for transmission.  Therefore, the signal received from this stage is fed into the power amplifier.  So that the power level of the signal can be increased.</a:t>
            </a:r>
          </a:p>
          <a:p>
            <a:r>
              <a:rPr lang="en-US" dirty="0"/>
              <a:t>R.F amplifier- The signal coming in this stage is negatively coupled to the carrier signal R. M . </a:t>
            </a:r>
            <a:r>
              <a:rPr lang="en-US" dirty="0" smtClean="0"/>
              <a:t>Modulator.  </a:t>
            </a:r>
            <a:r>
              <a:rPr lang="en-US" dirty="0"/>
              <a:t>Crystal oscillator of carrier signal, frequency multiplier and R.F . Is provided by the multiplier, and the function of this unit is also to increase the signal's video label.</a:t>
            </a:r>
          </a:p>
          <a:p>
            <a:r>
              <a:rPr lang="en-US" dirty="0"/>
              <a:t>scanning circuit- Its main function is TV.  The camera has to be scanned, and the received signal is called AM  Modulating amplifier has to be provided as input</a:t>
            </a:r>
          </a:p>
          <a:p>
            <a:r>
              <a:rPr lang="en-US" dirty="0"/>
              <a:t>Combining network - The use of this network is to combine signals coming from all the circuit networks and provide suitable output, which is transmitted by the transmitter antenna.</a:t>
            </a:r>
          </a:p>
          <a:p>
            <a:r>
              <a:rPr lang="en-US" dirty="0"/>
              <a:t> </a:t>
            </a:r>
          </a:p>
        </p:txBody>
      </p:sp>
    </p:spTree>
    <p:extLst>
      <p:ext uri="{BB962C8B-B14F-4D97-AF65-F5344CB8AC3E}">
        <p14:creationId xmlns:p14="http://schemas.microsoft.com/office/powerpoint/2010/main" val="419985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030A0"/>
                </a:solidFill>
              </a:rPr>
              <a:t>Parameters of Monochrome TV Transmitter</a:t>
            </a:r>
            <a:endParaRPr lang="en-US" dirty="0"/>
          </a:p>
        </p:txBody>
      </p:sp>
      <p:sp>
        <p:nvSpPr>
          <p:cNvPr id="3" name="Content Placeholder 2"/>
          <p:cNvSpPr>
            <a:spLocks noGrp="1"/>
          </p:cNvSpPr>
          <p:nvPr>
            <p:ph idx="1"/>
          </p:nvPr>
        </p:nvSpPr>
        <p:spPr/>
        <p:txBody>
          <a:bodyPr/>
          <a:lstStyle/>
          <a:p>
            <a:pPr lvl="0">
              <a:buClr>
                <a:srgbClr val="90C226"/>
              </a:buClr>
            </a:pPr>
            <a:r>
              <a:rPr lang="en-US" dirty="0">
                <a:solidFill>
                  <a:prstClr val="black">
                    <a:lumMod val="75000"/>
                    <a:lumOff val="25000"/>
                  </a:prstClr>
                </a:solidFill>
              </a:rPr>
              <a:t>It has a video information in between black and white with the shades of gray.</a:t>
            </a:r>
          </a:p>
          <a:p>
            <a:pPr lvl="0">
              <a:buClr>
                <a:srgbClr val="90C226"/>
              </a:buClr>
            </a:pPr>
            <a:r>
              <a:rPr lang="en-US" dirty="0">
                <a:solidFill>
                  <a:prstClr val="black">
                    <a:lumMod val="75000"/>
                    <a:lumOff val="25000"/>
                  </a:prstClr>
                </a:solidFill>
              </a:rPr>
              <a:t>It transmits on channels in the VHF and UHF.</a:t>
            </a:r>
          </a:p>
          <a:p>
            <a:pPr lvl="0">
              <a:buClr>
                <a:srgbClr val="90C226"/>
              </a:buClr>
            </a:pPr>
            <a:r>
              <a:rPr lang="en-US" dirty="0">
                <a:solidFill>
                  <a:prstClr val="black">
                    <a:lumMod val="75000"/>
                    <a:lumOff val="25000"/>
                  </a:prstClr>
                </a:solidFill>
              </a:rPr>
              <a:t>Picture and sound signal are modulated on RF carrier to reduce antenna size</a:t>
            </a:r>
            <a:endParaRPr lang="en-US" dirty="0"/>
          </a:p>
        </p:txBody>
      </p:sp>
    </p:spTree>
    <p:extLst>
      <p:ext uri="{BB962C8B-B14F-4D97-AF65-F5344CB8AC3E}">
        <p14:creationId xmlns:p14="http://schemas.microsoft.com/office/powerpoint/2010/main" val="664828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                                                </a:t>
            </a:r>
            <a:r>
              <a:rPr lang="en-US" sz="6000" dirty="0" smtClean="0">
                <a:solidFill>
                  <a:srgbClr val="0070C0"/>
                </a:solidFill>
              </a:rPr>
              <a:t>Thanks</a:t>
            </a:r>
            <a:endParaRPr lang="en-US" sz="6000" dirty="0">
              <a:solidFill>
                <a:srgbClr val="0070C0"/>
              </a:solidFill>
            </a:endParaRPr>
          </a:p>
        </p:txBody>
      </p:sp>
    </p:spTree>
    <p:extLst>
      <p:ext uri="{BB962C8B-B14F-4D97-AF65-F5344CB8AC3E}">
        <p14:creationId xmlns:p14="http://schemas.microsoft.com/office/powerpoint/2010/main" val="30539104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99</TotalTime>
  <Words>631</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Welcome To My Presentation</vt:lpstr>
      <vt:lpstr>Presentation on  Transmitter of Basic Monochrome Television System</vt:lpstr>
      <vt:lpstr>Outlines of Presentation</vt:lpstr>
      <vt:lpstr>Basics of Monochrome TV Transmitter</vt:lpstr>
      <vt:lpstr>Block Diagram of Monochrome TV Transmitter</vt:lpstr>
      <vt:lpstr>Its important parts are as follows</vt:lpstr>
      <vt:lpstr>Its important parts are as follows</vt:lpstr>
      <vt:lpstr>Parameters of Monochrome TV Transmitter</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My Presentation</dc:title>
  <dc:creator>Microsoft account</dc:creator>
  <cp:lastModifiedBy>Microsoft account</cp:lastModifiedBy>
  <cp:revision>16</cp:revision>
  <dcterms:created xsi:type="dcterms:W3CDTF">2021-11-23T05:23:05Z</dcterms:created>
  <dcterms:modified xsi:type="dcterms:W3CDTF">2021-11-23T17:01:18Z</dcterms:modified>
</cp:coreProperties>
</file>