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CA4BD-2223-44B2-B251-F9E138AED43A}" v="156" dt="2021-11-23T00:54:22.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fontScale="90000"/>
          </a:bodyPr>
          <a:lstStyle/>
          <a:p>
            <a:pPr algn="r"/>
            <a:r>
              <a:rPr lang="en-US" sz="3700" dirty="0">
                <a:solidFill>
                  <a:srgbClr val="FFFFFF"/>
                </a:solidFill>
                <a:cs typeface="Calibri Light"/>
              </a:rPr>
              <a:t>Submitted To </a:t>
            </a:r>
            <a:br>
              <a:rPr lang="en-US" sz="3700" dirty="0">
                <a:solidFill>
                  <a:srgbClr val="FFFFFF"/>
                </a:solidFill>
                <a:cs typeface="Calibri Light"/>
              </a:rPr>
            </a:br>
            <a:br>
              <a:rPr lang="en-US" sz="3700" dirty="0">
                <a:cs typeface="Calibri Light"/>
              </a:rPr>
            </a:br>
            <a:r>
              <a:rPr lang="en-US" sz="3700" dirty="0">
                <a:solidFill>
                  <a:srgbClr val="FFFFFF"/>
                </a:solidFill>
                <a:cs typeface="Calibri Light"/>
              </a:rPr>
              <a:t>Md Imran Hossain</a:t>
            </a:r>
            <a:br>
              <a:rPr lang="en-US" sz="3700" dirty="0">
                <a:cs typeface="Calibri Light"/>
              </a:rPr>
            </a:br>
            <a:r>
              <a:rPr lang="en-US" sz="3700" dirty="0">
                <a:solidFill>
                  <a:srgbClr val="FFFFFF"/>
                </a:solidFill>
                <a:cs typeface="Calibri Light"/>
              </a:rPr>
              <a:t>Assistant Professor</a:t>
            </a:r>
            <a:br>
              <a:rPr lang="en-US" sz="3700" dirty="0">
                <a:cs typeface="Calibri Light"/>
              </a:rPr>
            </a:br>
            <a:r>
              <a:rPr lang="en-US" sz="3700" dirty="0">
                <a:solidFill>
                  <a:srgbClr val="FFFFFF"/>
                </a:solidFill>
                <a:cs typeface="Calibri Light"/>
              </a:rPr>
              <a:t>Dept. Of ICT</a:t>
            </a:r>
            <a:br>
              <a:rPr lang="en-US" sz="3700" dirty="0">
                <a:cs typeface="Calibri Light"/>
              </a:rPr>
            </a:br>
            <a:r>
              <a:rPr lang="en-US" sz="3700" dirty="0">
                <a:solidFill>
                  <a:srgbClr val="FFFFFF"/>
                </a:solidFill>
                <a:cs typeface="Calibri Light"/>
              </a:rPr>
              <a:t>Comilla University</a:t>
            </a:r>
            <a:br>
              <a:rPr lang="en-US" sz="3700" dirty="0">
                <a:cs typeface="Calibri Light"/>
              </a:rPr>
            </a:br>
            <a:endParaRPr lang="en-US" sz="37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a:normAutofit/>
          </a:bodyPr>
          <a:lstStyle/>
          <a:p>
            <a:pPr algn="r"/>
            <a:endParaRPr lang="en-US">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50AA4D1-80F5-44AC-B1C6-D29C4AB0CE80}"/>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3800" kern="1200">
                <a:solidFill>
                  <a:srgbClr val="FFFFFF"/>
                </a:solidFill>
                <a:latin typeface="+mj-lt"/>
                <a:ea typeface="+mj-ea"/>
                <a:cs typeface="+mj-cs"/>
              </a:rPr>
              <a:t>Submitted By</a:t>
            </a:r>
            <a:br>
              <a:rPr lang="en-US" sz="3800" kern="1200">
                <a:solidFill>
                  <a:srgbClr val="FFFFFF"/>
                </a:solidFill>
                <a:latin typeface="+mj-lt"/>
                <a:ea typeface="+mj-ea"/>
                <a:cs typeface="+mj-cs"/>
              </a:rPr>
            </a:br>
            <a:br>
              <a:rPr lang="en-US" sz="3800" kern="1200">
                <a:solidFill>
                  <a:srgbClr val="FFFFFF"/>
                </a:solidFill>
                <a:latin typeface="+mj-lt"/>
                <a:ea typeface="+mj-ea"/>
                <a:cs typeface="+mj-cs"/>
              </a:rPr>
            </a:br>
            <a:br>
              <a:rPr lang="en-US" sz="3800" kern="1200">
                <a:solidFill>
                  <a:srgbClr val="FFFFFF"/>
                </a:solidFill>
                <a:latin typeface="+mj-lt"/>
                <a:ea typeface="+mj-ea"/>
                <a:cs typeface="+mj-cs"/>
              </a:rPr>
            </a:br>
            <a:r>
              <a:rPr lang="en-US" sz="3800" kern="1200">
                <a:solidFill>
                  <a:srgbClr val="FFFFFF"/>
                </a:solidFill>
                <a:latin typeface="+mj-lt"/>
                <a:ea typeface="+mj-ea"/>
                <a:cs typeface="+mj-cs"/>
              </a:rPr>
              <a:t>Iftekhar Fahim</a:t>
            </a:r>
            <a:br>
              <a:rPr lang="en-US" sz="3800" kern="1200">
                <a:solidFill>
                  <a:srgbClr val="FFFFFF"/>
                </a:solidFill>
                <a:latin typeface="+mj-lt"/>
                <a:ea typeface="+mj-ea"/>
                <a:cs typeface="+mj-cs"/>
              </a:rPr>
            </a:br>
            <a:r>
              <a:rPr lang="en-US" sz="3800" kern="1200">
                <a:solidFill>
                  <a:srgbClr val="FFFFFF"/>
                </a:solidFill>
                <a:latin typeface="+mj-lt"/>
                <a:ea typeface="+mj-ea"/>
                <a:cs typeface="+mj-cs"/>
              </a:rPr>
              <a:t>ID : 11809049</a:t>
            </a:r>
            <a:br>
              <a:rPr lang="en-US" sz="3800" kern="1200">
                <a:solidFill>
                  <a:srgbClr val="FFFFFF"/>
                </a:solidFill>
                <a:latin typeface="+mj-lt"/>
                <a:ea typeface="+mj-ea"/>
                <a:cs typeface="+mj-cs"/>
              </a:rPr>
            </a:br>
            <a:r>
              <a:rPr lang="en-US" sz="3800" kern="1200">
                <a:solidFill>
                  <a:srgbClr val="FFFFFF"/>
                </a:solidFill>
                <a:latin typeface="+mj-lt"/>
                <a:ea typeface="+mj-ea"/>
                <a:cs typeface="+mj-cs"/>
              </a:rPr>
              <a:t>Dept. Of ICT</a:t>
            </a:r>
            <a:br>
              <a:rPr lang="en-US" sz="3800" kern="1200">
                <a:solidFill>
                  <a:srgbClr val="FFFFFF"/>
                </a:solidFill>
                <a:latin typeface="+mj-lt"/>
                <a:ea typeface="+mj-ea"/>
                <a:cs typeface="+mj-cs"/>
              </a:rPr>
            </a:br>
            <a:r>
              <a:rPr lang="en-US" sz="3800" kern="1200">
                <a:solidFill>
                  <a:srgbClr val="FFFFFF"/>
                </a:solidFill>
                <a:latin typeface="+mj-lt"/>
                <a:ea typeface="+mj-ea"/>
                <a:cs typeface="+mj-cs"/>
              </a:rPr>
              <a:t>Comilla University</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23478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9F039-8E80-4569-8DA4-FB651A6D70C6}"/>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Receiver of basic monochrome Television sysem</a:t>
            </a:r>
            <a:endParaRPr lang="en-US">
              <a:solidFill>
                <a:srgbClr val="FFFFFF"/>
              </a:solidFill>
            </a:endParaRP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0C5A920-E1F6-4422-8DA5-1D61193AEBDD}"/>
              </a:ext>
            </a:extLst>
          </p:cNvPr>
          <p:cNvSpPr>
            <a:spLocks noGrp="1"/>
          </p:cNvSpPr>
          <p:nvPr>
            <p:ph idx="1"/>
          </p:nvPr>
        </p:nvSpPr>
        <p:spPr>
          <a:xfrm>
            <a:off x="5370153" y="1526033"/>
            <a:ext cx="5536397" cy="3935281"/>
          </a:xfrm>
        </p:spPr>
        <p:txBody>
          <a:bodyPr>
            <a:normAutofit/>
          </a:bodyPr>
          <a:lstStyle/>
          <a:p>
            <a:endParaRPr lang="en-US"/>
          </a:p>
        </p:txBody>
      </p:sp>
    </p:spTree>
    <p:extLst>
      <p:ext uri="{BB962C8B-B14F-4D97-AF65-F5344CB8AC3E}">
        <p14:creationId xmlns:p14="http://schemas.microsoft.com/office/powerpoint/2010/main" val="327218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C74B-D71C-4B08-8219-44C10653AC1C}"/>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AC04F4BA-15EF-4F38-9D11-D031DE21B103}"/>
              </a:ext>
            </a:extLst>
          </p:cNvPr>
          <p:cNvPicPr>
            <a:picLocks noGrp="1" noChangeAspect="1"/>
          </p:cNvPicPr>
          <p:nvPr>
            <p:ph idx="1"/>
          </p:nvPr>
        </p:nvPicPr>
        <p:blipFill>
          <a:blip r:embed="rId2"/>
          <a:stretch>
            <a:fillRect/>
          </a:stretch>
        </p:blipFill>
        <p:spPr>
          <a:xfrm>
            <a:off x="2286000" y="1858169"/>
            <a:ext cx="7620000" cy="4286250"/>
          </a:xfrm>
        </p:spPr>
      </p:pic>
    </p:spTree>
    <p:extLst>
      <p:ext uri="{BB962C8B-B14F-4D97-AF65-F5344CB8AC3E}">
        <p14:creationId xmlns:p14="http://schemas.microsoft.com/office/powerpoint/2010/main" val="31674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F615-79A9-4674-A7E9-8DAE7EDBD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4079D9-47B2-4F9A-BAE1-592DFB3A6C1E}"/>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This section consists of RF amplifier, mixer and local oscillator and is normally mounted on a separate sub-chassis, called the ‘Front End’ or ‘RF Tuner’. Either tubes or transistors can be used. With tubes, local oscillator and mixer functions are usually combined in one stage called the ‘frequency converter’. The purpose of the tuner unit is to amplify both sound and picture signals picked up by the antenna and to convert the carrier frequencies and their associated bands into the intermediate frequencies and their sidebands.</a:t>
            </a:r>
            <a:endParaRPr lang="en-US" dirty="0">
              <a:cs typeface="Calibri" panose="020F0502020204030204"/>
            </a:endParaRPr>
          </a:p>
          <a:p>
            <a:r>
              <a:rPr lang="en-US" dirty="0">
                <a:ea typeface="+mn-lt"/>
                <a:cs typeface="+mn-lt"/>
              </a:rPr>
              <a:t>The receiver uses </a:t>
            </a:r>
            <a:r>
              <a:rPr lang="en-US" dirty="0" err="1">
                <a:ea typeface="+mn-lt"/>
                <a:cs typeface="+mn-lt"/>
              </a:rPr>
              <a:t>superhetrodyne</a:t>
            </a:r>
            <a:r>
              <a:rPr lang="en-US" dirty="0">
                <a:ea typeface="+mn-lt"/>
                <a:cs typeface="+mn-lt"/>
              </a:rPr>
              <a:t> principle as used in radio receivers.</a:t>
            </a:r>
            <a:endParaRPr lang="en-US" dirty="0"/>
          </a:p>
          <a:p>
            <a:r>
              <a:rPr lang="en-US" dirty="0">
                <a:ea typeface="+mn-lt"/>
                <a:cs typeface="+mn-lt"/>
              </a:rPr>
              <a:t>In principle an RF amplifier is not necessary and signal could be fed directly to the tuned input circuit of the mixer. However, the problems of a relatively weak input signal with low signal to noise ratio, local oscillator radiation and image rejection are such, that a stage of amplification ahead of the mixer is desirable.</a:t>
            </a:r>
            <a:endParaRPr lang="en-US" dirty="0"/>
          </a:p>
          <a:p>
            <a:endParaRPr lang="en-US" dirty="0">
              <a:cs typeface="Calibri"/>
            </a:endParaRPr>
          </a:p>
        </p:txBody>
      </p:sp>
    </p:spTree>
    <p:extLst>
      <p:ext uri="{BB962C8B-B14F-4D97-AF65-F5344CB8AC3E}">
        <p14:creationId xmlns:p14="http://schemas.microsoft.com/office/powerpoint/2010/main" val="196217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704074C2-3729-46B8-9317-03DA3A586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49A98A-CC65-4B0A-916C-A2C127DFE4AE}"/>
              </a:ext>
            </a:extLst>
          </p:cNvPr>
          <p:cNvSpPr>
            <a:spLocks noGrp="1"/>
          </p:cNvSpPr>
          <p:nvPr>
            <p:ph type="title"/>
          </p:nvPr>
        </p:nvSpPr>
        <p:spPr>
          <a:xfrm>
            <a:off x="838201" y="479493"/>
            <a:ext cx="5257800" cy="1325563"/>
          </a:xfrm>
        </p:spPr>
        <p:txBody>
          <a:bodyPr>
            <a:normAutofit/>
          </a:bodyPr>
          <a:lstStyle/>
          <a:p>
            <a:endParaRPr lang="en-US"/>
          </a:p>
        </p:txBody>
      </p:sp>
      <p:sp>
        <p:nvSpPr>
          <p:cNvPr id="3" name="Content Placeholder 2">
            <a:extLst>
              <a:ext uri="{FF2B5EF4-FFF2-40B4-BE49-F238E27FC236}">
                <a16:creationId xmlns:a16="http://schemas.microsoft.com/office/drawing/2014/main" id="{5DB8697F-F363-4A38-85CF-02596557A0FE}"/>
              </a:ext>
            </a:extLst>
          </p:cNvPr>
          <p:cNvSpPr>
            <a:spLocks noGrp="1"/>
          </p:cNvSpPr>
          <p:nvPr>
            <p:ph idx="1"/>
          </p:nvPr>
        </p:nvSpPr>
        <p:spPr>
          <a:xfrm>
            <a:off x="838201" y="1984443"/>
            <a:ext cx="5257800" cy="4192520"/>
          </a:xfrm>
        </p:spPr>
        <p:txBody>
          <a:bodyPr vert="horz" lIns="91440" tIns="45720" rIns="91440" bIns="45720" rtlCol="0">
            <a:normAutofit/>
          </a:bodyPr>
          <a:lstStyle/>
          <a:p>
            <a:r>
              <a:rPr lang="en-US" dirty="0">
                <a:cs typeface="Calibri"/>
              </a:rPr>
              <a:t>Thank You</a:t>
            </a:r>
            <a:endParaRPr lang="en-US" dirty="0"/>
          </a:p>
        </p:txBody>
      </p:sp>
    </p:spTree>
    <p:extLst>
      <p:ext uri="{BB962C8B-B14F-4D97-AF65-F5344CB8AC3E}">
        <p14:creationId xmlns:p14="http://schemas.microsoft.com/office/powerpoint/2010/main" val="936604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Submitted To   Md Imran Hossain Assistant Professor Dept. Of ICT Comilla University </vt:lpstr>
      <vt:lpstr>Submitted By   Iftekhar Fahim ID : 11809049 Dept. Of ICT Comilla University</vt:lpstr>
      <vt:lpstr>Receiver of basic monochrome Television sysem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cp:revision>
  <dcterms:created xsi:type="dcterms:W3CDTF">2021-11-23T00:26:12Z</dcterms:created>
  <dcterms:modified xsi:type="dcterms:W3CDTF">2021-11-23T00:58:15Z</dcterms:modified>
</cp:coreProperties>
</file>