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61" r:id="rId5"/>
    <p:sldId id="262" r:id="rId6"/>
    <p:sldId id="263" r:id="rId7"/>
    <p:sldId id="259" r:id="rId8"/>
    <p:sldId id="258" r:id="rId9"/>
    <p:sldId id="264"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11/23/2021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rdictionary.com/mono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file:///C:\Users\Akther%20Hossen%20Abedin\Downloads\monochrome%20tv%20transmitter.jp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AFA2-3DE6-4E80-B064-20EFBFFFDD3B}"/>
              </a:ext>
            </a:extLst>
          </p:cNvPr>
          <p:cNvSpPr>
            <a:spLocks noGrp="1"/>
          </p:cNvSpPr>
          <p:nvPr>
            <p:ph type="ctrTitle"/>
          </p:nvPr>
        </p:nvSpPr>
        <p:spPr>
          <a:xfrm>
            <a:off x="397565" y="802298"/>
            <a:ext cx="10013931" cy="2179441"/>
          </a:xfrm>
        </p:spPr>
        <p:txBody>
          <a:bodyPr>
            <a:normAutofit/>
          </a:bodyPr>
          <a:lstStyle/>
          <a:p>
            <a:pPr algn="l"/>
            <a:r>
              <a:rPr lang="en-US" sz="2800" dirty="0"/>
              <a:t>presentation to:</a:t>
            </a:r>
            <a:br>
              <a:rPr lang="en-US" sz="2800" dirty="0"/>
            </a:br>
            <a:r>
              <a:rPr lang="en-US" sz="2800" dirty="0"/>
              <a:t>name : </a:t>
            </a:r>
            <a:r>
              <a:rPr lang="en-US" sz="2800" dirty="0" err="1"/>
              <a:t>md.</a:t>
            </a:r>
            <a:r>
              <a:rPr lang="en-US" sz="2800" dirty="0"/>
              <a:t> Imran </a:t>
            </a:r>
            <a:r>
              <a:rPr lang="en-US" sz="2800" dirty="0" err="1"/>
              <a:t>hossain</a:t>
            </a:r>
            <a:br>
              <a:rPr lang="en-US" sz="2800" dirty="0"/>
            </a:br>
            <a:r>
              <a:rPr lang="en-US" sz="2800" dirty="0"/>
              <a:t>assistant professor</a:t>
            </a:r>
            <a:br>
              <a:rPr lang="en-US" sz="2800" dirty="0"/>
            </a:br>
            <a:r>
              <a:rPr lang="en-US" sz="2800" dirty="0"/>
              <a:t>department of </a:t>
            </a:r>
            <a:r>
              <a:rPr lang="en-US" sz="2800" dirty="0" err="1"/>
              <a:t>ict</a:t>
            </a:r>
            <a:r>
              <a:rPr lang="en-US" sz="2800" dirty="0"/>
              <a:t> </a:t>
            </a:r>
            <a:br>
              <a:rPr lang="en-US" sz="2800" dirty="0"/>
            </a:br>
            <a:r>
              <a:rPr lang="en-US" sz="2800" dirty="0" err="1"/>
              <a:t>comilla</a:t>
            </a:r>
            <a:r>
              <a:rPr lang="en-US" sz="2800" dirty="0"/>
              <a:t> university</a:t>
            </a:r>
          </a:p>
        </p:txBody>
      </p:sp>
      <p:sp>
        <p:nvSpPr>
          <p:cNvPr id="3" name="Subtitle 2">
            <a:extLst>
              <a:ext uri="{FF2B5EF4-FFF2-40B4-BE49-F238E27FC236}">
                <a16:creationId xmlns:a16="http://schemas.microsoft.com/office/drawing/2014/main" id="{571AA20E-0416-45F3-BA6A-543FA730CBEC}"/>
              </a:ext>
            </a:extLst>
          </p:cNvPr>
          <p:cNvSpPr>
            <a:spLocks noGrp="1"/>
          </p:cNvSpPr>
          <p:nvPr>
            <p:ph type="subTitle" idx="1"/>
          </p:nvPr>
        </p:nvSpPr>
        <p:spPr>
          <a:xfrm>
            <a:off x="1774423" y="3101009"/>
            <a:ext cx="9701959" cy="2504661"/>
          </a:xfrm>
        </p:spPr>
        <p:txBody>
          <a:bodyPr>
            <a:normAutofit/>
          </a:bodyPr>
          <a:lstStyle/>
          <a:p>
            <a:r>
              <a:rPr lang="en-US" dirty="0"/>
              <a:t>                                                                                                          presentation by:</a:t>
            </a:r>
          </a:p>
          <a:p>
            <a:r>
              <a:rPr lang="en-US" dirty="0"/>
              <a:t>                                                                                                                   Name :</a:t>
            </a:r>
            <a:r>
              <a:rPr lang="en-US" dirty="0" err="1"/>
              <a:t>akther</a:t>
            </a:r>
            <a:r>
              <a:rPr lang="en-US" dirty="0"/>
              <a:t> Hossen</a:t>
            </a:r>
          </a:p>
          <a:p>
            <a:r>
              <a:rPr lang="en-US" dirty="0"/>
              <a:t>                                                                                           Id:11809050</a:t>
            </a:r>
          </a:p>
          <a:p>
            <a:r>
              <a:rPr lang="en-US" dirty="0"/>
              <a:t>                                                                                                              Department of </a:t>
            </a:r>
            <a:r>
              <a:rPr lang="en-US" dirty="0" err="1"/>
              <a:t>ict</a:t>
            </a:r>
            <a:endParaRPr lang="en-US" dirty="0"/>
          </a:p>
          <a:p>
            <a:r>
              <a:rPr lang="en-US" dirty="0"/>
              <a:t>                                                                                                             Comilla university</a:t>
            </a:r>
          </a:p>
        </p:txBody>
      </p:sp>
    </p:spTree>
    <p:extLst>
      <p:ext uri="{BB962C8B-B14F-4D97-AF65-F5344CB8AC3E}">
        <p14:creationId xmlns:p14="http://schemas.microsoft.com/office/powerpoint/2010/main" val="210538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CE60-31B9-43FE-94C7-C0491BF2E351}"/>
              </a:ext>
            </a:extLst>
          </p:cNvPr>
          <p:cNvSpPr>
            <a:spLocks noGrp="1"/>
          </p:cNvSpPr>
          <p:nvPr>
            <p:ph type="title"/>
          </p:nvPr>
        </p:nvSpPr>
        <p:spPr/>
        <p:txBody>
          <a:bodyPr>
            <a:noAutofit/>
          </a:bodyPr>
          <a:lstStyle/>
          <a:p>
            <a:r>
              <a:rPr lang="en-US" sz="3600" i="1" dirty="0">
                <a:solidFill>
                  <a:schemeClr val="accent6">
                    <a:lumMod val="60000"/>
                    <a:lumOff val="40000"/>
                  </a:schemeClr>
                </a:solidFill>
                <a:highlight>
                  <a:srgbClr val="000000"/>
                </a:highlight>
              </a:rPr>
              <a:t>Parameter of monochrome tv </a:t>
            </a:r>
            <a:br>
              <a:rPr lang="en-US" sz="3600" i="1" dirty="0">
                <a:solidFill>
                  <a:schemeClr val="accent6">
                    <a:lumMod val="60000"/>
                    <a:lumOff val="40000"/>
                  </a:schemeClr>
                </a:solidFill>
                <a:highlight>
                  <a:srgbClr val="000000"/>
                </a:highlight>
              </a:rPr>
            </a:br>
            <a:r>
              <a:rPr lang="en-US" sz="3600" i="1" dirty="0">
                <a:solidFill>
                  <a:schemeClr val="accent6">
                    <a:lumMod val="60000"/>
                    <a:lumOff val="40000"/>
                  </a:schemeClr>
                </a:solidFill>
                <a:highlight>
                  <a:srgbClr val="000000"/>
                </a:highlight>
              </a:rPr>
              <a:t>transmitter</a:t>
            </a:r>
          </a:p>
        </p:txBody>
      </p:sp>
      <p:sp>
        <p:nvSpPr>
          <p:cNvPr id="3" name="Content Placeholder 2">
            <a:extLst>
              <a:ext uri="{FF2B5EF4-FFF2-40B4-BE49-F238E27FC236}">
                <a16:creationId xmlns:a16="http://schemas.microsoft.com/office/drawing/2014/main" id="{0FEF4D3C-078B-4EE2-9E77-9EB97D0970DA}"/>
              </a:ext>
            </a:extLst>
          </p:cNvPr>
          <p:cNvSpPr>
            <a:spLocks noGrp="1"/>
          </p:cNvSpPr>
          <p:nvPr>
            <p:ph idx="1"/>
          </p:nvPr>
        </p:nvSpPr>
        <p:spPr/>
        <p:txBody>
          <a:bodyPr/>
          <a:lstStyle/>
          <a:p>
            <a:endParaRPr lang="en-US" dirty="0"/>
          </a:p>
          <a:p>
            <a:r>
              <a:rPr lang="en-US" dirty="0"/>
              <a:t>It transmits on channels in VHF and UHF.</a:t>
            </a:r>
          </a:p>
          <a:p>
            <a:r>
              <a:rPr lang="en-US" dirty="0"/>
              <a:t>RF carrier </a:t>
            </a:r>
          </a:p>
          <a:p>
            <a:r>
              <a:rPr lang="en-US" dirty="0"/>
              <a:t>Antenna size : Picture when the pass of signal that’s  </a:t>
            </a:r>
            <a:r>
              <a:rPr lang="en-US" dirty="0" err="1"/>
              <a:t>ar</a:t>
            </a:r>
            <a:r>
              <a:rPr lang="en-US" dirty="0"/>
              <a:t>  reduce antenna size.</a:t>
            </a:r>
          </a:p>
          <a:p>
            <a:r>
              <a:rPr lang="en-US" dirty="0"/>
              <a:t>It has a video information ,in between black and white with the shades of gray.</a:t>
            </a:r>
          </a:p>
        </p:txBody>
      </p:sp>
    </p:spTree>
    <p:extLst>
      <p:ext uri="{BB962C8B-B14F-4D97-AF65-F5344CB8AC3E}">
        <p14:creationId xmlns:p14="http://schemas.microsoft.com/office/powerpoint/2010/main" val="398109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1839C-A7D3-443F-A459-425A324DEF9D}"/>
              </a:ext>
            </a:extLst>
          </p:cNvPr>
          <p:cNvSpPr>
            <a:spLocks noGrp="1"/>
          </p:cNvSpPr>
          <p:nvPr>
            <p:ph idx="1"/>
          </p:nvPr>
        </p:nvSpPr>
        <p:spPr/>
        <p:txBody>
          <a:bodyPr/>
          <a:lstStyle/>
          <a:p>
            <a:pPr marL="0" indent="0" algn="ctr">
              <a:buNone/>
            </a:pPr>
            <a:endParaRPr lang="en-US" dirty="0"/>
          </a:p>
          <a:p>
            <a:pPr marL="0" indent="0" algn="ctr">
              <a:buNone/>
            </a:pPr>
            <a:r>
              <a:rPr lang="en-US" sz="6600" dirty="0">
                <a:solidFill>
                  <a:srgbClr val="00FFFF"/>
                </a:solidFill>
              </a:rPr>
              <a:t>Thank You</a:t>
            </a:r>
          </a:p>
        </p:txBody>
      </p:sp>
    </p:spTree>
    <p:extLst>
      <p:ext uri="{BB962C8B-B14F-4D97-AF65-F5344CB8AC3E}">
        <p14:creationId xmlns:p14="http://schemas.microsoft.com/office/powerpoint/2010/main" val="147770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8E75-9E7A-471D-96A7-991EA1CD9822}"/>
              </a:ext>
            </a:extLst>
          </p:cNvPr>
          <p:cNvSpPr>
            <a:spLocks noGrp="1"/>
          </p:cNvSpPr>
          <p:nvPr>
            <p:ph type="ctrTitle"/>
          </p:nvPr>
        </p:nvSpPr>
        <p:spPr>
          <a:xfrm>
            <a:off x="1774423" y="1736034"/>
            <a:ext cx="8637073" cy="1908314"/>
          </a:xfrm>
        </p:spPr>
        <p:txBody>
          <a:bodyPr>
            <a:noAutofit/>
          </a:bodyPr>
          <a:lstStyle/>
          <a:p>
            <a:r>
              <a:rPr lang="en-US" sz="4800" dirty="0">
                <a:solidFill>
                  <a:schemeClr val="accent6">
                    <a:lumMod val="40000"/>
                    <a:lumOff val="60000"/>
                  </a:schemeClr>
                </a:solidFill>
              </a:rPr>
              <a:t>Simplify of monochrome television transmitter</a:t>
            </a:r>
          </a:p>
        </p:txBody>
      </p:sp>
    </p:spTree>
    <p:extLst>
      <p:ext uri="{BB962C8B-B14F-4D97-AF65-F5344CB8AC3E}">
        <p14:creationId xmlns:p14="http://schemas.microsoft.com/office/powerpoint/2010/main" val="161852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BF0E-18F0-426F-82DC-238FE78E3F18}"/>
              </a:ext>
            </a:extLst>
          </p:cNvPr>
          <p:cNvSpPr>
            <a:spLocks noGrp="1"/>
          </p:cNvSpPr>
          <p:nvPr>
            <p:ph type="title"/>
          </p:nvPr>
        </p:nvSpPr>
        <p:spPr/>
        <p:txBody>
          <a:bodyPr>
            <a:normAutofit/>
          </a:bodyPr>
          <a:lstStyle/>
          <a:p>
            <a:r>
              <a:rPr lang="en-US" sz="5400" dirty="0">
                <a:latin typeface="Arial Rounded MT Bold" panose="020F0704030504030204" pitchFamily="34" charset="0"/>
              </a:rPr>
              <a:t>Monochrome tv</a:t>
            </a:r>
          </a:p>
        </p:txBody>
      </p:sp>
      <p:sp>
        <p:nvSpPr>
          <p:cNvPr id="3" name="Content Placeholder 2">
            <a:extLst>
              <a:ext uri="{FF2B5EF4-FFF2-40B4-BE49-F238E27FC236}">
                <a16:creationId xmlns:a16="http://schemas.microsoft.com/office/drawing/2014/main" id="{8BFA1C99-BC71-43F2-BEB8-97F87882B328}"/>
              </a:ext>
            </a:extLst>
          </p:cNvPr>
          <p:cNvSpPr>
            <a:spLocks noGrp="1"/>
          </p:cNvSpPr>
          <p:nvPr>
            <p:ph idx="1"/>
          </p:nvPr>
        </p:nvSpPr>
        <p:spPr/>
        <p:txBody>
          <a:bodyPr>
            <a:normAutofit/>
          </a:bodyPr>
          <a:lstStyle/>
          <a:p>
            <a:r>
              <a:rPr lang="en-US" sz="2400" i="1" u="sng" dirty="0">
                <a:solidFill>
                  <a:schemeClr val="accent6">
                    <a:lumMod val="40000"/>
                    <a:lumOff val="60000"/>
                  </a:schemeClr>
                </a:solidFill>
              </a:rPr>
              <a:t>Black and white tv : </a:t>
            </a:r>
            <a:r>
              <a:rPr lang="en-US" b="1" dirty="0"/>
              <a:t>A television set that displays only monochrome images. A </a:t>
            </a:r>
            <a:r>
              <a:rPr lang="en-US" b="1" dirty="0">
                <a:hlinkClick r:id="rId2"/>
              </a:rPr>
              <a:t>monochrome</a:t>
            </a:r>
            <a:r>
              <a:rPr lang="en-US" b="1" dirty="0"/>
              <a:t> system of transmitting and receiving television signals.</a:t>
            </a:r>
          </a:p>
          <a:p>
            <a:r>
              <a:rPr lang="en-US" sz="2400" b="1" i="1" u="sng" dirty="0">
                <a:solidFill>
                  <a:schemeClr val="accent6">
                    <a:lumMod val="40000"/>
                    <a:lumOff val="60000"/>
                  </a:schemeClr>
                </a:solidFill>
              </a:rPr>
              <a:t>Picture element :  </a:t>
            </a:r>
            <a:r>
              <a:rPr lang="en-US" b="1" dirty="0"/>
              <a:t>There are almost infinite elements in any picture ,so information of picture is very complex.</a:t>
            </a:r>
          </a:p>
          <a:p>
            <a:pPr marL="0" indent="0">
              <a:buNone/>
            </a:pPr>
            <a:r>
              <a:rPr lang="en-US" b="1" dirty="0"/>
              <a:t>    </a:t>
            </a:r>
          </a:p>
        </p:txBody>
      </p:sp>
    </p:spTree>
    <p:extLst>
      <p:ext uri="{BB962C8B-B14F-4D97-AF65-F5344CB8AC3E}">
        <p14:creationId xmlns:p14="http://schemas.microsoft.com/office/powerpoint/2010/main" val="412644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99E0-9931-4285-98C6-7122C2CEF65E}"/>
              </a:ext>
            </a:extLst>
          </p:cNvPr>
          <p:cNvSpPr>
            <a:spLocks noGrp="1"/>
          </p:cNvSpPr>
          <p:nvPr>
            <p:ph type="title"/>
          </p:nvPr>
        </p:nvSpPr>
        <p:spPr/>
        <p:txBody>
          <a:bodyPr>
            <a:noAutofit/>
          </a:bodyPr>
          <a:lstStyle/>
          <a:p>
            <a:r>
              <a:rPr lang="en-US" sz="4000" dirty="0">
                <a:solidFill>
                  <a:schemeClr val="accent6"/>
                </a:solidFill>
                <a:highlight>
                  <a:srgbClr val="000000"/>
                </a:highlight>
              </a:rPr>
              <a:t>Components</a:t>
            </a:r>
            <a:r>
              <a:rPr lang="en-US" sz="4000" dirty="0">
                <a:solidFill>
                  <a:schemeClr val="accent6">
                    <a:lumMod val="60000"/>
                    <a:lumOff val="40000"/>
                  </a:schemeClr>
                </a:solidFill>
                <a:highlight>
                  <a:srgbClr val="000000"/>
                </a:highlight>
              </a:rPr>
              <a:t> of monochrome  tv transmitter</a:t>
            </a:r>
          </a:p>
        </p:txBody>
      </p:sp>
      <p:sp>
        <p:nvSpPr>
          <p:cNvPr id="3" name="Content Placeholder 2">
            <a:extLst>
              <a:ext uri="{FF2B5EF4-FFF2-40B4-BE49-F238E27FC236}">
                <a16:creationId xmlns:a16="http://schemas.microsoft.com/office/drawing/2014/main" id="{D5DCCB4C-AE38-4E59-9BA2-08B8767F3324}"/>
              </a:ext>
            </a:extLst>
          </p:cNvPr>
          <p:cNvSpPr>
            <a:spLocks noGrp="1"/>
          </p:cNvSpPr>
          <p:nvPr>
            <p:ph idx="1"/>
          </p:nvPr>
        </p:nvSpPr>
        <p:spPr/>
        <p:txBody>
          <a:bodyPr/>
          <a:lstStyle/>
          <a:p>
            <a:r>
              <a:rPr lang="en-US" b="1" i="1" u="sng" dirty="0">
                <a:solidFill>
                  <a:schemeClr val="accent6"/>
                </a:solidFill>
              </a:rPr>
              <a:t>Camera Tubes </a:t>
            </a:r>
            <a:r>
              <a:rPr lang="en-US" b="1" dirty="0"/>
              <a:t>: </a:t>
            </a:r>
            <a:r>
              <a:rPr lang="en-US" dirty="0"/>
              <a:t>The video sequence at the transmitting station begins with a transducer which converts light into (video) electric signals.</a:t>
            </a:r>
            <a:endParaRPr lang="en-US" b="1" dirty="0"/>
          </a:p>
          <a:p>
            <a:endParaRPr lang="en-US" dirty="0"/>
          </a:p>
        </p:txBody>
      </p:sp>
      <p:pic>
        <p:nvPicPr>
          <p:cNvPr id="5" name="Picture 4">
            <a:extLst>
              <a:ext uri="{FF2B5EF4-FFF2-40B4-BE49-F238E27FC236}">
                <a16:creationId xmlns:a16="http://schemas.microsoft.com/office/drawing/2014/main" id="{18796D80-37AF-4223-B861-8976C7CCED26}"/>
              </a:ext>
            </a:extLst>
          </p:cNvPr>
          <p:cNvPicPr>
            <a:picLocks noChangeAspect="1"/>
          </p:cNvPicPr>
          <p:nvPr/>
        </p:nvPicPr>
        <p:blipFill>
          <a:blip r:embed="rId2"/>
          <a:stretch>
            <a:fillRect/>
          </a:stretch>
        </p:blipFill>
        <p:spPr>
          <a:xfrm>
            <a:off x="3340377" y="3219740"/>
            <a:ext cx="4000500" cy="2408583"/>
          </a:xfrm>
          <a:prstGeom prst="rect">
            <a:avLst/>
          </a:prstGeom>
        </p:spPr>
      </p:pic>
    </p:spTree>
    <p:extLst>
      <p:ext uri="{BB962C8B-B14F-4D97-AF65-F5344CB8AC3E}">
        <p14:creationId xmlns:p14="http://schemas.microsoft.com/office/powerpoint/2010/main" val="241182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040D-07F9-4AF7-8695-49D136C73D0F}"/>
              </a:ext>
            </a:extLst>
          </p:cNvPr>
          <p:cNvSpPr>
            <a:spLocks noGrp="1"/>
          </p:cNvSpPr>
          <p:nvPr>
            <p:ph type="title"/>
          </p:nvPr>
        </p:nvSpPr>
        <p:spPr/>
        <p:txBody>
          <a:bodyPr/>
          <a:lstStyle/>
          <a:p>
            <a:r>
              <a:rPr lang="en-US" dirty="0">
                <a:solidFill>
                  <a:schemeClr val="accent6"/>
                </a:solidFill>
                <a:highlight>
                  <a:srgbClr val="000000"/>
                </a:highlight>
              </a:rPr>
              <a:t>Components</a:t>
            </a:r>
            <a:r>
              <a:rPr lang="en-US" dirty="0">
                <a:solidFill>
                  <a:schemeClr val="accent6">
                    <a:lumMod val="60000"/>
                    <a:lumOff val="40000"/>
                  </a:schemeClr>
                </a:solidFill>
                <a:highlight>
                  <a:srgbClr val="000000"/>
                </a:highlight>
              </a:rPr>
              <a:t> of monochrome  tv transmitter</a:t>
            </a:r>
            <a:endParaRPr lang="en-US" dirty="0"/>
          </a:p>
        </p:txBody>
      </p:sp>
      <p:sp>
        <p:nvSpPr>
          <p:cNvPr id="3" name="Content Placeholder 2">
            <a:extLst>
              <a:ext uri="{FF2B5EF4-FFF2-40B4-BE49-F238E27FC236}">
                <a16:creationId xmlns:a16="http://schemas.microsoft.com/office/drawing/2014/main" id="{C5FC35FA-9C5E-4B26-BD33-3E5199B9F984}"/>
              </a:ext>
            </a:extLst>
          </p:cNvPr>
          <p:cNvSpPr>
            <a:spLocks noGrp="1"/>
          </p:cNvSpPr>
          <p:nvPr>
            <p:ph idx="1"/>
          </p:nvPr>
        </p:nvSpPr>
        <p:spPr/>
        <p:txBody>
          <a:bodyPr/>
          <a:lstStyle/>
          <a:p>
            <a:r>
              <a:rPr lang="en-US" b="1" i="1" u="sng" dirty="0">
                <a:solidFill>
                  <a:schemeClr val="accent6"/>
                </a:solidFill>
              </a:rPr>
              <a:t>Video Stages </a:t>
            </a:r>
            <a:r>
              <a:rPr lang="en-US" b="1" dirty="0"/>
              <a:t>: </a:t>
            </a:r>
            <a:r>
              <a:rPr lang="en-US" dirty="0"/>
              <a:t>The output of the camera is fed to a video switcher which may also receive videotape or outside broadcast video signals at other inputs. The function of this switching system is to provide the many video controls required.</a:t>
            </a:r>
            <a:endParaRPr lang="en-US" b="1" dirty="0"/>
          </a:p>
          <a:p>
            <a:endParaRPr lang="en-US" dirty="0"/>
          </a:p>
        </p:txBody>
      </p:sp>
      <p:pic>
        <p:nvPicPr>
          <p:cNvPr id="5" name="Picture 4">
            <a:extLst>
              <a:ext uri="{FF2B5EF4-FFF2-40B4-BE49-F238E27FC236}">
                <a16:creationId xmlns:a16="http://schemas.microsoft.com/office/drawing/2014/main" id="{20F1ED9C-976C-4AB5-9CD5-F3BFE1CB9108}"/>
              </a:ext>
            </a:extLst>
          </p:cNvPr>
          <p:cNvPicPr>
            <a:picLocks noChangeAspect="1"/>
          </p:cNvPicPr>
          <p:nvPr/>
        </p:nvPicPr>
        <p:blipFill>
          <a:blip r:embed="rId2"/>
          <a:stretch>
            <a:fillRect/>
          </a:stretch>
        </p:blipFill>
        <p:spPr>
          <a:xfrm>
            <a:off x="3286539" y="3545993"/>
            <a:ext cx="5982889" cy="3106597"/>
          </a:xfrm>
          <a:prstGeom prst="rect">
            <a:avLst/>
          </a:prstGeom>
        </p:spPr>
      </p:pic>
    </p:spTree>
    <p:extLst>
      <p:ext uri="{BB962C8B-B14F-4D97-AF65-F5344CB8AC3E}">
        <p14:creationId xmlns:p14="http://schemas.microsoft.com/office/powerpoint/2010/main" val="288613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01C0-1664-4346-99FA-7AF0842D6948}"/>
              </a:ext>
            </a:extLst>
          </p:cNvPr>
          <p:cNvSpPr>
            <a:spLocks noGrp="1"/>
          </p:cNvSpPr>
          <p:nvPr>
            <p:ph type="title"/>
          </p:nvPr>
        </p:nvSpPr>
        <p:spPr/>
        <p:txBody>
          <a:bodyPr/>
          <a:lstStyle/>
          <a:p>
            <a:r>
              <a:rPr lang="en-US" dirty="0">
                <a:solidFill>
                  <a:schemeClr val="accent6"/>
                </a:solidFill>
                <a:highlight>
                  <a:srgbClr val="000000"/>
                </a:highlight>
              </a:rPr>
              <a:t>Components</a:t>
            </a:r>
            <a:r>
              <a:rPr lang="en-US" dirty="0">
                <a:solidFill>
                  <a:schemeClr val="accent6">
                    <a:lumMod val="60000"/>
                    <a:lumOff val="40000"/>
                  </a:schemeClr>
                </a:solidFill>
                <a:highlight>
                  <a:srgbClr val="000000"/>
                </a:highlight>
              </a:rPr>
              <a:t> of monochrome  tv transmitter</a:t>
            </a:r>
            <a:endParaRPr lang="en-US" dirty="0"/>
          </a:p>
        </p:txBody>
      </p:sp>
      <p:sp>
        <p:nvSpPr>
          <p:cNvPr id="3" name="Content Placeholder 2">
            <a:extLst>
              <a:ext uri="{FF2B5EF4-FFF2-40B4-BE49-F238E27FC236}">
                <a16:creationId xmlns:a16="http://schemas.microsoft.com/office/drawing/2014/main" id="{93802886-C802-47FF-B712-24793D477EB7}"/>
              </a:ext>
            </a:extLst>
          </p:cNvPr>
          <p:cNvSpPr>
            <a:spLocks noGrp="1"/>
          </p:cNvSpPr>
          <p:nvPr>
            <p:ph idx="1"/>
          </p:nvPr>
        </p:nvSpPr>
        <p:spPr/>
        <p:txBody>
          <a:bodyPr/>
          <a:lstStyle/>
          <a:p>
            <a:pPr marL="0" indent="0">
              <a:buNone/>
            </a:pPr>
            <a:r>
              <a:rPr lang="en-US" dirty="0"/>
              <a:t>                                </a:t>
            </a:r>
            <a:r>
              <a:rPr lang="en-US" sz="3600" dirty="0">
                <a:solidFill>
                  <a:srgbClr val="00B050"/>
                </a:solidFill>
              </a:rPr>
              <a:t>RF and sound circuitry</a:t>
            </a:r>
          </a:p>
          <a:p>
            <a:r>
              <a:rPr lang="en-US" dirty="0"/>
              <a:t>the sound transmitter is a frequency modulated transmitter the only difference is that maximum deviation is limited to 25KHz instead of the 75KHz limit for FM broadcast transmitter.</a:t>
            </a:r>
          </a:p>
          <a:p>
            <a:r>
              <a:rPr lang="en-US" dirty="0"/>
              <a:t>The RF aspects of the video transmitter must be broadband ,in view of the large bandwidth of the transmitted video modulated signals. </a:t>
            </a:r>
          </a:p>
        </p:txBody>
      </p:sp>
    </p:spTree>
    <p:extLst>
      <p:ext uri="{BB962C8B-B14F-4D97-AF65-F5344CB8AC3E}">
        <p14:creationId xmlns:p14="http://schemas.microsoft.com/office/powerpoint/2010/main" val="272421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A265-C724-4042-9B98-3AB2836D5DED}"/>
              </a:ext>
            </a:extLst>
          </p:cNvPr>
          <p:cNvSpPr>
            <a:spLocks noGrp="1"/>
          </p:cNvSpPr>
          <p:nvPr>
            <p:ph type="title"/>
          </p:nvPr>
        </p:nvSpPr>
        <p:spPr/>
        <p:txBody>
          <a:bodyPr/>
          <a:lstStyle/>
          <a:p>
            <a:r>
              <a:rPr lang="en-US" dirty="0">
                <a:highlight>
                  <a:srgbClr val="000000"/>
                </a:highlight>
              </a:rPr>
              <a:t>Block diagram of monochrome tv transmitter</a:t>
            </a:r>
          </a:p>
        </p:txBody>
      </p:sp>
      <p:pic>
        <p:nvPicPr>
          <p:cNvPr id="5" name="Content Placeholder 4">
            <a:extLst>
              <a:ext uri="{FF2B5EF4-FFF2-40B4-BE49-F238E27FC236}">
                <a16:creationId xmlns:a16="http://schemas.microsoft.com/office/drawing/2014/main" id="{15D4DACC-54BE-47BB-AF0D-95886A456417}"/>
              </a:ext>
            </a:extLst>
          </p:cNvPr>
          <p:cNvPicPr>
            <a:picLocks noGrp="1" noChangeAspect="1"/>
          </p:cNvPicPr>
          <p:nvPr>
            <p:ph idx="1"/>
          </p:nvPr>
        </p:nvPicPr>
        <p:blipFill>
          <a:blip r:embed="rId2" r:link="rId4">
            <a:extLst>
              <a:ext uri="{BEBA8EAE-BF5A-486C-A8C5-ECC9F3942E4B}">
                <a14:imgProps xmlns:a14="http://schemas.microsoft.com/office/drawing/2010/main">
                  <a14:imgLayer r:embed="rId3">
                    <a14:imgEffect>
                      <a14:backgroundRemoval t="0" b="96073" l="159" r="96820">
                        <a14:foregroundMark x1="6995" y1="8157" x2="99841" y2="83082"/>
                        <a14:foregroundMark x1="99841" y1="83082" x2="67409" y2="72205"/>
                        <a14:foregroundMark x1="67409" y1="72205" x2="63116" y2="62538"/>
                        <a14:foregroundMark x1="63116" y1="62538" x2="68203" y2="48640"/>
                        <a14:foregroundMark x1="68203" y1="48640" x2="83307" y2="28701"/>
                        <a14:foregroundMark x1="83307" y1="28701" x2="66773" y2="33837"/>
                        <a14:foregroundMark x1="66773" y1="33837" x2="71701" y2="31722"/>
                        <a14:foregroundMark x1="71701" y1="31722" x2="76789" y2="33837"/>
                        <a14:foregroundMark x1="76789" y1="33837" x2="76948" y2="48943"/>
                        <a14:foregroundMark x1="76948" y1="48943" x2="69634" y2="52568"/>
                        <a14:foregroundMark x1="69634" y1="52568" x2="75199" y2="48640"/>
                        <a14:foregroundMark x1="75199" y1="48640" x2="80445" y2="73716"/>
                        <a14:foregroundMark x1="80445" y1="73716" x2="75517" y2="91541"/>
                        <a14:foregroundMark x1="75517" y1="91541" x2="59459" y2="90937"/>
                        <a14:foregroundMark x1="59459" y1="90937" x2="53736" y2="70997"/>
                        <a14:foregroundMark x1="53736" y1="70997" x2="55962" y2="46224"/>
                        <a14:foregroundMark x1="55962" y1="46224" x2="67409" y2="24169"/>
                        <a14:foregroundMark x1="67409" y1="24169" x2="77901" y2="29003"/>
                        <a14:foregroundMark x1="77901" y1="29003" x2="83148" y2="50151"/>
                        <a14:foregroundMark x1="83148" y1="50151" x2="77424" y2="66465"/>
                        <a14:foregroundMark x1="77424" y1="66465" x2="62321" y2="70393"/>
                        <a14:foregroundMark x1="62321" y1="70393" x2="56916" y2="63444"/>
                        <a14:foregroundMark x1="56916" y1="63444" x2="56439" y2="50151"/>
                        <a14:foregroundMark x1="56439" y1="50151" x2="66137" y2="36254"/>
                        <a14:foregroundMark x1="66137" y1="36254" x2="78060" y2="47432"/>
                        <a14:foregroundMark x1="78060" y1="47432" x2="82035" y2="61631"/>
                        <a14:foregroundMark x1="82035" y1="61631" x2="76312" y2="69184"/>
                        <a14:foregroundMark x1="76312" y1="69184" x2="54372" y2="60725"/>
                        <a14:foregroundMark x1="54372" y1="60725" x2="45628" y2="42296"/>
                        <a14:foregroundMark x1="45628" y1="42296" x2="47695" y2="17523"/>
                        <a14:foregroundMark x1="47695" y1="17523" x2="61367" y2="906"/>
                        <a14:foregroundMark x1="61367" y1="906" x2="75199" y2="19033"/>
                        <a14:foregroundMark x1="75199" y1="19033" x2="80445" y2="42900"/>
                        <a14:foregroundMark x1="80445" y1="42900" x2="72019" y2="61631"/>
                        <a14:foregroundMark x1="72019" y1="61631" x2="45151" y2="67069"/>
                        <a14:foregroundMark x1="45151" y1="67069" x2="35294" y2="57402"/>
                        <a14:foregroundMark x1="35294" y1="57402" x2="37202" y2="36556"/>
                        <a14:foregroundMark x1="37202" y1="36556" x2="52146" y2="6949"/>
                        <a14:foregroundMark x1="52146" y1="6949" x2="68045" y2="10574"/>
                        <a14:foregroundMark x1="68045" y1="10574" x2="81240" y2="48036"/>
                        <a14:foregroundMark x1="81240" y1="48036" x2="82512" y2="73112"/>
                        <a14:foregroundMark x1="82512" y1="73112" x2="68680" y2="82175"/>
                        <a14:foregroundMark x1="68680" y1="82175" x2="50556" y2="68580"/>
                        <a14:foregroundMark x1="50556" y1="68580" x2="44833" y2="40785"/>
                        <a14:foregroundMark x1="44833" y1="40785" x2="48172" y2="17221"/>
                        <a14:foregroundMark x1="48172" y1="17221" x2="63275" y2="10272"/>
                        <a14:foregroundMark x1="63275" y1="10272" x2="77901" y2="41088"/>
                        <a14:foregroundMark x1="77901" y1="41088" x2="80604" y2="63746"/>
                        <a14:foregroundMark x1="80604" y1="63746" x2="69475" y2="71299"/>
                        <a14:foregroundMark x1="69475" y1="71299" x2="57393" y2="59215"/>
                        <a14:foregroundMark x1="57393" y1="59215" x2="53577" y2="42296"/>
                        <a14:foregroundMark x1="53577" y1="42296" x2="58824" y2="25076"/>
                        <a14:foregroundMark x1="58824" y1="25076" x2="76312" y2="32931"/>
                        <a14:foregroundMark x1="76312" y1="32931" x2="87281" y2="60121"/>
                        <a14:foregroundMark x1="87281" y1="60121" x2="88235" y2="72810"/>
                        <a14:foregroundMark x1="88235" y1="72810" x2="78378" y2="75529"/>
                        <a14:foregroundMark x1="78378" y1="75529" x2="62798" y2="62236"/>
                        <a14:foregroundMark x1="62798" y1="62236" x2="58824" y2="50151"/>
                        <a14:foregroundMark x1="58824" y1="50151" x2="65183" y2="36858"/>
                        <a14:foregroundMark x1="65183" y1="36858" x2="82353" y2="36556"/>
                        <a14:foregroundMark x1="82353" y1="36556" x2="92528" y2="54381"/>
                        <a14:foregroundMark x1="92528" y1="54381" x2="94595" y2="67372"/>
                        <a14:foregroundMark x1="94595" y1="67372" x2="88712" y2="79456"/>
                        <a14:foregroundMark x1="88712" y1="79456" x2="70906" y2="78550"/>
                        <a14:foregroundMark x1="70906" y1="78550" x2="64547" y2="67372"/>
                        <a14:foregroundMark x1="64547" y1="67372" x2="67250" y2="49245"/>
                        <a14:foregroundMark x1="67250" y1="49245" x2="80604" y2="35952"/>
                        <a14:foregroundMark x1="80604" y1="35952" x2="90779" y2="40181"/>
                        <a14:foregroundMark x1="90779" y1="40181" x2="94436" y2="49849"/>
                        <a14:foregroundMark x1="94436" y1="49849" x2="86486" y2="70695"/>
                        <a14:foregroundMark x1="86486" y1="70695" x2="80286" y2="66767"/>
                        <a14:foregroundMark x1="80286" y1="66767" x2="77742" y2="43807"/>
                        <a14:foregroundMark x1="77742" y1="43807" x2="80286" y2="10272"/>
                        <a14:foregroundMark x1="80286" y1="10272" x2="82830" y2="0"/>
                        <a14:foregroundMark x1="82830" y1="0" x2="94118" y2="6344"/>
                        <a14:foregroundMark x1="94118" y1="6344" x2="96184" y2="61027"/>
                        <a14:foregroundMark x1="96184" y1="61027" x2="91574" y2="54985"/>
                        <a14:foregroundMark x1="91574" y1="54985" x2="90779" y2="38066"/>
                        <a14:foregroundMark x1="90779" y1="38066" x2="95707" y2="45619"/>
                        <a14:foregroundMark x1="95707" y1="45619" x2="99046" y2="63746"/>
                        <a14:foregroundMark x1="99046" y1="63746" x2="96025" y2="75831"/>
                        <a14:foregroundMark x1="96025" y1="75831" x2="92687" y2="62538"/>
                        <a14:foregroundMark x1="92687" y1="62538" x2="92051" y2="46224"/>
                        <a14:foregroundMark x1="92051" y1="46224" x2="97933" y2="63142"/>
                        <a14:foregroundMark x1="97933" y1="63142" x2="98092" y2="87613"/>
                        <a14:foregroundMark x1="98092" y1="87613" x2="95231" y2="77039"/>
                        <a14:foregroundMark x1="95231" y1="77039" x2="96184" y2="16012"/>
                        <a14:foregroundMark x1="96184" y1="16012" x2="99364" y2="48943"/>
                        <a14:foregroundMark x1="99364" y1="48943" x2="96820" y2="26586"/>
                        <a14:foregroundMark x1="96820" y1="26586" x2="99682" y2="69184"/>
                        <a14:foregroundMark x1="99682" y1="69184" x2="94913" y2="32326"/>
                        <a14:foregroundMark x1="94913" y1="32326" x2="98887" y2="54683"/>
                        <a14:foregroundMark x1="98887" y1="54683" x2="98410" y2="302"/>
                        <a14:foregroundMark x1="98410" y1="302" x2="99841" y2="14804"/>
                        <a14:foregroundMark x1="99841" y1="14804" x2="99523" y2="53776"/>
                        <a14:foregroundMark x1="99523" y1="53776" x2="94118" y2="13595"/>
                        <a14:foregroundMark x1="94118" y1="13595" x2="96820" y2="31722"/>
                        <a14:foregroundMark x1="96820" y1="31722" x2="97138" y2="54683"/>
                        <a14:foregroundMark x1="97138" y1="54683" x2="93959" y2="35650"/>
                        <a14:foregroundMark x1="93959" y1="35650" x2="96184" y2="50755"/>
                        <a14:foregroundMark x1="96184" y1="50755" x2="96025" y2="67372"/>
                        <a14:foregroundMark x1="96025" y1="67372" x2="93482" y2="55589"/>
                        <a14:foregroundMark x1="93482" y1="55589" x2="93641" y2="26888"/>
                        <a14:foregroundMark x1="93641" y1="26888" x2="94118" y2="39275"/>
                        <a14:foregroundMark x1="94118" y1="39275" x2="90620" y2="48338"/>
                        <a14:foregroundMark x1="90620" y1="48338" x2="88394" y2="35347"/>
                        <a14:foregroundMark x1="88394" y1="35347" x2="88076" y2="21148"/>
                        <a14:foregroundMark x1="88076" y1="21148" x2="95866" y2="46828"/>
                        <a14:foregroundMark x1="95866" y1="46828" x2="99205" y2="71299"/>
                        <a14:foregroundMark x1="99205" y1="71299" x2="93482" y2="73112"/>
                        <a14:foregroundMark x1="93482" y1="73112" x2="92528" y2="19335"/>
                        <a14:foregroundMark x1="92528" y1="19335" x2="96820" y2="70997"/>
                        <a14:foregroundMark x1="96820" y1="70997" x2="95548" y2="83988"/>
                        <a14:foregroundMark x1="95548" y1="83988" x2="91097" y2="18731"/>
                        <a14:foregroundMark x1="91097" y1="18731" x2="94595" y2="42598"/>
                        <a14:foregroundMark x1="94595" y1="42598" x2="94118" y2="67372"/>
                        <a14:foregroundMark x1="94118" y1="67372" x2="88871" y2="45619"/>
                        <a14:foregroundMark x1="88871" y1="45619" x2="85692" y2="5136"/>
                        <a14:foregroundMark x1="85692" y1="5136" x2="84261" y2="28701"/>
                        <a14:foregroundMark x1="84261" y1="28701" x2="77583" y2="17221"/>
                        <a14:foregroundMark x1="77583" y1="17221" x2="74722" y2="604"/>
                        <a14:foregroundMark x1="74722" y1="604" x2="82512" y2="73112"/>
                        <a14:foregroundMark x1="82512" y1="73112" x2="75676" y2="17825"/>
                        <a14:foregroundMark x1="75676" y1="17825" x2="83466" y2="55287"/>
                        <a14:foregroundMark x1="83466" y1="55287" x2="84738" y2="78248"/>
                        <a14:foregroundMark x1="84738" y1="78248" x2="80286" y2="67069"/>
                        <a14:foregroundMark x1="80286" y1="67069" x2="72019" y2="23867"/>
                        <a14:foregroundMark x1="72019" y1="23867" x2="75676" y2="34743"/>
                        <a14:foregroundMark x1="75676" y1="34743" x2="78696" y2="55891"/>
                        <a14:foregroundMark x1="78696" y1="55891" x2="66614" y2="11782"/>
                        <a14:foregroundMark x1="66614" y1="11782" x2="74404" y2="27190"/>
                        <a14:foregroundMark x1="74404" y1="27190" x2="68521" y2="9970"/>
                        <a14:foregroundMark x1="68521" y1="9970" x2="80604" y2="74622"/>
                        <a14:foregroundMark x1="80604" y1="74622" x2="74086" y2="45015"/>
                        <a14:foregroundMark x1="74086" y1="45015" x2="72019" y2="23263"/>
                        <a14:foregroundMark x1="72019" y1="23263" x2="76153" y2="37462"/>
                        <a14:foregroundMark x1="76153" y1="37462" x2="79650" y2="64048"/>
                        <a14:foregroundMark x1="79650" y1="64048" x2="70111" y2="19033"/>
                        <a14:foregroundMark x1="70111" y1="19033" x2="75835" y2="70393"/>
                        <a14:foregroundMark x1="75835" y1="70393" x2="71224" y2="57100"/>
                        <a14:foregroundMark x1="71224" y1="57100" x2="65183" y2="23867"/>
                        <a14:foregroundMark x1="65183" y1="23867" x2="71860" y2="55589"/>
                        <a14:foregroundMark x1="71860" y1="55589" x2="64229" y2="22961"/>
                        <a14:foregroundMark x1="64229" y1="22961" x2="72814" y2="65861"/>
                        <a14:foregroundMark x1="72814" y1="65861" x2="55803" y2="2417"/>
                        <a14:foregroundMark x1="55803" y1="2417" x2="66137" y2="50755"/>
                        <a14:foregroundMark x1="66137" y1="50755" x2="60095" y2="34441"/>
                        <a14:foregroundMark x1="60095" y1="34441" x2="56916" y2="16616"/>
                        <a14:foregroundMark x1="56916" y1="16616" x2="72019" y2="74018"/>
                        <a14:foregroundMark x1="72019" y1="74018" x2="58665" y2="11782"/>
                        <a14:foregroundMark x1="58665" y1="11782" x2="76630" y2="80665"/>
                        <a14:foregroundMark x1="76630" y1="80665" x2="59300" y2="13595"/>
                        <a14:foregroundMark x1="59300" y1="13595" x2="69952" y2="54985"/>
                        <a14:foregroundMark x1="69952" y1="54985" x2="55326" y2="604"/>
                        <a14:foregroundMark x1="55326" y1="604" x2="66455" y2="46526"/>
                        <a14:foregroundMark x1="66455" y1="46526" x2="54531" y2="11782"/>
                        <a14:foregroundMark x1="54531" y1="11782" x2="66932" y2="72205"/>
                        <a14:foregroundMark x1="66932" y1="72205" x2="58506" y2="37160"/>
                        <a14:foregroundMark x1="58506" y1="37160" x2="68839" y2="79456"/>
                        <a14:foregroundMark x1="68839" y1="79456" x2="59459" y2="52266"/>
                        <a14:foregroundMark x1="59459" y1="52266" x2="63434" y2="75227"/>
                        <a14:foregroundMark x1="63434" y1="75227" x2="62639" y2="72205"/>
                        <a14:foregroundMark x1="11447" y1="40483" x2="14149" y2="59819"/>
                        <a14:foregroundMark x1="14149" y1="59819" x2="9857" y2="5136"/>
                        <a14:foregroundMark x1="9857" y1="5136" x2="12401" y2="28701"/>
                        <a14:foregroundMark x1="12401" y1="28701" x2="10811" y2="48036"/>
                        <a14:foregroundMark x1="10811" y1="48036" x2="11447" y2="61934"/>
                        <a14:foregroundMark x1="11447" y1="61934" x2="7472" y2="29909"/>
                        <a14:foregroundMark x1="7472" y1="29909" x2="8426" y2="52266"/>
                        <a14:foregroundMark x1="8426" y1="52266" x2="2544" y2="22054"/>
                        <a14:foregroundMark x1="2544" y1="22054" x2="4610" y2="47432"/>
                        <a14:foregroundMark x1="4610" y1="47432" x2="318" y2="18429"/>
                        <a14:foregroundMark x1="318" y1="18429" x2="5087" y2="51964"/>
                        <a14:foregroundMark x1="5087" y1="51964" x2="1749" y2="10876"/>
                        <a14:foregroundMark x1="1749" y1="10876" x2="7631" y2="40785"/>
                        <a14:foregroundMark x1="7631" y1="40785" x2="5564" y2="28399"/>
                        <a14:foregroundMark x1="5564" y1="28399" x2="8267" y2="53172"/>
                        <a14:foregroundMark x1="8267" y1="53172" x2="3498" y2="2115"/>
                        <a14:foregroundMark x1="3498" y1="2115" x2="6995" y2="36254"/>
                        <a14:foregroundMark x1="6995" y1="36254" x2="6836" y2="52870"/>
                        <a14:foregroundMark x1="6836" y1="52870" x2="2385" y2="41692"/>
                        <a14:foregroundMark x1="2385" y1="41692" x2="2703" y2="23867"/>
                        <a14:foregroundMark x1="2703" y1="23867" x2="6995" y2="15408"/>
                        <a14:foregroundMark x1="6995" y1="15408" x2="8903" y2="31722"/>
                        <a14:foregroundMark x1="8903" y1="31722" x2="4452" y2="7553"/>
                        <a14:foregroundMark x1="4452" y1="7553" x2="7472" y2="47432"/>
                        <a14:foregroundMark x1="7472" y1="47432" x2="4610" y2="1813"/>
                        <a14:foregroundMark x1="4610" y1="1813" x2="6836" y2="25982"/>
                        <a14:foregroundMark x1="6836" y1="25982" x2="3021" y2="9063"/>
                        <a14:foregroundMark x1="3021" y1="9063" x2="5564" y2="30816"/>
                        <a14:foregroundMark x1="5564" y1="30816" x2="5564" y2="44109"/>
                        <a14:foregroundMark x1="5564" y1="44109" x2="2544" y2="14502"/>
                        <a14:foregroundMark x1="2544" y1="14502" x2="6518" y2="26284"/>
                        <a14:foregroundMark x1="6518" y1="26284" x2="4928" y2="46526"/>
                        <a14:foregroundMark x1="4928" y1="46526" x2="5882" y2="46526"/>
                        <a14:foregroundMark x1="5087" y1="75227" x2="1113" y2="43807"/>
                        <a14:foregroundMark x1="1113" y1="43807" x2="3180" y2="64955"/>
                        <a14:foregroundMark x1="3180" y1="64955" x2="636" y2="53776"/>
                        <a14:foregroundMark x1="636" y1="53776" x2="3339" y2="87311"/>
                        <a14:foregroundMark x1="3339" y1="87311" x2="159" y2="74622"/>
                        <a14:foregroundMark x1="159" y1="74622" x2="8903" y2="91541"/>
                        <a14:foregroundMark x1="24006" y1="88520" x2="31638" y2="96979"/>
                        <a14:foregroundMark x1="31638" y1="96979" x2="12878" y2="90332"/>
                        <a14:foregroundMark x1="12878" y1="90332" x2="20350" y2="89426"/>
                        <a14:foregroundMark x1="20350" y1="89426" x2="24483" y2="97583"/>
                        <a14:foregroundMark x1="24483" y1="97583" x2="31955" y2="99094"/>
                        <a14:foregroundMark x1="31955" y1="99094" x2="38951" y2="97583"/>
                        <a14:foregroundMark x1="38951" y1="97583" x2="31320" y2="91541"/>
                        <a14:foregroundMark x1="31320" y1="91541" x2="46741" y2="96979"/>
                        <a14:foregroundMark x1="46741" y1="96979" x2="23688" y2="90937"/>
                        <a14:foregroundMark x1="23688" y1="90937" x2="27822" y2="99094"/>
                        <a14:foregroundMark x1="27822" y1="99094" x2="25914" y2="87915"/>
                        <a14:foregroundMark x1="25914" y1="87915" x2="15262" y2="77946"/>
                        <a14:foregroundMark x1="15262" y1="77946" x2="20350" y2="83686"/>
                        <a14:foregroundMark x1="20350" y1="83686" x2="29253" y2="85801"/>
                        <a14:foregroundMark x1="29253" y1="85801" x2="23847" y2="77039"/>
                        <a14:foregroundMark x1="23847" y1="77039" x2="17965" y2="81269"/>
                        <a14:foregroundMark x1="17965" y1="81269" x2="23529" y2="90937"/>
                        <a14:foregroundMark x1="23529" y1="90937" x2="18601" y2="89426"/>
                        <a14:foregroundMark x1="18601" y1="89426" x2="31638" y2="98792"/>
                        <a14:foregroundMark x1="31638" y1="98792" x2="49921" y2="99396"/>
                        <a14:foregroundMark x1="49921" y1="99396" x2="54531" y2="93353"/>
                        <a14:foregroundMark x1="54531" y1="93353" x2="41176" y2="88520"/>
                        <a14:foregroundMark x1="41176" y1="88520" x2="46582" y2="87311"/>
                        <a14:foregroundMark x1="46582" y1="87311" x2="36089" y2="82175"/>
                        <a14:foregroundMark x1="36089" y1="82175" x2="43879" y2="92447"/>
                        <a14:foregroundMark x1="43879" y1="92447" x2="35135" y2="86707"/>
                        <a14:foregroundMark x1="35135" y1="86707" x2="44038" y2="95770"/>
                        <a14:foregroundMark x1="44038" y1="95770" x2="35453" y2="89124"/>
                        <a14:foregroundMark x1="35453" y1="89124" x2="40223" y2="98187"/>
                        <a14:foregroundMark x1="40223" y1="98187" x2="45787" y2="95770"/>
                        <a14:foregroundMark x1="45787" y1="95770" x2="39269" y2="97281"/>
                        <a14:foregroundMark x1="39269" y1="97281" x2="58188" y2="96375"/>
                        <a14:foregroundMark x1="58188" y1="96375" x2="38792" y2="83988"/>
                        <a14:foregroundMark x1="38792" y1="83988" x2="33227" y2="86103"/>
                        <a14:foregroundMark x1="33227" y1="86103" x2="44992" y2="94260"/>
                        <a14:foregroundMark x1="44992" y1="94260" x2="31638" y2="80665"/>
                        <a14:foregroundMark x1="31638" y1="80665" x2="11288" y2="93958"/>
                        <a14:foregroundMark x1="11288" y1="93958" x2="6995" y2="89124"/>
                        <a14:foregroundMark x1="6995" y1="89124" x2="23529" y2="96073"/>
                        <a14:foregroundMark x1="23529" y1="96073" x2="19873" y2="86707"/>
                        <a14:foregroundMark x1="19873" y1="86707" x2="26709" y2="90937"/>
                        <a14:foregroundMark x1="23052" y1="67372" x2="19396" y2="59517"/>
                        <a14:foregroundMark x1="19396" y1="59517" x2="14149" y2="60121"/>
                        <a14:foregroundMark x1="14149" y1="60121" x2="27027" y2="72205"/>
                        <a14:foregroundMark x1="27027" y1="72205" x2="24324" y2="61329"/>
                        <a14:foregroundMark x1="24324" y1="61329" x2="17965" y2="63444"/>
                        <a14:foregroundMark x1="17965" y1="63444" x2="22258" y2="67674"/>
                        <a14:foregroundMark x1="97138" y1="84894" x2="89348" y2="43807"/>
                        <a14:foregroundMark x1="89348" y1="43807" x2="88871" y2="61027"/>
                        <a14:foregroundMark x1="88871" y1="61027" x2="90461" y2="73112"/>
                        <a14:foregroundMark x1="90461" y1="73112" x2="94277" y2="81571"/>
                        <a14:foregroundMark x1="94277" y1="81571" x2="98092" y2="31420"/>
                        <a14:foregroundMark x1="98092" y1="31420" x2="99205" y2="61631"/>
                        <a14:foregroundMark x1="99205" y1="61631" x2="94277" y2="29909"/>
                        <a14:foregroundMark x1="94277" y1="29909" x2="94595" y2="58610"/>
                        <a14:foregroundMark x1="94595" y1="58610" x2="91415" y2="22054"/>
                        <a14:foregroundMark x1="91415" y1="22054" x2="97774" y2="38973"/>
                        <a14:foregroundMark x1="97774" y1="38973" x2="98728" y2="56798"/>
                        <a14:foregroundMark x1="98728" y1="56798" x2="98251" y2="302"/>
                        <a14:foregroundMark x1="98251" y1="302" x2="98569" y2="35952"/>
                        <a14:foregroundMark x1="98569" y1="35952" x2="95707" y2="49245"/>
                        <a14:foregroundMark x1="95707" y1="49245" x2="88553" y2="29305"/>
                        <a14:foregroundMark x1="88553" y1="29305" x2="87758" y2="16314"/>
                        <a14:foregroundMark x1="87758" y1="16314" x2="92687" y2="30514"/>
                        <a14:foregroundMark x1="92687" y1="30514" x2="94754" y2="50151"/>
                        <a14:foregroundMark x1="94754" y1="50151" x2="89984" y2="58912"/>
                        <a14:foregroundMark x1="89984" y1="58912" x2="87281" y2="48943"/>
                        <a14:foregroundMark x1="87281" y1="48943" x2="91574" y2="58610"/>
                        <a14:foregroundMark x1="91574" y1="58610" x2="90461" y2="73112"/>
                        <a14:foregroundMark x1="90461" y1="73112" x2="96184" y2="7855"/>
                        <a14:foregroundMark x1="96184" y1="7855" x2="99205" y2="31722"/>
                        <a14:foregroundMark x1="99205" y1="31722" x2="96979" y2="47734"/>
                        <a14:foregroundMark x1="96979" y1="47734" x2="94436" y2="32024"/>
                        <a14:foregroundMark x1="94436" y1="32024" x2="94754" y2="19033"/>
                        <a14:foregroundMark x1="94754" y1="19033" x2="98887" y2="24471"/>
                        <a14:foregroundMark x1="98887" y1="24471" x2="98887" y2="54985"/>
                        <a14:foregroundMark x1="98887" y1="54985" x2="96979" y2="38973"/>
                        <a14:foregroundMark x1="96979" y1="38973" x2="99841" y2="64653"/>
                        <a14:foregroundMark x1="99841" y1="64653" x2="98092" y2="81873"/>
                        <a14:foregroundMark x1="98092" y1="81873" x2="93482" y2="80060"/>
                        <a14:foregroundMark x1="93482" y1="80060" x2="93005" y2="65861"/>
                        <a14:foregroundMark x1="93005" y1="65861" x2="96502" y2="74018"/>
                        <a14:foregroundMark x1="96502" y1="74018" x2="90143" y2="68882"/>
                        <a14:foregroundMark x1="90143" y1="68882" x2="96025" y2="82779"/>
                        <a14:foregroundMark x1="96025" y1="82779" x2="98728" y2="95166"/>
                        <a14:foregroundMark x1="98728" y1="95166" x2="93959" y2="99094"/>
                        <a14:foregroundMark x1="93959" y1="99094" x2="94436" y2="76435"/>
                        <a14:foregroundMark x1="94436" y1="76435" x2="99046" y2="50755"/>
                        <a14:foregroundMark x1="99046" y1="50755" x2="96979" y2="18731"/>
                        <a14:foregroundMark x1="96979" y1="18731" x2="92210" y2="11178"/>
                        <a14:foregroundMark x1="92210" y1="11178" x2="96820" y2="4532"/>
                        <a14:foregroundMark x1="96820" y1="4532" x2="94754" y2="27190"/>
                        <a14:foregroundMark x1="94754" y1="27190" x2="96343" y2="40785"/>
                        <a14:foregroundMark x1="96343" y1="40785" x2="96820" y2="41994"/>
                      </a14:backgroundRemoval>
                    </a14:imgEffect>
                  </a14:imgLayer>
                </a14:imgProps>
              </a:ext>
            </a:extLst>
          </a:blip>
          <a:stretch>
            <a:fillRect/>
          </a:stretch>
        </p:blipFill>
        <p:spPr>
          <a:xfrm>
            <a:off x="874643" y="1853754"/>
            <a:ext cx="10190922" cy="3982739"/>
          </a:xfrm>
        </p:spPr>
      </p:pic>
    </p:spTree>
    <p:extLst>
      <p:ext uri="{BB962C8B-B14F-4D97-AF65-F5344CB8AC3E}">
        <p14:creationId xmlns:p14="http://schemas.microsoft.com/office/powerpoint/2010/main" val="11171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CAA0-3A50-4ED6-AFAB-18F365EE3AD9}"/>
              </a:ext>
            </a:extLst>
          </p:cNvPr>
          <p:cNvSpPr>
            <a:spLocks noGrp="1"/>
          </p:cNvSpPr>
          <p:nvPr>
            <p:ph type="title"/>
          </p:nvPr>
        </p:nvSpPr>
        <p:spPr/>
        <p:txBody>
          <a:bodyPr>
            <a:noAutofit/>
          </a:bodyPr>
          <a:lstStyle/>
          <a:p>
            <a:r>
              <a:rPr lang="en-US" sz="4000" dirty="0">
                <a:solidFill>
                  <a:schemeClr val="accent6"/>
                </a:solidFill>
              </a:rPr>
              <a:t>Working of monochrome tv transmitter</a:t>
            </a:r>
          </a:p>
        </p:txBody>
      </p:sp>
      <p:sp>
        <p:nvSpPr>
          <p:cNvPr id="3" name="Content Placeholder 2">
            <a:extLst>
              <a:ext uri="{FF2B5EF4-FFF2-40B4-BE49-F238E27FC236}">
                <a16:creationId xmlns:a16="http://schemas.microsoft.com/office/drawing/2014/main" id="{8F77C767-82CB-443A-AAE3-281D6775C0AB}"/>
              </a:ext>
            </a:extLst>
          </p:cNvPr>
          <p:cNvSpPr>
            <a:spLocks noGrp="1"/>
          </p:cNvSpPr>
          <p:nvPr>
            <p:ph idx="1"/>
          </p:nvPr>
        </p:nvSpPr>
        <p:spPr/>
        <p:txBody>
          <a:bodyPr/>
          <a:lstStyle/>
          <a:p>
            <a:r>
              <a:rPr lang="en-US" sz="2400" b="1" i="1" u="sng" dirty="0">
                <a:solidFill>
                  <a:schemeClr val="accent6"/>
                </a:solidFill>
              </a:rPr>
              <a:t>Scanning and synchronizing </a:t>
            </a:r>
            <a:r>
              <a:rPr lang="en-US" b="1" i="1" dirty="0"/>
              <a:t>: </a:t>
            </a:r>
            <a:r>
              <a:rPr lang="en-US" dirty="0"/>
              <a:t>A still picture is fundamentally an arrangement of many dark and light areas. Each small area of light or shade is called a picture element. All the elements contain the visual information in the scene. If they are transmitted and reproduced in the same degree of light or shade as original and in proper position, the picture will be reproduced</a:t>
            </a:r>
          </a:p>
          <a:p>
            <a:endParaRPr lang="en-US" dirty="0"/>
          </a:p>
        </p:txBody>
      </p:sp>
      <p:pic>
        <p:nvPicPr>
          <p:cNvPr id="5" name="Picture 4">
            <a:extLst>
              <a:ext uri="{FF2B5EF4-FFF2-40B4-BE49-F238E27FC236}">
                <a16:creationId xmlns:a16="http://schemas.microsoft.com/office/drawing/2014/main" id="{C1A54ACD-EB97-490B-BE09-40A5A5FD1C02}"/>
              </a:ext>
            </a:extLst>
          </p:cNvPr>
          <p:cNvPicPr>
            <a:picLocks noChangeAspect="1"/>
          </p:cNvPicPr>
          <p:nvPr/>
        </p:nvPicPr>
        <p:blipFill>
          <a:blip r:embed="rId2"/>
          <a:stretch>
            <a:fillRect/>
          </a:stretch>
        </p:blipFill>
        <p:spPr>
          <a:xfrm>
            <a:off x="2319131" y="4295376"/>
            <a:ext cx="6215270" cy="2341938"/>
          </a:xfrm>
          <a:prstGeom prst="rect">
            <a:avLst/>
          </a:prstGeom>
        </p:spPr>
      </p:pic>
    </p:spTree>
    <p:extLst>
      <p:ext uri="{BB962C8B-B14F-4D97-AF65-F5344CB8AC3E}">
        <p14:creationId xmlns:p14="http://schemas.microsoft.com/office/powerpoint/2010/main" val="154427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D169-278F-4302-B634-D10B4FEDCA7F}"/>
              </a:ext>
            </a:extLst>
          </p:cNvPr>
          <p:cNvSpPr>
            <a:spLocks noGrp="1"/>
          </p:cNvSpPr>
          <p:nvPr>
            <p:ph type="title"/>
          </p:nvPr>
        </p:nvSpPr>
        <p:spPr/>
        <p:txBody>
          <a:bodyPr>
            <a:noAutofit/>
          </a:bodyPr>
          <a:lstStyle/>
          <a:p>
            <a:r>
              <a:rPr lang="en-US" sz="4000" dirty="0">
                <a:solidFill>
                  <a:schemeClr val="accent6"/>
                </a:solidFill>
              </a:rPr>
              <a:t>working of monochrome</a:t>
            </a:r>
            <a:br>
              <a:rPr lang="en-US" sz="4000" dirty="0">
                <a:solidFill>
                  <a:schemeClr val="accent6"/>
                </a:solidFill>
              </a:rPr>
            </a:br>
            <a:r>
              <a:rPr lang="en-US" sz="4000" dirty="0">
                <a:solidFill>
                  <a:schemeClr val="accent6"/>
                </a:solidFill>
              </a:rPr>
              <a:t> tv transmitter</a:t>
            </a:r>
            <a:endParaRPr lang="en-US" sz="4000" dirty="0"/>
          </a:p>
        </p:txBody>
      </p:sp>
      <p:sp>
        <p:nvSpPr>
          <p:cNvPr id="3" name="Content Placeholder 2">
            <a:extLst>
              <a:ext uri="{FF2B5EF4-FFF2-40B4-BE49-F238E27FC236}">
                <a16:creationId xmlns:a16="http://schemas.microsoft.com/office/drawing/2014/main" id="{A27874BD-3BCC-4819-BFDB-4D6335E5162D}"/>
              </a:ext>
            </a:extLst>
          </p:cNvPr>
          <p:cNvSpPr>
            <a:spLocks noGrp="1"/>
          </p:cNvSpPr>
          <p:nvPr>
            <p:ph idx="1"/>
          </p:nvPr>
        </p:nvSpPr>
        <p:spPr/>
        <p:txBody>
          <a:bodyPr/>
          <a:lstStyle/>
          <a:p>
            <a:r>
              <a:rPr lang="en-US" sz="2400" b="1" i="1" u="sng" dirty="0">
                <a:solidFill>
                  <a:schemeClr val="accent6"/>
                </a:solidFill>
              </a:rPr>
              <a:t>Interlaced scanning </a:t>
            </a:r>
            <a:r>
              <a:rPr lang="en-US" b="1" i="1" dirty="0"/>
              <a:t>: </a:t>
            </a:r>
            <a:r>
              <a:rPr lang="en-US" dirty="0"/>
              <a:t>In India, the frame repetition rate has been </a:t>
            </a:r>
            <a:r>
              <a:rPr lang="en-US" dirty="0" err="1"/>
              <a:t>standardised</a:t>
            </a:r>
            <a:r>
              <a:rPr lang="en-US" dirty="0"/>
              <a:t> at 25 frames per second. This repetition rate is enough to cause an illusion of continuity. But, the brightness of one frame blends (mix) smoothly into the next, through this time when the screen is blanked between successive frames.</a:t>
            </a:r>
          </a:p>
          <a:p>
            <a:r>
              <a:rPr lang="en-US" dirty="0"/>
              <a:t> </a:t>
            </a:r>
          </a:p>
        </p:txBody>
      </p:sp>
      <p:pic>
        <p:nvPicPr>
          <p:cNvPr id="5" name="Picture 4">
            <a:extLst>
              <a:ext uri="{FF2B5EF4-FFF2-40B4-BE49-F238E27FC236}">
                <a16:creationId xmlns:a16="http://schemas.microsoft.com/office/drawing/2014/main" id="{81B70E6C-A159-4509-98CD-3F5813F169E5}"/>
              </a:ext>
            </a:extLst>
          </p:cNvPr>
          <p:cNvPicPr>
            <a:picLocks noChangeAspect="1"/>
          </p:cNvPicPr>
          <p:nvPr/>
        </p:nvPicPr>
        <p:blipFill>
          <a:blip r:embed="rId2"/>
          <a:stretch>
            <a:fillRect/>
          </a:stretch>
        </p:blipFill>
        <p:spPr>
          <a:xfrm>
            <a:off x="3475589" y="4059098"/>
            <a:ext cx="4657725" cy="2238375"/>
          </a:xfrm>
          <a:prstGeom prst="rect">
            <a:avLst/>
          </a:prstGeom>
        </p:spPr>
      </p:pic>
    </p:spTree>
    <p:extLst>
      <p:ext uri="{BB962C8B-B14F-4D97-AF65-F5344CB8AC3E}">
        <p14:creationId xmlns:p14="http://schemas.microsoft.com/office/powerpoint/2010/main" val="1789723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330</TotalTime>
  <Words>375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Rockwell</vt:lpstr>
      <vt:lpstr>Gallery</vt:lpstr>
      <vt:lpstr>presentation to: name : md. Imran hossain assistant professor department of ict  comilla university</vt:lpstr>
      <vt:lpstr>Simplify of monochrome television transmitter</vt:lpstr>
      <vt:lpstr>Monochrome tv</vt:lpstr>
      <vt:lpstr>Components of monochrome  tv transmitter</vt:lpstr>
      <vt:lpstr>Components of monochrome  tv transmitter</vt:lpstr>
      <vt:lpstr>Components of monochrome  tv transmitter</vt:lpstr>
      <vt:lpstr>Block diagram of monochrome tv transmitter</vt:lpstr>
      <vt:lpstr>Working of monochrome tv transmitter</vt:lpstr>
      <vt:lpstr>working of monochrome  tv transmitter</vt:lpstr>
      <vt:lpstr>Parameter of monochrome tv  transmitter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of monochrome television transmitter</dc:title>
  <dc:creator>Akther Hossen Abedin</dc:creator>
  <cp:lastModifiedBy>Akther Hossen Abedin</cp:lastModifiedBy>
  <cp:revision>18</cp:revision>
  <dcterms:created xsi:type="dcterms:W3CDTF">2021-11-22T14:44:53Z</dcterms:created>
  <dcterms:modified xsi:type="dcterms:W3CDTF">2021-11-23T03:59:42Z</dcterms:modified>
</cp:coreProperties>
</file>