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84" r:id="rId1"/>
  </p:sldMasterIdLst>
  <p:sldIdLst>
    <p:sldId id="267" r:id="rId2"/>
    <p:sldId id="268" r:id="rId3"/>
    <p:sldId id="272" r:id="rId4"/>
    <p:sldId id="257" r:id="rId5"/>
    <p:sldId id="274" r:id="rId6"/>
    <p:sldId id="258" r:id="rId7"/>
    <p:sldId id="259" r:id="rId8"/>
    <p:sldId id="260" r:id="rId9"/>
    <p:sldId id="261" r:id="rId10"/>
    <p:sldId id="264" r:id="rId11"/>
    <p:sldId id="265" r:id="rId12"/>
    <p:sldId id="276" r:id="rId13"/>
    <p:sldId id="269" r:id="rId14"/>
  </p:sldIdLst>
  <p:sldSz cx="10058400" cy="10058400"/>
  <p:notesSz cx="10058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872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12" y="-12419"/>
            <a:ext cx="10086784" cy="10083238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655" y="3526650"/>
            <a:ext cx="6409391" cy="2414576"/>
          </a:xfrm>
        </p:spPr>
        <p:txBody>
          <a:bodyPr anchor="b">
            <a:noAutofit/>
          </a:bodyPr>
          <a:lstStyle>
            <a:lvl1pPr algn="r">
              <a:defRPr sz="594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655" y="5941224"/>
            <a:ext cx="6409391" cy="1608785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5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894080"/>
            <a:ext cx="6982485" cy="4991947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6556586"/>
            <a:ext cx="6982485" cy="2304078"/>
          </a:xfrm>
        </p:spPr>
        <p:txBody>
          <a:bodyPr anchor="ctr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5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374" y="894080"/>
            <a:ext cx="6679400" cy="4433147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1182" y="5327227"/>
            <a:ext cx="5961784" cy="558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6556586"/>
            <a:ext cx="6982487" cy="2304078"/>
          </a:xfrm>
        </p:spPr>
        <p:txBody>
          <a:bodyPr anchor="ctr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0983" y="1159221"/>
            <a:ext cx="503051" cy="857671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22469" y="4233616"/>
            <a:ext cx="503051" cy="857671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9344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8" y="2833582"/>
            <a:ext cx="6982487" cy="3806675"/>
          </a:xfrm>
        </p:spPr>
        <p:txBody>
          <a:bodyPr anchor="b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6640257"/>
            <a:ext cx="6982487" cy="2220407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74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374" y="894080"/>
            <a:ext cx="6679400" cy="4433147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0557" y="5886027"/>
            <a:ext cx="6982488" cy="75423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6640257"/>
            <a:ext cx="6982487" cy="2220407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0983" y="1159221"/>
            <a:ext cx="503051" cy="857671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22469" y="4233616"/>
            <a:ext cx="503051" cy="857671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1619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33" y="894080"/>
            <a:ext cx="6975612" cy="4433147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0557" y="5886027"/>
            <a:ext cx="6982488" cy="75423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0">
                <a:solidFill>
                  <a:schemeClr val="accent1"/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6640257"/>
            <a:ext cx="6982487" cy="2220407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75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62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5043" y="894081"/>
            <a:ext cx="1076693" cy="770212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59" y="894081"/>
            <a:ext cx="5714529" cy="77021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5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3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8" y="3961274"/>
            <a:ext cx="6982487" cy="2678985"/>
          </a:xfrm>
        </p:spPr>
        <p:txBody>
          <a:bodyPr anchor="b"/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6640257"/>
            <a:ext cx="6982487" cy="1261920"/>
          </a:xfrm>
        </p:spPr>
        <p:txBody>
          <a:bodyPr anchor="t"/>
          <a:lstStyle>
            <a:lvl1pPr marL="0" indent="0" algn="l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7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894080"/>
            <a:ext cx="6982485" cy="19371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1" y="3168864"/>
            <a:ext cx="3396920" cy="5691799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6124" y="3168866"/>
            <a:ext cx="3396921" cy="5691800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9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894080"/>
            <a:ext cx="6982484" cy="193717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9" y="3169442"/>
            <a:ext cx="3399739" cy="845184"/>
          </a:xfrm>
        </p:spPr>
        <p:txBody>
          <a:bodyPr anchor="b">
            <a:noAutofit/>
          </a:bodyPr>
          <a:lstStyle>
            <a:lvl1pPr marL="0" indent="0">
              <a:buNone/>
              <a:defRPr sz="264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59" y="4014628"/>
            <a:ext cx="3399739" cy="484603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53304" y="3169442"/>
            <a:ext cx="3399739" cy="845184"/>
          </a:xfrm>
        </p:spPr>
        <p:txBody>
          <a:bodyPr anchor="b">
            <a:noAutofit/>
          </a:bodyPr>
          <a:lstStyle>
            <a:lvl1pPr marL="0" indent="0">
              <a:buNone/>
              <a:defRPr sz="264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3304" y="4014628"/>
            <a:ext cx="3399739" cy="484603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2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894080"/>
            <a:ext cx="6982485" cy="19371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8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2197953"/>
            <a:ext cx="3069200" cy="1875083"/>
          </a:xfrm>
        </p:spPr>
        <p:txBody>
          <a:bodyPr anchor="b">
            <a:normAutofit/>
          </a:bodyPr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8403" y="755224"/>
            <a:ext cx="3724641" cy="810544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59" y="4073035"/>
            <a:ext cx="3069200" cy="3790525"/>
          </a:xfrm>
        </p:spPr>
        <p:txBody>
          <a:bodyPr>
            <a:normAutofit/>
          </a:bodyPr>
          <a:lstStyle>
            <a:lvl1pPr marL="0" indent="0">
              <a:buNone/>
              <a:defRPr sz="154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4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7040880"/>
            <a:ext cx="6982485" cy="831216"/>
          </a:xfrm>
        </p:spPr>
        <p:txBody>
          <a:bodyPr anchor="b">
            <a:normAutofit/>
          </a:bodyPr>
          <a:lstStyle>
            <a:lvl1pPr algn="l">
              <a:defRPr sz="26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0559" y="894080"/>
            <a:ext cx="6982485" cy="5640386"/>
          </a:xfrm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59" y="7872096"/>
            <a:ext cx="6982485" cy="988569"/>
          </a:xfrm>
        </p:spPr>
        <p:txBody>
          <a:bodyPr>
            <a:normAutofit/>
          </a:bodyPr>
          <a:lstStyle>
            <a:lvl1pPr marL="0" indent="0">
              <a:buNone/>
              <a:defRPr sz="132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13" y="-12419"/>
            <a:ext cx="10086786" cy="10083238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894080"/>
            <a:ext cx="6982484" cy="1937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9" y="3168866"/>
            <a:ext cx="6982485" cy="569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5784" y="8860666"/>
            <a:ext cx="75254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" y="8860666"/>
            <a:ext cx="50852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9144" y="8860666"/>
            <a:ext cx="56390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502920" rtl="0" eaLnBrk="1" latinLnBrk="0" hangingPunct="1">
        <a:spcBef>
          <a:spcPct val="0"/>
        </a:spcBef>
        <a:buNone/>
        <a:defRPr sz="396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190" indent="-37719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7245" indent="-314325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730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022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314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6606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6898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190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7482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7594-B865-44E2-B01B-6DDB4D845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95" y="2097723"/>
            <a:ext cx="8675370" cy="4493683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Welcome to presentation on Horizontal scanning and vertical scanning</a:t>
            </a:r>
          </a:p>
        </p:txBody>
      </p:sp>
    </p:spTree>
    <p:extLst>
      <p:ext uri="{BB962C8B-B14F-4D97-AF65-F5344CB8AC3E}">
        <p14:creationId xmlns:p14="http://schemas.microsoft.com/office/powerpoint/2010/main" val="1027789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5400000">
            <a:off x="1275954" y="1495950"/>
            <a:ext cx="7774940" cy="7618095"/>
            <a:chOff x="0" y="1092898"/>
            <a:chExt cx="7774940" cy="7618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7258" y="1092898"/>
              <a:ext cx="5056251" cy="76180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724780"/>
              <a:ext cx="7774940" cy="200660"/>
            </a:xfrm>
            <a:custGeom>
              <a:avLst/>
              <a:gdLst/>
              <a:ahLst/>
              <a:cxnLst/>
              <a:rect l="l" t="t" r="r" b="b"/>
              <a:pathLst>
                <a:path w="7774940" h="200659">
                  <a:moveTo>
                    <a:pt x="7774813" y="0"/>
                  </a:moveTo>
                  <a:lnTo>
                    <a:pt x="0" y="0"/>
                  </a:lnTo>
                  <a:lnTo>
                    <a:pt x="0" y="200566"/>
                  </a:lnTo>
                  <a:lnTo>
                    <a:pt x="7774813" y="200566"/>
                  </a:lnTo>
                  <a:lnTo>
                    <a:pt x="77748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 rot="5400000">
            <a:off x="4955486" y="-147398"/>
            <a:ext cx="415925" cy="39852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075"/>
              </a:lnSpc>
            </a:pPr>
            <a:r>
              <a:rPr sz="305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TV </a:t>
            </a:r>
            <a:r>
              <a:rPr sz="305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Transmitter</a:t>
            </a:r>
            <a:r>
              <a:rPr sz="3050" b="1" u="heavy" spc="-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5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(B&amp;W)</a:t>
            </a:r>
            <a:endParaRPr sz="30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5400000">
            <a:off x="1155930" y="1787679"/>
            <a:ext cx="8293349" cy="7922973"/>
            <a:chOff x="0" y="725669"/>
            <a:chExt cx="7774940" cy="82048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7245" y="725669"/>
              <a:ext cx="5103812" cy="820473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724779"/>
              <a:ext cx="7774940" cy="200660"/>
            </a:xfrm>
            <a:custGeom>
              <a:avLst/>
              <a:gdLst/>
              <a:ahLst/>
              <a:cxnLst/>
              <a:rect l="l" t="t" r="r" b="b"/>
              <a:pathLst>
                <a:path w="7774940" h="200659">
                  <a:moveTo>
                    <a:pt x="7774813" y="0"/>
                  </a:moveTo>
                  <a:lnTo>
                    <a:pt x="0" y="0"/>
                  </a:lnTo>
                  <a:lnTo>
                    <a:pt x="0" y="200566"/>
                  </a:lnTo>
                  <a:lnTo>
                    <a:pt x="7774813" y="200566"/>
                  </a:lnTo>
                  <a:lnTo>
                    <a:pt x="77748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 rot="5400000">
            <a:off x="5337810" y="91191"/>
            <a:ext cx="415925" cy="34385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075"/>
              </a:lnSpc>
            </a:pPr>
            <a:r>
              <a:rPr sz="305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TV </a:t>
            </a:r>
            <a:r>
              <a:rPr sz="305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Receiver</a:t>
            </a:r>
            <a:r>
              <a:rPr sz="3050" b="1" u="heavy" spc="-1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5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(B&amp;W)</a:t>
            </a:r>
            <a:endParaRPr sz="30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5ECEB0-9069-4476-85AC-5A0462BA0D7B}"/>
              </a:ext>
            </a:extLst>
          </p:cNvPr>
          <p:cNvSpPr txBox="1"/>
          <p:nvPr/>
        </p:nvSpPr>
        <p:spPr>
          <a:xfrm>
            <a:off x="605481" y="778476"/>
            <a:ext cx="9131642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Beam Scanning :</a:t>
            </a:r>
          </a:p>
          <a:p>
            <a:endParaRPr lang="en-US" sz="5400" dirty="0"/>
          </a:p>
          <a:p>
            <a:r>
              <a:rPr lang="en-US" sz="4000" dirty="0"/>
              <a:t>The electron beam generated by the picture tube(standard vacuum tube theory)is accelerated toward the anode by a combination of elements and extreme high voltage(difference of potential) until it strikes the anode.</a:t>
            </a:r>
          </a:p>
          <a:p>
            <a:endParaRPr lang="en-US" sz="4400" dirty="0"/>
          </a:p>
          <a:p>
            <a:r>
              <a:rPr lang="en-US" sz="4000" dirty="0"/>
              <a:t>The high energy impact emits light or a dot in the center of the picture tube which is visible to our eyes.</a:t>
            </a:r>
          </a:p>
        </p:txBody>
      </p:sp>
    </p:spTree>
    <p:extLst>
      <p:ext uri="{BB962C8B-B14F-4D97-AF65-F5344CB8AC3E}">
        <p14:creationId xmlns:p14="http://schemas.microsoft.com/office/powerpoint/2010/main" val="680675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9C5468-C605-4B21-866D-4D7E605CA787}"/>
              </a:ext>
            </a:extLst>
          </p:cNvPr>
          <p:cNvSpPr txBox="1"/>
          <p:nvPr/>
        </p:nvSpPr>
        <p:spPr>
          <a:xfrm>
            <a:off x="2397760" y="3705761"/>
            <a:ext cx="538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6801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unched Tape 4">
            <a:extLst>
              <a:ext uri="{FF2B5EF4-FFF2-40B4-BE49-F238E27FC236}">
                <a16:creationId xmlns:a16="http://schemas.microsoft.com/office/drawing/2014/main" id="{CBA211AC-E24E-4562-80BC-61085F783FCA}"/>
              </a:ext>
            </a:extLst>
          </p:cNvPr>
          <p:cNvSpPr/>
          <p:nvPr/>
        </p:nvSpPr>
        <p:spPr>
          <a:xfrm flipH="1">
            <a:off x="1178560" y="812800"/>
            <a:ext cx="7599680" cy="8209280"/>
          </a:xfrm>
          <a:prstGeom prst="flowChartPunchedTap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EDF9D-6641-453A-8318-4CF90A343DAC}"/>
              </a:ext>
            </a:extLst>
          </p:cNvPr>
          <p:cNvSpPr txBox="1"/>
          <p:nvPr/>
        </p:nvSpPr>
        <p:spPr>
          <a:xfrm>
            <a:off x="1584960" y="2804160"/>
            <a:ext cx="729488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accent5"/>
                </a:solidFill>
              </a:rPr>
              <a:t>Presented To:</a:t>
            </a:r>
          </a:p>
          <a:p>
            <a:r>
              <a:rPr lang="en-US" sz="4800" dirty="0"/>
              <a:t>Md. Imran Hossain</a:t>
            </a:r>
          </a:p>
          <a:p>
            <a:r>
              <a:rPr lang="en-US" sz="4800" dirty="0"/>
              <a:t>Assistant Professor</a:t>
            </a:r>
          </a:p>
          <a:p>
            <a:r>
              <a:rPr lang="en-US" sz="4800" dirty="0"/>
              <a:t>Department of ICT</a:t>
            </a:r>
          </a:p>
          <a:p>
            <a:r>
              <a:rPr lang="en-US" sz="4800" dirty="0"/>
              <a:t>Comilla University</a:t>
            </a:r>
          </a:p>
        </p:txBody>
      </p:sp>
    </p:spTree>
    <p:extLst>
      <p:ext uri="{BB962C8B-B14F-4D97-AF65-F5344CB8AC3E}">
        <p14:creationId xmlns:p14="http://schemas.microsoft.com/office/powerpoint/2010/main" val="41710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unched Tape 4">
            <a:extLst>
              <a:ext uri="{FF2B5EF4-FFF2-40B4-BE49-F238E27FC236}">
                <a16:creationId xmlns:a16="http://schemas.microsoft.com/office/drawing/2014/main" id="{CBA211AC-E24E-4562-80BC-61085F783FCA}"/>
              </a:ext>
            </a:extLst>
          </p:cNvPr>
          <p:cNvSpPr/>
          <p:nvPr/>
        </p:nvSpPr>
        <p:spPr>
          <a:xfrm flipH="1">
            <a:off x="1178560" y="812800"/>
            <a:ext cx="7599680" cy="8209280"/>
          </a:xfrm>
          <a:prstGeom prst="flowChartPunchedTap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EDF9D-6641-453A-8318-4CF90A343DAC}"/>
              </a:ext>
            </a:extLst>
          </p:cNvPr>
          <p:cNvSpPr txBox="1"/>
          <p:nvPr/>
        </p:nvSpPr>
        <p:spPr>
          <a:xfrm>
            <a:off x="1584960" y="2804160"/>
            <a:ext cx="729488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accent5"/>
                </a:solidFill>
              </a:rPr>
              <a:t>Presented by:</a:t>
            </a:r>
          </a:p>
          <a:p>
            <a:r>
              <a:rPr lang="en-US" sz="4800" dirty="0"/>
              <a:t>Tanvir Mohammad </a:t>
            </a:r>
            <a:r>
              <a:rPr lang="en-US" sz="4800" dirty="0" err="1"/>
              <a:t>Sakil</a:t>
            </a:r>
            <a:endParaRPr lang="en-US" sz="4800" dirty="0"/>
          </a:p>
          <a:p>
            <a:r>
              <a:rPr lang="en-US" sz="4800" dirty="0"/>
              <a:t>ID:11809027</a:t>
            </a:r>
          </a:p>
          <a:p>
            <a:r>
              <a:rPr lang="en-US" sz="4800" dirty="0"/>
              <a:t>Department of ICT</a:t>
            </a:r>
          </a:p>
          <a:p>
            <a:r>
              <a:rPr lang="en-US" sz="4800" dirty="0"/>
              <a:t>Comilla University</a:t>
            </a:r>
          </a:p>
        </p:txBody>
      </p:sp>
    </p:spTree>
    <p:extLst>
      <p:ext uri="{BB962C8B-B14F-4D97-AF65-F5344CB8AC3E}">
        <p14:creationId xmlns:p14="http://schemas.microsoft.com/office/powerpoint/2010/main" val="81691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054" y="744789"/>
            <a:ext cx="8627110" cy="672735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41630" algn="just">
              <a:lnSpc>
                <a:spcPct val="100000"/>
              </a:lnSpc>
              <a:spcBef>
                <a:spcPts val="140"/>
              </a:spcBef>
            </a:pPr>
            <a:r>
              <a:rPr sz="4000" b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Vertical Scanning</a:t>
            </a:r>
            <a:r>
              <a:rPr sz="4000" b="1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b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signal</a:t>
            </a:r>
            <a:endParaRPr sz="4000" dirty="0">
              <a:latin typeface="Times New Roman"/>
              <a:cs typeface="Times New Roman"/>
            </a:endParaRPr>
          </a:p>
          <a:p>
            <a:pPr marL="341630" marR="5080" indent="-329565" algn="just">
              <a:lnSpc>
                <a:spcPct val="152100"/>
              </a:lnSpc>
              <a:spcBef>
                <a:spcPts val="1615"/>
              </a:spcBef>
              <a:buChar char="•"/>
              <a:tabLst>
                <a:tab pos="342265" algn="l"/>
              </a:tabLst>
            </a:pPr>
            <a:r>
              <a:rPr sz="3600" spc="15" dirty="0">
                <a:latin typeface="Times New Roman"/>
                <a:cs typeface="Times New Roman"/>
              </a:rPr>
              <a:t>The </a:t>
            </a:r>
            <a:r>
              <a:rPr sz="3600" b="1" spc="10" dirty="0">
                <a:solidFill>
                  <a:srgbClr val="FF3300"/>
                </a:solidFill>
                <a:latin typeface="Times New Roman"/>
                <a:cs typeface="Times New Roman"/>
              </a:rPr>
              <a:t>vertical scanning signal </a:t>
            </a:r>
            <a:r>
              <a:rPr sz="3600" spc="10" dirty="0">
                <a:latin typeface="Times New Roman"/>
                <a:cs typeface="Times New Roman"/>
              </a:rPr>
              <a:t>for conventional black and  white </a:t>
            </a:r>
            <a:r>
              <a:rPr sz="3600" spc="20" dirty="0">
                <a:latin typeface="Times New Roman"/>
                <a:cs typeface="Times New Roman"/>
              </a:rPr>
              <a:t>NTSC </a:t>
            </a:r>
            <a:r>
              <a:rPr sz="3600" spc="10" dirty="0">
                <a:latin typeface="Times New Roman"/>
                <a:cs typeface="Times New Roman"/>
              </a:rPr>
              <a:t>is quite straightforward. </a:t>
            </a:r>
            <a:r>
              <a:rPr sz="3600" spc="5" dirty="0">
                <a:latin typeface="Times New Roman"/>
                <a:cs typeface="Times New Roman"/>
              </a:rPr>
              <a:t>It </a:t>
            </a:r>
            <a:r>
              <a:rPr sz="3600" spc="10" dirty="0">
                <a:latin typeface="Times New Roman"/>
                <a:cs typeface="Times New Roman"/>
              </a:rPr>
              <a:t>is simply </a:t>
            </a:r>
            <a:r>
              <a:rPr sz="3600" spc="15" dirty="0">
                <a:latin typeface="Times New Roman"/>
                <a:cs typeface="Times New Roman"/>
              </a:rPr>
              <a:t>a </a:t>
            </a:r>
            <a:r>
              <a:rPr sz="3600" spc="10" dirty="0">
                <a:latin typeface="Times New Roman"/>
                <a:cs typeface="Times New Roman"/>
              </a:rPr>
              <a:t>positive </a:t>
            </a:r>
            <a:r>
              <a:rPr sz="3600" spc="680" dirty="0">
                <a:latin typeface="Times New Roman"/>
                <a:cs typeface="Times New Roman"/>
              </a:rPr>
              <a:t> </a:t>
            </a:r>
            <a:r>
              <a:rPr sz="3600" spc="15" dirty="0">
                <a:latin typeface="Times New Roman"/>
                <a:cs typeface="Times New Roman"/>
              </a:rPr>
              <a:t>ramp </a:t>
            </a:r>
            <a:r>
              <a:rPr sz="3600" spc="10" dirty="0">
                <a:latin typeface="Times New Roman"/>
                <a:cs typeface="Times New Roman"/>
              </a:rPr>
              <a:t>until </a:t>
            </a:r>
            <a:r>
              <a:rPr sz="3600" spc="5" dirty="0">
                <a:latin typeface="Times New Roman"/>
                <a:cs typeface="Times New Roman"/>
              </a:rPr>
              <a:t>it </a:t>
            </a:r>
            <a:r>
              <a:rPr sz="3600" spc="10" dirty="0">
                <a:latin typeface="Times New Roman"/>
                <a:cs typeface="Times New Roman"/>
              </a:rPr>
              <a:t>is time for the </a:t>
            </a:r>
            <a:r>
              <a:rPr sz="3600" spc="15" dirty="0">
                <a:latin typeface="Times New Roman"/>
                <a:cs typeface="Times New Roman"/>
              </a:rPr>
              <a:t>beam </a:t>
            </a:r>
            <a:r>
              <a:rPr sz="3600" spc="10" dirty="0">
                <a:latin typeface="Times New Roman"/>
                <a:cs typeface="Times New Roman"/>
              </a:rPr>
              <a:t>to return to the </a:t>
            </a:r>
            <a:r>
              <a:rPr sz="3600" spc="15" dirty="0">
                <a:latin typeface="Times New Roman"/>
                <a:cs typeface="Times New Roman"/>
              </a:rPr>
              <a:t>upper </a:t>
            </a:r>
            <a:r>
              <a:rPr sz="3600" spc="5" dirty="0">
                <a:latin typeface="Times New Roman"/>
                <a:cs typeface="Times New Roman"/>
              </a:rPr>
              <a:t>left-  </a:t>
            </a:r>
            <a:r>
              <a:rPr sz="3600" spc="15" dirty="0">
                <a:latin typeface="Times New Roman"/>
                <a:cs typeface="Times New Roman"/>
              </a:rPr>
              <a:t>hand</a:t>
            </a:r>
            <a:r>
              <a:rPr sz="3600" spc="235" dirty="0">
                <a:latin typeface="Times New Roman"/>
                <a:cs typeface="Times New Roman"/>
              </a:rPr>
              <a:t> </a:t>
            </a:r>
            <a:r>
              <a:rPr sz="3600" spc="10" dirty="0">
                <a:latin typeface="Times New Roman"/>
                <a:cs typeface="Times New Roman"/>
              </a:rPr>
              <a:t>corner.</a:t>
            </a:r>
            <a:r>
              <a:rPr sz="3600" spc="235" dirty="0">
                <a:latin typeface="Times New Roman"/>
                <a:cs typeface="Times New Roman"/>
              </a:rPr>
              <a:t> </a:t>
            </a:r>
            <a:r>
              <a:rPr sz="3600" spc="15" dirty="0">
                <a:latin typeface="Times New Roman"/>
                <a:cs typeface="Times New Roman"/>
              </a:rPr>
              <a:t>Then</a:t>
            </a:r>
            <a:r>
              <a:rPr sz="3600" spc="235" dirty="0">
                <a:latin typeface="Times New Roman"/>
                <a:cs typeface="Times New Roman"/>
              </a:rPr>
              <a:t> </a:t>
            </a:r>
            <a:r>
              <a:rPr sz="3600" spc="5" dirty="0">
                <a:latin typeface="Times New Roman"/>
                <a:cs typeface="Times New Roman"/>
              </a:rPr>
              <a:t>it</a:t>
            </a:r>
            <a:r>
              <a:rPr sz="3600" spc="235" dirty="0">
                <a:latin typeface="Times New Roman"/>
                <a:cs typeface="Times New Roman"/>
              </a:rPr>
              <a:t> </a:t>
            </a:r>
            <a:r>
              <a:rPr sz="3600" spc="10" dirty="0">
                <a:latin typeface="Times New Roman"/>
                <a:cs typeface="Times New Roman"/>
              </a:rPr>
              <a:t>is</a:t>
            </a:r>
            <a:r>
              <a:rPr sz="3600" spc="235" dirty="0">
                <a:latin typeface="Times New Roman"/>
                <a:cs typeface="Times New Roman"/>
              </a:rPr>
              <a:t> </a:t>
            </a:r>
            <a:r>
              <a:rPr sz="3600" spc="15" dirty="0">
                <a:latin typeface="Times New Roman"/>
                <a:cs typeface="Times New Roman"/>
              </a:rPr>
              <a:t>a</a:t>
            </a:r>
            <a:r>
              <a:rPr sz="3600" spc="229" dirty="0">
                <a:latin typeface="Times New Roman"/>
                <a:cs typeface="Times New Roman"/>
              </a:rPr>
              <a:t> </a:t>
            </a:r>
            <a:r>
              <a:rPr sz="3600" spc="10" dirty="0">
                <a:latin typeface="Times New Roman"/>
                <a:cs typeface="Times New Roman"/>
              </a:rPr>
              <a:t>negative</a:t>
            </a:r>
            <a:r>
              <a:rPr sz="3600" spc="235" dirty="0">
                <a:latin typeface="Times New Roman"/>
                <a:cs typeface="Times New Roman"/>
              </a:rPr>
              <a:t> </a:t>
            </a:r>
            <a:r>
              <a:rPr sz="3600" spc="15" dirty="0">
                <a:latin typeface="Times New Roman"/>
                <a:cs typeface="Times New Roman"/>
              </a:rPr>
              <a:t>ramp</a:t>
            </a:r>
            <a:r>
              <a:rPr sz="3600" spc="235" dirty="0">
                <a:latin typeface="Times New Roman"/>
                <a:cs typeface="Times New Roman"/>
              </a:rPr>
              <a:t> </a:t>
            </a:r>
            <a:r>
              <a:rPr sz="3600" spc="10" dirty="0">
                <a:latin typeface="Times New Roman"/>
                <a:cs typeface="Times New Roman"/>
              </a:rPr>
              <a:t>during</a:t>
            </a:r>
            <a:r>
              <a:rPr sz="3600" spc="235" dirty="0">
                <a:latin typeface="Times New Roman"/>
                <a:cs typeface="Times New Roman"/>
              </a:rPr>
              <a:t> </a:t>
            </a:r>
            <a:r>
              <a:rPr sz="3600" spc="10" dirty="0">
                <a:latin typeface="Times New Roman"/>
                <a:cs typeface="Times New Roman"/>
              </a:rPr>
              <a:t>the</a:t>
            </a:r>
            <a:r>
              <a:rPr sz="3600" spc="225" dirty="0">
                <a:latin typeface="Times New Roman"/>
                <a:cs typeface="Times New Roman"/>
              </a:rPr>
              <a:t> </a:t>
            </a:r>
            <a:r>
              <a:rPr sz="3600" spc="10" dirty="0">
                <a:latin typeface="Times New Roman"/>
                <a:cs typeface="Times New Roman"/>
              </a:rPr>
              <a:t>blanked</a:t>
            </a:r>
            <a:endParaRPr sz="3600" dirty="0">
              <a:latin typeface="Times New Roman"/>
              <a:cs typeface="Times New Roman"/>
            </a:endParaRPr>
          </a:p>
          <a:p>
            <a:pPr marL="341630" algn="just">
              <a:lnSpc>
                <a:spcPct val="100000"/>
              </a:lnSpc>
              <a:spcBef>
                <a:spcPts val="2175"/>
              </a:spcBef>
            </a:pPr>
            <a:r>
              <a:rPr sz="3600" spc="10" dirty="0">
                <a:latin typeface="Times New Roman"/>
                <a:cs typeface="Times New Roman"/>
              </a:rPr>
              <a:t>scan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5" dirty="0">
                <a:latin typeface="Times New Roman"/>
                <a:cs typeface="Times New Roman"/>
              </a:rPr>
              <a:t>lines.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36583" y="7332984"/>
            <a:ext cx="901065" cy="19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85"/>
              </a:lnSpc>
            </a:pPr>
            <a:r>
              <a:rPr sz="1350" spc="-10" dirty="0">
                <a:solidFill>
                  <a:srgbClr val="00007F"/>
                </a:solidFill>
                <a:latin typeface="Arial"/>
                <a:cs typeface="Arial"/>
              </a:rPr>
              <a:t>docsit</a:t>
            </a:r>
            <a:r>
              <a:rPr sz="1350" spc="-5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350" spc="-10" dirty="0">
                <a:solidFill>
                  <a:srgbClr val="00007F"/>
                </a:solidFill>
                <a:latin typeface="Arial"/>
                <a:cs typeface="Arial"/>
              </a:rPr>
              <a:t>.</a:t>
            </a:r>
            <a:r>
              <a:rPr sz="1350" spc="-5" dirty="0">
                <a:solidFill>
                  <a:srgbClr val="00007F"/>
                </a:solidFill>
                <a:latin typeface="Arial"/>
                <a:cs typeface="Arial"/>
              </a:rPr>
              <a:t>com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7375079"/>
            <a:ext cx="10045700" cy="259715"/>
          </a:xfrm>
          <a:custGeom>
            <a:avLst/>
            <a:gdLst/>
            <a:ahLst/>
            <a:cxnLst/>
            <a:rect l="l" t="t" r="r" b="b"/>
            <a:pathLst>
              <a:path w="10045700" h="259715">
                <a:moveTo>
                  <a:pt x="0" y="259228"/>
                </a:moveTo>
                <a:lnTo>
                  <a:pt x="10045699" y="259228"/>
                </a:lnTo>
                <a:lnTo>
                  <a:pt x="10045699" y="0"/>
                </a:lnTo>
                <a:lnTo>
                  <a:pt x="0" y="0"/>
                </a:lnTo>
                <a:lnTo>
                  <a:pt x="0" y="2592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876" y="1789241"/>
            <a:ext cx="7047548" cy="50382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036583" y="7332984"/>
            <a:ext cx="901065" cy="19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85"/>
              </a:lnSpc>
            </a:pPr>
            <a:r>
              <a:rPr sz="1350" spc="-10" dirty="0">
                <a:solidFill>
                  <a:srgbClr val="00007F"/>
                </a:solidFill>
                <a:latin typeface="Arial"/>
                <a:cs typeface="Arial"/>
              </a:rPr>
              <a:t>docsit</a:t>
            </a:r>
            <a:r>
              <a:rPr sz="1350" spc="-5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350" spc="-10" dirty="0">
                <a:solidFill>
                  <a:srgbClr val="00007F"/>
                </a:solidFill>
                <a:latin typeface="Arial"/>
                <a:cs typeface="Arial"/>
              </a:rPr>
              <a:t>.</a:t>
            </a:r>
            <a:r>
              <a:rPr sz="1350" spc="-5" dirty="0">
                <a:solidFill>
                  <a:srgbClr val="00007F"/>
                </a:solidFill>
                <a:latin typeface="Arial"/>
                <a:cs typeface="Arial"/>
              </a:rPr>
              <a:t>com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7375079"/>
            <a:ext cx="10045700" cy="259715"/>
          </a:xfrm>
          <a:custGeom>
            <a:avLst/>
            <a:gdLst/>
            <a:ahLst/>
            <a:cxnLst/>
            <a:rect l="l" t="t" r="r" b="b"/>
            <a:pathLst>
              <a:path w="10045700" h="259715">
                <a:moveTo>
                  <a:pt x="0" y="259228"/>
                </a:moveTo>
                <a:lnTo>
                  <a:pt x="10045699" y="259228"/>
                </a:lnTo>
                <a:lnTo>
                  <a:pt x="10045699" y="0"/>
                </a:lnTo>
                <a:lnTo>
                  <a:pt x="0" y="0"/>
                </a:lnTo>
                <a:lnTo>
                  <a:pt x="0" y="2592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1195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325" y="1564091"/>
            <a:ext cx="8629015" cy="831516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41630" algn="just">
              <a:lnSpc>
                <a:spcPct val="100000"/>
              </a:lnSpc>
              <a:spcBef>
                <a:spcPts val="140"/>
              </a:spcBef>
            </a:pPr>
            <a:r>
              <a:rPr sz="4000" b="1" u="heavy" spc="15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Horizontal </a:t>
            </a:r>
            <a:r>
              <a:rPr sz="4000" b="1" u="heavy" spc="20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Scan</a:t>
            </a:r>
            <a:r>
              <a:rPr lang="en-US" sz="4000" b="1" u="heavy" spc="20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ning</a:t>
            </a:r>
            <a:r>
              <a:rPr sz="4000" b="1" u="heavy" spc="-30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b="1" u="heavy" spc="15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signal</a:t>
            </a:r>
            <a:endParaRPr sz="4000" dirty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341630" marR="5080" indent="-329565" algn="just">
              <a:lnSpc>
                <a:spcPct val="152100"/>
              </a:lnSpc>
              <a:spcBef>
                <a:spcPts val="1615"/>
              </a:spcBef>
              <a:buChar char="•"/>
              <a:tabLst>
                <a:tab pos="342265" algn="l"/>
              </a:tabLst>
            </a:pPr>
            <a:r>
              <a:rPr sz="3600" spc="15" dirty="0">
                <a:latin typeface="Times New Roman"/>
                <a:cs typeface="Times New Roman"/>
              </a:rPr>
              <a:t>The </a:t>
            </a:r>
            <a:r>
              <a:rPr sz="3600" b="1" spc="10" dirty="0">
                <a:latin typeface="Times New Roman"/>
                <a:cs typeface="Times New Roman"/>
              </a:rPr>
              <a:t>horizontal </a:t>
            </a:r>
            <a:r>
              <a:rPr sz="3600" b="1" spc="15" dirty="0">
                <a:latin typeface="Times New Roman"/>
                <a:cs typeface="Times New Roman"/>
              </a:rPr>
              <a:t>scan </a:t>
            </a:r>
            <a:r>
              <a:rPr sz="3600" b="1" spc="10" dirty="0">
                <a:latin typeface="Times New Roman"/>
                <a:cs typeface="Times New Roman"/>
              </a:rPr>
              <a:t>signal </a:t>
            </a:r>
            <a:r>
              <a:rPr sz="3600" spc="10" dirty="0">
                <a:latin typeface="Times New Roman"/>
                <a:cs typeface="Times New Roman"/>
              </a:rPr>
              <a:t>is very </a:t>
            </a:r>
            <a:r>
              <a:rPr sz="3600" spc="15" dirty="0">
                <a:latin typeface="Times New Roman"/>
                <a:cs typeface="Times New Roman"/>
              </a:rPr>
              <a:t>much </a:t>
            </a:r>
            <a:r>
              <a:rPr sz="3600" spc="10" dirty="0">
                <a:latin typeface="Times New Roman"/>
                <a:cs typeface="Times New Roman"/>
              </a:rPr>
              <a:t>the same. </a:t>
            </a:r>
            <a:r>
              <a:rPr sz="3600" spc="15" dirty="0">
                <a:latin typeface="Times New Roman"/>
                <a:cs typeface="Times New Roman"/>
              </a:rPr>
              <a:t>The  </a:t>
            </a:r>
            <a:r>
              <a:rPr sz="3600" spc="10" dirty="0">
                <a:latin typeface="Times New Roman"/>
                <a:cs typeface="Times New Roman"/>
              </a:rPr>
              <a:t>horizontal</a:t>
            </a:r>
            <a:r>
              <a:rPr sz="3600" spc="275" dirty="0">
                <a:latin typeface="Times New Roman"/>
                <a:cs typeface="Times New Roman"/>
              </a:rPr>
              <a:t> </a:t>
            </a:r>
            <a:r>
              <a:rPr sz="3600" spc="10" dirty="0">
                <a:latin typeface="Times New Roman"/>
                <a:cs typeface="Times New Roman"/>
              </a:rPr>
              <a:t>scan</a:t>
            </a:r>
            <a:r>
              <a:rPr sz="3600" spc="280" dirty="0">
                <a:latin typeface="Times New Roman"/>
                <a:cs typeface="Times New Roman"/>
              </a:rPr>
              <a:t> </a:t>
            </a:r>
            <a:r>
              <a:rPr sz="3600" spc="10" dirty="0">
                <a:latin typeface="Times New Roman"/>
                <a:cs typeface="Times New Roman"/>
              </a:rPr>
              <a:t>rate</a:t>
            </a:r>
            <a:r>
              <a:rPr sz="3600" spc="275" dirty="0">
                <a:latin typeface="Times New Roman"/>
                <a:cs typeface="Times New Roman"/>
              </a:rPr>
              <a:t> </a:t>
            </a:r>
            <a:r>
              <a:rPr sz="3600" spc="10" dirty="0">
                <a:latin typeface="Times New Roman"/>
                <a:cs typeface="Times New Roman"/>
              </a:rPr>
              <a:t>is</a:t>
            </a:r>
            <a:r>
              <a:rPr sz="3600" spc="280" dirty="0">
                <a:latin typeface="Times New Roman"/>
                <a:cs typeface="Times New Roman"/>
              </a:rPr>
              <a:t> </a:t>
            </a:r>
            <a:r>
              <a:rPr sz="3600" spc="10" dirty="0">
                <a:latin typeface="Times New Roman"/>
                <a:cs typeface="Times New Roman"/>
              </a:rPr>
              <a:t>525*29.97</a:t>
            </a:r>
            <a:r>
              <a:rPr sz="3600" spc="280" dirty="0">
                <a:latin typeface="Times New Roman"/>
                <a:cs typeface="Times New Roman"/>
              </a:rPr>
              <a:t> </a:t>
            </a:r>
            <a:r>
              <a:rPr sz="3600" spc="15" dirty="0">
                <a:latin typeface="Times New Roman"/>
                <a:cs typeface="Times New Roman"/>
              </a:rPr>
              <a:t>or</a:t>
            </a:r>
            <a:r>
              <a:rPr sz="3600" spc="285" dirty="0">
                <a:latin typeface="Times New Roman"/>
                <a:cs typeface="Times New Roman"/>
              </a:rPr>
              <a:t> </a:t>
            </a:r>
            <a:r>
              <a:rPr sz="3600" spc="10" dirty="0">
                <a:latin typeface="Times New Roman"/>
                <a:cs typeface="Times New Roman"/>
              </a:rPr>
              <a:t>15,734</a:t>
            </a:r>
            <a:r>
              <a:rPr sz="3600" spc="280" dirty="0">
                <a:latin typeface="Times New Roman"/>
                <a:cs typeface="Times New Roman"/>
              </a:rPr>
              <a:t> </a:t>
            </a:r>
            <a:r>
              <a:rPr sz="3600" spc="15" dirty="0">
                <a:latin typeface="Times New Roman"/>
                <a:cs typeface="Times New Roman"/>
              </a:rPr>
              <a:t>Hz.</a:t>
            </a:r>
            <a:r>
              <a:rPr sz="3600" spc="275" dirty="0">
                <a:latin typeface="Times New Roman"/>
                <a:cs typeface="Times New Roman"/>
              </a:rPr>
              <a:t> </a:t>
            </a:r>
            <a:r>
              <a:rPr sz="3600" spc="10" dirty="0">
                <a:latin typeface="Times New Roman"/>
                <a:cs typeface="Times New Roman"/>
              </a:rPr>
              <a:t>Therefore,</a:t>
            </a:r>
            <a:endParaRPr sz="3600" dirty="0">
              <a:latin typeface="Times New Roman"/>
              <a:cs typeface="Times New Roman"/>
            </a:endParaRPr>
          </a:p>
          <a:p>
            <a:pPr marL="341630" marR="5080" algn="just">
              <a:lnSpc>
                <a:spcPct val="152100"/>
              </a:lnSpc>
            </a:pPr>
            <a:r>
              <a:rPr sz="3600" spc="10" dirty="0">
                <a:latin typeface="Times New Roman"/>
                <a:cs typeface="Times New Roman"/>
              </a:rPr>
              <a:t>63.6 </a:t>
            </a:r>
            <a:r>
              <a:rPr sz="3600" spc="15" dirty="0">
                <a:latin typeface="Times New Roman"/>
                <a:cs typeface="Times New Roman"/>
              </a:rPr>
              <a:t>uS </a:t>
            </a:r>
            <a:r>
              <a:rPr sz="3600" spc="10" dirty="0">
                <a:latin typeface="Times New Roman"/>
                <a:cs typeface="Times New Roman"/>
              </a:rPr>
              <a:t>are allocated per line. Typically about </a:t>
            </a:r>
            <a:r>
              <a:rPr sz="3600" spc="15" dirty="0">
                <a:latin typeface="Times New Roman"/>
                <a:cs typeface="Times New Roman"/>
              </a:rPr>
              <a:t>10 </a:t>
            </a:r>
            <a:r>
              <a:rPr sz="3600" spc="20" dirty="0">
                <a:latin typeface="Times New Roman"/>
                <a:cs typeface="Times New Roman"/>
              </a:rPr>
              <a:t>uS </a:t>
            </a:r>
            <a:r>
              <a:rPr sz="3600" spc="10" dirty="0">
                <a:latin typeface="Times New Roman"/>
                <a:cs typeface="Times New Roman"/>
              </a:rPr>
              <a:t>of this  is devoted to the blanking line </a:t>
            </a:r>
            <a:r>
              <a:rPr sz="3600" spc="15" dirty="0">
                <a:latin typeface="Times New Roman"/>
                <a:cs typeface="Times New Roman"/>
              </a:rPr>
              <a:t>on </a:t>
            </a:r>
            <a:r>
              <a:rPr sz="3600" spc="10" dirty="0">
                <a:latin typeface="Times New Roman"/>
                <a:cs typeface="Times New Roman"/>
              </a:rPr>
              <a:t>the horizontal scan. There  are </a:t>
            </a:r>
            <a:r>
              <a:rPr sz="3600" spc="15" dirty="0">
                <a:latin typeface="Times New Roman"/>
                <a:cs typeface="Times New Roman"/>
              </a:rPr>
              <a:t>427 </a:t>
            </a:r>
            <a:r>
              <a:rPr sz="3600" spc="10" dirty="0">
                <a:latin typeface="Times New Roman"/>
                <a:cs typeface="Times New Roman"/>
              </a:rPr>
              <a:t>pixels per horizontal </a:t>
            </a:r>
            <a:r>
              <a:rPr sz="3600" spc="15" dirty="0">
                <a:latin typeface="Times New Roman"/>
                <a:cs typeface="Times New Roman"/>
              </a:rPr>
              <a:t>scan </a:t>
            </a:r>
            <a:r>
              <a:rPr sz="3600" spc="10" dirty="0">
                <a:latin typeface="Times New Roman"/>
                <a:cs typeface="Times New Roman"/>
              </a:rPr>
              <a:t>line </a:t>
            </a:r>
            <a:r>
              <a:rPr sz="3600" spc="15" dirty="0">
                <a:latin typeface="Times New Roman"/>
                <a:cs typeface="Times New Roman"/>
              </a:rPr>
              <a:t>and so </a:t>
            </a:r>
            <a:r>
              <a:rPr sz="3600" spc="10" dirty="0">
                <a:latin typeface="Times New Roman"/>
                <a:cs typeface="Times New Roman"/>
              </a:rPr>
              <a:t>each pixel is </a:t>
            </a:r>
            <a:r>
              <a:rPr sz="3600" spc="680" dirty="0">
                <a:latin typeface="Times New Roman"/>
                <a:cs typeface="Times New Roman"/>
              </a:rPr>
              <a:t> </a:t>
            </a:r>
            <a:r>
              <a:rPr sz="3600" spc="15" dirty="0">
                <a:latin typeface="Times New Roman"/>
                <a:cs typeface="Times New Roman"/>
              </a:rPr>
              <a:t>scanned for approximately </a:t>
            </a:r>
            <a:r>
              <a:rPr sz="3600" spc="20" dirty="0">
                <a:latin typeface="Times New Roman"/>
                <a:cs typeface="Times New Roman"/>
              </a:rPr>
              <a:t>125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spc="15" dirty="0">
                <a:latin typeface="Times New Roman"/>
                <a:cs typeface="Times New Roman"/>
              </a:rPr>
              <a:t>ns.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054" y="540261"/>
            <a:ext cx="8627110" cy="255166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1630" marR="5080" indent="-329565">
              <a:lnSpc>
                <a:spcPct val="152100"/>
              </a:lnSpc>
              <a:spcBef>
                <a:spcPts val="90"/>
              </a:spcBef>
              <a:buChar char="•"/>
              <a:tabLst>
                <a:tab pos="342265" algn="l"/>
              </a:tabLst>
            </a:pPr>
            <a:r>
              <a:rPr sz="2800" spc="15" dirty="0">
                <a:latin typeface="Times New Roman"/>
                <a:cs typeface="Times New Roman"/>
              </a:rPr>
              <a:t>The </a:t>
            </a:r>
            <a:r>
              <a:rPr sz="2800" spc="10" dirty="0">
                <a:latin typeface="Times New Roman"/>
                <a:cs typeface="Times New Roman"/>
              </a:rPr>
              <a:t>electron </a:t>
            </a:r>
            <a:r>
              <a:rPr sz="2800" spc="15" dirty="0">
                <a:latin typeface="Times New Roman"/>
                <a:cs typeface="Times New Roman"/>
              </a:rPr>
              <a:t>beam </a:t>
            </a:r>
            <a:r>
              <a:rPr sz="2800" spc="10" dirty="0">
                <a:latin typeface="Times New Roman"/>
                <a:cs typeface="Times New Roman"/>
              </a:rPr>
              <a:t>is analog modulated across the horizontal  line. </a:t>
            </a:r>
            <a:r>
              <a:rPr sz="2800" spc="20" dirty="0">
                <a:latin typeface="Times New Roman"/>
                <a:cs typeface="Times New Roman"/>
              </a:rPr>
              <a:t>The </a:t>
            </a:r>
            <a:r>
              <a:rPr sz="2800" spc="15" dirty="0">
                <a:latin typeface="Times New Roman"/>
                <a:cs typeface="Times New Roman"/>
              </a:rPr>
              <a:t>modulation then </a:t>
            </a:r>
            <a:r>
              <a:rPr sz="2800" spc="10" dirty="0">
                <a:latin typeface="Times New Roman"/>
                <a:cs typeface="Times New Roman"/>
              </a:rPr>
              <a:t>translates into intensity changes  in electron </a:t>
            </a:r>
            <a:r>
              <a:rPr sz="2800" spc="15" dirty="0">
                <a:latin typeface="Times New Roman"/>
                <a:cs typeface="Times New Roman"/>
              </a:rPr>
              <a:t>beam and </a:t>
            </a:r>
            <a:r>
              <a:rPr sz="2800" spc="10" dirty="0">
                <a:latin typeface="Times New Roman"/>
                <a:cs typeface="Times New Roman"/>
              </a:rPr>
              <a:t>thus gray scale levels </a:t>
            </a:r>
            <a:r>
              <a:rPr sz="2800" spc="15" dirty="0">
                <a:latin typeface="Times New Roman"/>
                <a:cs typeface="Times New Roman"/>
              </a:rPr>
              <a:t>on </a:t>
            </a:r>
            <a:r>
              <a:rPr sz="2800" spc="10" dirty="0">
                <a:latin typeface="Times New Roman"/>
                <a:cs typeface="Times New Roman"/>
              </a:rPr>
              <a:t>the picture  screen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7392" y="4326436"/>
            <a:ext cx="7909191" cy="354312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036583" y="7332984"/>
            <a:ext cx="901065" cy="19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85"/>
              </a:lnSpc>
            </a:pPr>
            <a:r>
              <a:rPr sz="1350" spc="-10" dirty="0">
                <a:solidFill>
                  <a:srgbClr val="00007F"/>
                </a:solidFill>
                <a:latin typeface="Arial"/>
                <a:cs typeface="Arial"/>
              </a:rPr>
              <a:t>docsit</a:t>
            </a:r>
            <a:r>
              <a:rPr sz="1350" spc="-5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350" spc="-10" dirty="0">
                <a:solidFill>
                  <a:srgbClr val="00007F"/>
                </a:solidFill>
                <a:latin typeface="Arial"/>
                <a:cs typeface="Arial"/>
              </a:rPr>
              <a:t>.</a:t>
            </a:r>
            <a:r>
              <a:rPr sz="1350" spc="-5" dirty="0">
                <a:solidFill>
                  <a:srgbClr val="00007F"/>
                </a:solidFill>
                <a:latin typeface="Arial"/>
                <a:cs typeface="Arial"/>
              </a:rPr>
              <a:t>com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7375079"/>
            <a:ext cx="10045700" cy="259715"/>
          </a:xfrm>
          <a:custGeom>
            <a:avLst/>
            <a:gdLst/>
            <a:ahLst/>
            <a:cxnLst/>
            <a:rect l="l" t="t" r="r" b="b"/>
            <a:pathLst>
              <a:path w="10045700" h="259715">
                <a:moveTo>
                  <a:pt x="0" y="259228"/>
                </a:moveTo>
                <a:lnTo>
                  <a:pt x="10045699" y="259228"/>
                </a:lnTo>
                <a:lnTo>
                  <a:pt x="10045699" y="0"/>
                </a:lnTo>
                <a:lnTo>
                  <a:pt x="0" y="0"/>
                </a:lnTo>
                <a:lnTo>
                  <a:pt x="0" y="2592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054" y="540261"/>
            <a:ext cx="8627745" cy="2483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1630" marR="5080" indent="-329565" algn="just">
              <a:lnSpc>
                <a:spcPct val="152100"/>
              </a:lnSpc>
              <a:spcBef>
                <a:spcPts val="90"/>
              </a:spcBef>
              <a:buChar char="•"/>
              <a:tabLst>
                <a:tab pos="342265" algn="l"/>
              </a:tabLst>
            </a:pPr>
            <a:r>
              <a:rPr sz="2650" spc="10" dirty="0">
                <a:latin typeface="Times New Roman"/>
                <a:cs typeface="Times New Roman"/>
              </a:rPr>
              <a:t>Horizontal blanking signal </a:t>
            </a:r>
            <a:r>
              <a:rPr sz="2650" spc="15" dirty="0">
                <a:latin typeface="Times New Roman"/>
                <a:cs typeface="Times New Roman"/>
              </a:rPr>
              <a:t>and </a:t>
            </a:r>
            <a:r>
              <a:rPr sz="2650" spc="10" dirty="0">
                <a:latin typeface="Times New Roman"/>
                <a:cs typeface="Times New Roman"/>
              </a:rPr>
              <a:t>synchronization pulse </a:t>
            </a:r>
            <a:r>
              <a:rPr sz="2650" spc="5" dirty="0">
                <a:latin typeface="Times New Roman"/>
                <a:cs typeface="Times New Roman"/>
              </a:rPr>
              <a:t>is  </a:t>
            </a:r>
            <a:r>
              <a:rPr sz="2650" spc="10" dirty="0">
                <a:latin typeface="Times New Roman"/>
                <a:cs typeface="Times New Roman"/>
              </a:rPr>
              <a:t>quite well defined. </a:t>
            </a:r>
            <a:r>
              <a:rPr sz="2650" spc="15" dirty="0">
                <a:latin typeface="Times New Roman"/>
                <a:cs typeface="Times New Roman"/>
              </a:rPr>
              <a:t>For </a:t>
            </a:r>
            <a:r>
              <a:rPr sz="2650" spc="10" dirty="0">
                <a:latin typeface="Times New Roman"/>
                <a:cs typeface="Times New Roman"/>
              </a:rPr>
              <a:t>black </a:t>
            </a:r>
            <a:r>
              <a:rPr sz="2650" spc="15" dirty="0">
                <a:latin typeface="Times New Roman"/>
                <a:cs typeface="Times New Roman"/>
              </a:rPr>
              <a:t>and </a:t>
            </a:r>
            <a:r>
              <a:rPr sz="2650" spc="10" dirty="0">
                <a:latin typeface="Times New Roman"/>
                <a:cs typeface="Times New Roman"/>
              </a:rPr>
              <a:t>white </a:t>
            </a:r>
            <a:r>
              <a:rPr sz="2650" spc="15" dirty="0">
                <a:latin typeface="Times New Roman"/>
                <a:cs typeface="Times New Roman"/>
              </a:rPr>
              <a:t>TV, </a:t>
            </a:r>
            <a:r>
              <a:rPr sz="2650" spc="10" dirty="0">
                <a:latin typeface="Times New Roman"/>
                <a:cs typeface="Times New Roman"/>
              </a:rPr>
              <a:t>the "front  porch" is </a:t>
            </a:r>
            <a:r>
              <a:rPr sz="2650" spc="15" dirty="0">
                <a:latin typeface="Times New Roman"/>
                <a:cs typeface="Times New Roman"/>
              </a:rPr>
              <a:t>0.02 </a:t>
            </a:r>
            <a:r>
              <a:rPr sz="2650" spc="10" dirty="0">
                <a:latin typeface="Times New Roman"/>
                <a:cs typeface="Times New Roman"/>
              </a:rPr>
              <a:t>times the distance between pulses, </a:t>
            </a:r>
            <a:r>
              <a:rPr sz="2650" spc="15" dirty="0">
                <a:latin typeface="Times New Roman"/>
                <a:cs typeface="Times New Roman"/>
              </a:rPr>
              <a:t>and </a:t>
            </a:r>
            <a:r>
              <a:rPr sz="2650" spc="10" dirty="0">
                <a:latin typeface="Times New Roman"/>
                <a:cs typeface="Times New Roman"/>
              </a:rPr>
              <a:t>the </a:t>
            </a:r>
            <a:r>
              <a:rPr sz="2650" spc="680" dirty="0">
                <a:latin typeface="Times New Roman"/>
                <a:cs typeface="Times New Roman"/>
              </a:rPr>
              <a:t> </a:t>
            </a:r>
            <a:r>
              <a:rPr sz="2650" spc="10" dirty="0">
                <a:latin typeface="Times New Roman"/>
                <a:cs typeface="Times New Roman"/>
              </a:rPr>
              <a:t>"back porch" is </a:t>
            </a:r>
            <a:r>
              <a:rPr sz="2650" spc="15" dirty="0">
                <a:latin typeface="Times New Roman"/>
                <a:cs typeface="Times New Roman"/>
              </a:rPr>
              <a:t>0.06 </a:t>
            </a:r>
            <a:r>
              <a:rPr sz="2650" spc="10" dirty="0">
                <a:latin typeface="Times New Roman"/>
                <a:cs typeface="Times New Roman"/>
              </a:rPr>
              <a:t>times the distance </a:t>
            </a:r>
            <a:r>
              <a:rPr sz="2650" spc="15" dirty="0">
                <a:latin typeface="Times New Roman"/>
                <a:cs typeface="Times New Roman"/>
              </a:rPr>
              <a:t>between</a:t>
            </a:r>
            <a:r>
              <a:rPr sz="2650" spc="-145" dirty="0">
                <a:latin typeface="Times New Roman"/>
                <a:cs typeface="Times New Roman"/>
              </a:rPr>
              <a:t> </a:t>
            </a:r>
            <a:r>
              <a:rPr sz="2650" spc="10" dirty="0">
                <a:latin typeface="Times New Roman"/>
                <a:cs typeface="Times New Roman"/>
              </a:rPr>
              <a:t>pulses.</a:t>
            </a:r>
            <a:endParaRPr sz="265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4320" y="3693720"/>
            <a:ext cx="7091679" cy="45358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036583" y="7332984"/>
            <a:ext cx="901065" cy="19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85"/>
              </a:lnSpc>
            </a:pPr>
            <a:r>
              <a:rPr sz="1350" spc="-10" dirty="0">
                <a:solidFill>
                  <a:srgbClr val="00007F"/>
                </a:solidFill>
                <a:latin typeface="Arial"/>
                <a:cs typeface="Arial"/>
              </a:rPr>
              <a:t>docsit</a:t>
            </a:r>
            <a:r>
              <a:rPr sz="1350" spc="-5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350" spc="-10" dirty="0">
                <a:solidFill>
                  <a:srgbClr val="00007F"/>
                </a:solidFill>
                <a:latin typeface="Arial"/>
                <a:cs typeface="Arial"/>
              </a:rPr>
              <a:t>.</a:t>
            </a:r>
            <a:r>
              <a:rPr sz="1350" spc="-5" dirty="0">
                <a:solidFill>
                  <a:srgbClr val="00007F"/>
                </a:solidFill>
                <a:latin typeface="Arial"/>
                <a:cs typeface="Arial"/>
              </a:rPr>
              <a:t>com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7375079"/>
            <a:ext cx="10045700" cy="259715"/>
          </a:xfrm>
          <a:custGeom>
            <a:avLst/>
            <a:gdLst/>
            <a:ahLst/>
            <a:cxnLst/>
            <a:rect l="l" t="t" r="r" b="b"/>
            <a:pathLst>
              <a:path w="10045700" h="259715">
                <a:moveTo>
                  <a:pt x="0" y="259228"/>
                </a:moveTo>
                <a:lnTo>
                  <a:pt x="10045699" y="259228"/>
                </a:lnTo>
                <a:lnTo>
                  <a:pt x="10045699" y="0"/>
                </a:lnTo>
                <a:lnTo>
                  <a:pt x="0" y="0"/>
                </a:lnTo>
                <a:lnTo>
                  <a:pt x="0" y="2592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054" y="612383"/>
            <a:ext cx="8629015" cy="14761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1630" marR="5080" indent="-329565" algn="just">
              <a:lnSpc>
                <a:spcPct val="100699"/>
              </a:lnSpc>
              <a:spcBef>
                <a:spcPts val="95"/>
              </a:spcBef>
              <a:buChar char="•"/>
              <a:tabLst>
                <a:tab pos="342265" algn="l"/>
              </a:tabLst>
            </a:pPr>
            <a:r>
              <a:rPr sz="3200" spc="10" dirty="0">
                <a:latin typeface="Times New Roman"/>
                <a:cs typeface="Times New Roman"/>
              </a:rPr>
              <a:t>The </a:t>
            </a:r>
            <a:r>
              <a:rPr sz="3200" spc="5" dirty="0">
                <a:latin typeface="Times New Roman"/>
                <a:cs typeface="Times New Roman"/>
              </a:rPr>
              <a:t>vertical blanking signal also has a </a:t>
            </a:r>
            <a:r>
              <a:rPr sz="3200" spc="10" dirty="0">
                <a:latin typeface="Times New Roman"/>
                <a:cs typeface="Times New Roman"/>
              </a:rPr>
              <a:t>number </a:t>
            </a:r>
            <a:r>
              <a:rPr sz="3200" spc="5" dirty="0">
                <a:latin typeface="Times New Roman"/>
                <a:cs typeface="Times New Roman"/>
              </a:rPr>
              <a:t>of  synchronization pulses included in it. These are  illustrated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below.</a:t>
            </a:r>
            <a:endParaRPr sz="32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8327" y="3082657"/>
            <a:ext cx="8448788" cy="48817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036583" y="7332984"/>
            <a:ext cx="901065" cy="19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85"/>
              </a:lnSpc>
            </a:pPr>
            <a:r>
              <a:rPr sz="1350" spc="-10" dirty="0">
                <a:solidFill>
                  <a:srgbClr val="00007F"/>
                </a:solidFill>
                <a:latin typeface="Arial"/>
                <a:cs typeface="Arial"/>
              </a:rPr>
              <a:t>docsit</a:t>
            </a:r>
            <a:r>
              <a:rPr sz="1350" spc="-5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350" spc="-10" dirty="0">
                <a:solidFill>
                  <a:srgbClr val="00007F"/>
                </a:solidFill>
                <a:latin typeface="Arial"/>
                <a:cs typeface="Arial"/>
              </a:rPr>
              <a:t>.</a:t>
            </a:r>
            <a:r>
              <a:rPr sz="1350" spc="-5" dirty="0">
                <a:solidFill>
                  <a:srgbClr val="00007F"/>
                </a:solidFill>
                <a:latin typeface="Arial"/>
                <a:cs typeface="Arial"/>
              </a:rPr>
              <a:t>com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7375079"/>
            <a:ext cx="10045700" cy="259715"/>
          </a:xfrm>
          <a:custGeom>
            <a:avLst/>
            <a:gdLst/>
            <a:ahLst/>
            <a:cxnLst/>
            <a:rect l="l" t="t" r="r" b="b"/>
            <a:pathLst>
              <a:path w="10045700" h="259715">
                <a:moveTo>
                  <a:pt x="0" y="259228"/>
                </a:moveTo>
                <a:lnTo>
                  <a:pt x="10045699" y="259228"/>
                </a:lnTo>
                <a:lnTo>
                  <a:pt x="10045699" y="0"/>
                </a:lnTo>
                <a:lnTo>
                  <a:pt x="0" y="0"/>
                </a:lnTo>
                <a:lnTo>
                  <a:pt x="0" y="2592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596</TotalTime>
  <Words>347</Words>
  <Application>Microsoft Office PowerPoint</Application>
  <PresentationFormat>Custom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Times New Roman</vt:lpstr>
      <vt:lpstr>Trebuchet MS</vt:lpstr>
      <vt:lpstr>Wingdings 3</vt:lpstr>
      <vt:lpstr>Facet</vt:lpstr>
      <vt:lpstr>Welcome to presentation on Horizontal scanning and vertical scanning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presentation on Horizontal scanning , vertical scanning</dc:title>
  <dc:creator>Tanvir Md. Sakil</dc:creator>
  <cp:lastModifiedBy>Farhad ahamed</cp:lastModifiedBy>
  <cp:revision>6</cp:revision>
  <dcterms:modified xsi:type="dcterms:W3CDTF">2021-11-23T07:24:28Z</dcterms:modified>
</cp:coreProperties>
</file>