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5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46" r:id="rId2"/>
    <p:sldMasterId id="2147483864" r:id="rId3"/>
    <p:sldMasterId id="2147483914" r:id="rId4"/>
    <p:sldMasterId id="2147483944" r:id="rId5"/>
    <p:sldMasterId id="2147484013" r:id="rId6"/>
  </p:sldMasterIdLst>
  <p:sldIdLst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C22"/>
    <a:srgbClr val="764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9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5" y="1792225"/>
            <a:ext cx="990599" cy="304798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3"/>
            <a:ext cx="3859795" cy="304802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1" y="295730"/>
            <a:ext cx="838199" cy="767687"/>
          </a:xfrm>
        </p:spPr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020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9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8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9" y="1063417"/>
            <a:ext cx="8831817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50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9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7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6" y="3678767"/>
            <a:ext cx="7731220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5029199"/>
            <a:ext cx="9244898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4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49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2"/>
            <a:ext cx="31418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5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3" y="2603500"/>
            <a:ext cx="314701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3" y="3179764"/>
            <a:ext cx="3147010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6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2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2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51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6" y="4532844"/>
            <a:ext cx="305043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1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6" y="5109106"/>
            <a:ext cx="3050437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7" y="4532845"/>
            <a:ext cx="3050437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1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4" y="5109105"/>
            <a:ext cx="3050437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6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1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7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3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2" y="6391839"/>
            <a:ext cx="3644283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23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5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40" y="6391839"/>
            <a:ext cx="990599" cy="304799"/>
          </a:xfrm>
        </p:spPr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90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7" y="1278467"/>
            <a:ext cx="1409964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5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9"/>
            <a:ext cx="992135" cy="304799"/>
          </a:xfrm>
        </p:spPr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54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9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2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8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295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4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2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5"/>
            <a:ext cx="4396340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056093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74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4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4396340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7" y="1905000"/>
            <a:ext cx="43963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7" y="2514600"/>
            <a:ext cx="4396340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724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588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195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1"/>
            <a:ext cx="3401065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7" y="1447800"/>
            <a:ext cx="5195996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065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8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5084980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497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54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372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2" y="1447801"/>
            <a:ext cx="7999316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1" y="3771175"/>
            <a:ext cx="7279650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89" y="2613787"/>
            <a:ext cx="80191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170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677645"/>
            <a:ext cx="4351026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60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041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591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4" y="2667001"/>
            <a:ext cx="2927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1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1"/>
            <a:ext cx="293211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1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8" y="2133601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931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4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4" y="2209801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4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250949"/>
            <a:ext cx="29305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1"/>
            <a:ext cx="293052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4" y="4827210"/>
            <a:ext cx="29344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1"/>
            <a:ext cx="293211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6" y="4827209"/>
            <a:ext cx="293599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1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8" y="2133601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40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987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3" y="430214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5" y="887414"/>
            <a:ext cx="7423148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41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4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2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2" y="5280848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39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1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2222288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510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2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9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9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27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3" y="2222287"/>
            <a:ext cx="5185874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6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099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30" y="2174875"/>
            <a:ext cx="518985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9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6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6" y="2751139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0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6" y="2603500"/>
            <a:ext cx="4825157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3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77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343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55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3" y="446088"/>
            <a:ext cx="3547532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3" y="446088"/>
            <a:ext cx="3547532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4" y="446089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3" y="2260739"/>
            <a:ext cx="3547532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056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7" y="727523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8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7" y="2344685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2" y="6041363"/>
            <a:ext cx="976878" cy="365125"/>
          </a:xfrm>
        </p:spPr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7" y="6041363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90" y="5915888"/>
            <a:ext cx="1062155" cy="490599"/>
          </a:xfrm>
        </p:spPr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838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9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28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8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6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2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7"/>
            <a:ext cx="3810002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786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5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90" y="2435958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1" y="2286001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39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577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3" y="446089"/>
            <a:ext cx="4522348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1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2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976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82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6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6" y="3179762"/>
            <a:ext cx="4825157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3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3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967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221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6901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5014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920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15917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195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7858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266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63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6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6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379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51745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747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82134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0365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74567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975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7470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0351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023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6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4229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309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4590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3232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4110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9132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281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245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9105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6922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4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295400"/>
            <a:ext cx="2793157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7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3129280"/>
            <a:ext cx="2793157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6299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9768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292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3853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4475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225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9614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4163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379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2041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1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4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7602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7292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325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1155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699138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7759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289751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5809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2496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9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19" Type="http://schemas.openxmlformats.org/officeDocument/2006/relationships/image" Target="../media/image15.jpg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6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6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9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2" y="6391839"/>
            <a:ext cx="385979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1" y="295730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3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6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5" indent="-342905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60" indent="-28575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14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20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26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32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37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43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48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1" y="2669686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1" y="2892348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1"/>
            <a:ext cx="2819401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4" y="1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80" y="6096000"/>
            <a:ext cx="993733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3" y="452718"/>
            <a:ext cx="940472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2052919"/>
            <a:ext cx="8946540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41" y="1790702"/>
            <a:ext cx="990599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1" y="295730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31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6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5" indent="-342905" algn="l" defTabSz="457206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0" indent="-285753" algn="l" defTabSz="457206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14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0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26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31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37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43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48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1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2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5" y="6041363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7" y="6041363"/>
            <a:ext cx="134370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2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87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</p:sldLayoutIdLst>
  <p:txStyles>
    <p:titleStyle>
      <a:lvl1pPr algn="l" defTabSz="457206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5" indent="-342905" algn="l" defTabSz="457206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457206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457206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457206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457206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30" indent="-228603" algn="l" defTabSz="457206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35" indent="-228603" algn="l" defTabSz="457206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0" indent="-228603" algn="l" defTabSz="457206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45" indent="-228603" algn="l" defTabSz="457206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2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  <p:sldLayoutId id="21474839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A3507-0061-42F5-A247-AE9105FD4CC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ECCBFA1-605F-45B7-B6DC-64A39EA4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4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  <p:sldLayoutId id="2147484026" r:id="rId13"/>
    <p:sldLayoutId id="2147484027" r:id="rId14"/>
    <p:sldLayoutId id="2147484028" r:id="rId15"/>
    <p:sldLayoutId id="21474840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CDAEC-1232-49E4-A248-C01988F38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5351" y="1122218"/>
            <a:ext cx="7451678" cy="2860964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E84C22"/>
                </a:solidFill>
                <a:latin typeface="Cooper Black" panose="0208090404030B020404" pitchFamily="18" charset="0"/>
              </a:rPr>
              <a:t>Welcome to 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20861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0D3241-173B-4A89-8AAB-4CF04C6CCEFE}"/>
              </a:ext>
            </a:extLst>
          </p:cNvPr>
          <p:cNvSpPr txBox="1"/>
          <p:nvPr/>
        </p:nvSpPr>
        <p:spPr>
          <a:xfrm>
            <a:off x="2342535" y="1071717"/>
            <a:ext cx="75069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764F28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  <a:p>
            <a:pPr algn="ctr"/>
            <a:r>
              <a:rPr lang="en-US" sz="9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764F28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Everyone.</a:t>
            </a:r>
          </a:p>
        </p:txBody>
      </p:sp>
    </p:spTree>
    <p:extLst>
      <p:ext uri="{BB962C8B-B14F-4D97-AF65-F5344CB8AC3E}">
        <p14:creationId xmlns:p14="http://schemas.microsoft.com/office/powerpoint/2010/main" val="89927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72508-AB01-4C35-8465-5609B73B8712}"/>
              </a:ext>
            </a:extLst>
          </p:cNvPr>
          <p:cNvSpPr txBox="1"/>
          <p:nvPr/>
        </p:nvSpPr>
        <p:spPr>
          <a:xfrm>
            <a:off x="5742040" y="493647"/>
            <a:ext cx="5766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latin typeface="Cooper Black" panose="0208090404030B020404" pitchFamily="18" charset="0"/>
                <a:cs typeface="Arial" panose="020B0604020202020204" pitchFamily="34" charset="0"/>
              </a:rPr>
              <a:t>Presentation Topic</a:t>
            </a:r>
            <a:endParaRPr lang="en-US" sz="4400" u="sng" dirty="0">
              <a:latin typeface="Copperplate Gothic Bold" panose="020E07050202060204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50FDEA-EB47-4628-BBA8-244122761640}"/>
              </a:ext>
            </a:extLst>
          </p:cNvPr>
          <p:cNvSpPr txBox="1"/>
          <p:nvPr/>
        </p:nvSpPr>
        <p:spPr>
          <a:xfrm>
            <a:off x="63909" y="2227007"/>
            <a:ext cx="9315617" cy="58477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Copperplate Gothic Bold" panose="020E0705020206020404" pitchFamily="34" charset="0"/>
                <a:cs typeface="Arial" panose="020B0604020202020204" pitchFamily="34" charset="0"/>
              </a:rPr>
              <a:t>Inverse Laplace Transform Properties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645CC5-430C-40DB-95A7-0CCD71C605D5}"/>
              </a:ext>
            </a:extLst>
          </p:cNvPr>
          <p:cNvSpPr txBox="1"/>
          <p:nvPr/>
        </p:nvSpPr>
        <p:spPr>
          <a:xfrm>
            <a:off x="427701" y="3650226"/>
            <a:ext cx="5029200" cy="2308324"/>
          </a:xfrm>
          <a:prstGeom prst="rect">
            <a:avLst/>
          </a:prstGeom>
          <a:noFill/>
          <a:ln>
            <a:solidFill>
              <a:srgbClr val="E84C2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Light" panose="020B0502040204020203" pitchFamily="34" charset="0"/>
              </a:rPr>
              <a:t>Presented to:</a:t>
            </a:r>
          </a:p>
          <a:p>
            <a:endParaRPr lang="en-US" sz="2400" dirty="0">
              <a:latin typeface="Bahnschrift SemiLight" panose="020B0502040204020203" pitchFamily="34" charset="0"/>
            </a:endParaRPr>
          </a:p>
          <a:p>
            <a:r>
              <a:rPr lang="en-US" sz="2400" dirty="0">
                <a:latin typeface="Bahnschrift SemiLight" panose="020B0502040204020203" pitchFamily="34" charset="0"/>
              </a:rPr>
              <a:t>Dr. Md. Ghulam Murtaza </a:t>
            </a:r>
            <a:r>
              <a:rPr lang="en-US" sz="2400" dirty="0" err="1">
                <a:latin typeface="Bahnschrift SemiLight" panose="020B0502040204020203" pitchFamily="34" charset="0"/>
              </a:rPr>
              <a:t>Talukder</a:t>
            </a:r>
            <a:r>
              <a:rPr lang="en-US" sz="2400" dirty="0">
                <a:latin typeface="Bahnschrift SemiLight" panose="020B0502040204020203" pitchFamily="34" charset="0"/>
              </a:rPr>
              <a:t>,</a:t>
            </a:r>
          </a:p>
          <a:p>
            <a:r>
              <a:rPr lang="en-US" sz="2400" dirty="0">
                <a:latin typeface="Bahnschrift SemiLight" panose="020B0502040204020203" pitchFamily="34" charset="0"/>
              </a:rPr>
              <a:t>Associate Professor,</a:t>
            </a:r>
          </a:p>
          <a:p>
            <a:r>
              <a:rPr lang="en-US" sz="2400" dirty="0">
                <a:latin typeface="Bahnschrift SemiLight" panose="020B0502040204020203" pitchFamily="34" charset="0"/>
              </a:rPr>
              <a:t>Department of Mathematics,</a:t>
            </a:r>
          </a:p>
          <a:p>
            <a:r>
              <a:rPr lang="en-US" sz="2400" dirty="0">
                <a:latin typeface="Bahnschrift SemiLight" panose="020B0502040204020203" pitchFamily="34" charset="0"/>
              </a:rPr>
              <a:t>Comilla University.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968A4-C8D5-474B-AB8C-F760E43416EC}"/>
              </a:ext>
            </a:extLst>
          </p:cNvPr>
          <p:cNvSpPr/>
          <p:nvPr/>
        </p:nvSpPr>
        <p:spPr>
          <a:xfrm>
            <a:off x="6735099" y="3288891"/>
            <a:ext cx="5029200" cy="3288891"/>
          </a:xfrm>
          <a:prstGeom prst="rect">
            <a:avLst/>
          </a:prstGeom>
          <a:noFill/>
          <a:ln>
            <a:solidFill>
              <a:srgbClr val="E84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latin typeface="Bahnschrift SemiLight" panose="020B0502040204020203" pitchFamily="34" charset="0"/>
              </a:rPr>
              <a:t>Presented By:</a:t>
            </a:r>
          </a:p>
          <a:p>
            <a:endParaRPr lang="en-US" sz="2100" dirty="0">
              <a:latin typeface="Bahnschrift SemiLight" panose="020B0502040204020203" pitchFamily="34" charset="0"/>
            </a:endParaRPr>
          </a:p>
          <a:p>
            <a:r>
              <a:rPr lang="en-US" sz="2100" dirty="0">
                <a:latin typeface="Bahnschrift SemiLight" panose="020B0502040204020203" pitchFamily="34" charset="0"/>
              </a:rPr>
              <a:t>1. </a:t>
            </a:r>
            <a:r>
              <a:rPr lang="en-US" sz="2100" dirty="0" err="1">
                <a:latin typeface="Bahnschrift SemiLight" panose="020B0502040204020203" pitchFamily="34" charset="0"/>
              </a:rPr>
              <a:t>Meheniger</a:t>
            </a:r>
            <a:r>
              <a:rPr lang="en-US" sz="2100" dirty="0">
                <a:latin typeface="Bahnschrift SemiLight" panose="020B0502040204020203" pitchFamily="34" charset="0"/>
              </a:rPr>
              <a:t> </a:t>
            </a:r>
            <a:r>
              <a:rPr lang="en-US" sz="2100" dirty="0" err="1">
                <a:latin typeface="Bahnschrift SemiLight" panose="020B0502040204020203" pitchFamily="34" charset="0"/>
              </a:rPr>
              <a:t>Alam</a:t>
            </a:r>
            <a:r>
              <a:rPr lang="en-US" sz="2100" dirty="0">
                <a:latin typeface="Bahnschrift SemiLight" panose="020B0502040204020203" pitchFamily="34" charset="0"/>
              </a:rPr>
              <a:t>       (11909035)</a:t>
            </a:r>
          </a:p>
          <a:p>
            <a:r>
              <a:rPr lang="en-US" sz="2100" dirty="0">
                <a:latin typeface="Bahnschrift SemiLight" panose="020B0502040204020203" pitchFamily="34" charset="0"/>
              </a:rPr>
              <a:t>2. Md. Mehadi Hasan    (11909007)</a:t>
            </a:r>
          </a:p>
          <a:p>
            <a:r>
              <a:rPr lang="en-US" sz="2100" dirty="0">
                <a:latin typeface="Bahnschrift SemiLight" panose="020B0502040204020203" pitchFamily="34" charset="0"/>
              </a:rPr>
              <a:t>3. Gargi Roy </a:t>
            </a:r>
            <a:r>
              <a:rPr lang="en-US" sz="2100" dirty="0" err="1">
                <a:latin typeface="Bahnschrift SemiLight" panose="020B0502040204020203" pitchFamily="34" charset="0"/>
              </a:rPr>
              <a:t>Tushi</a:t>
            </a:r>
            <a:r>
              <a:rPr lang="en-US" sz="2100" dirty="0">
                <a:latin typeface="Bahnschrift SemiLight" panose="020B0502040204020203" pitchFamily="34" charset="0"/>
              </a:rPr>
              <a:t>        (11909016)</a:t>
            </a:r>
          </a:p>
          <a:p>
            <a:r>
              <a:rPr lang="en-US" sz="2100" dirty="0">
                <a:latin typeface="Bahnschrift SemiLight" panose="020B0502040204020203" pitchFamily="34" charset="0"/>
              </a:rPr>
              <a:t>4. Jewel Nath               (11909037)</a:t>
            </a:r>
          </a:p>
          <a:p>
            <a:r>
              <a:rPr lang="en-US" sz="2100" dirty="0">
                <a:latin typeface="Bahnschrift SemiLight" panose="020B0502040204020203" pitchFamily="34" charset="0"/>
              </a:rPr>
              <a:t>5. Tamanna </a:t>
            </a:r>
            <a:r>
              <a:rPr lang="en-US" sz="2100" dirty="0" err="1">
                <a:latin typeface="Bahnschrift SemiLight" panose="020B0502040204020203" pitchFamily="34" charset="0"/>
              </a:rPr>
              <a:t>Akter</a:t>
            </a:r>
            <a:r>
              <a:rPr lang="en-US" sz="2100" dirty="0">
                <a:latin typeface="Bahnschrift SemiLight" panose="020B0502040204020203" pitchFamily="34" charset="0"/>
              </a:rPr>
              <a:t>         (11909020)</a:t>
            </a:r>
          </a:p>
          <a:p>
            <a:endParaRPr lang="en-US" sz="2100" dirty="0">
              <a:latin typeface="Bahnschrift SemiLight" panose="020B0502040204020203" pitchFamily="34" charset="0"/>
            </a:endParaRPr>
          </a:p>
          <a:p>
            <a:r>
              <a:rPr lang="en-US" sz="2100" dirty="0">
                <a:latin typeface="Bahnschrift SemiLight" panose="020B0502040204020203" pitchFamily="34" charset="0"/>
              </a:rPr>
              <a:t>Dept. of ICT</a:t>
            </a:r>
          </a:p>
          <a:p>
            <a:r>
              <a:rPr lang="en-US" sz="2100" dirty="0">
                <a:latin typeface="Bahnschrift SemiLight" panose="020B0502040204020203" pitchFamily="34" charset="0"/>
              </a:rPr>
              <a:t>Comilla university</a:t>
            </a:r>
          </a:p>
        </p:txBody>
      </p:sp>
    </p:spTree>
    <p:extLst>
      <p:ext uri="{BB962C8B-B14F-4D97-AF65-F5344CB8AC3E}">
        <p14:creationId xmlns:p14="http://schemas.microsoft.com/office/powerpoint/2010/main" val="16404407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F6D9EA-0218-4C15-B745-F29CF3D947C2}"/>
              </a:ext>
            </a:extLst>
          </p:cNvPr>
          <p:cNvSpPr txBox="1"/>
          <p:nvPr/>
        </p:nvSpPr>
        <p:spPr>
          <a:xfrm>
            <a:off x="1004007" y="946496"/>
            <a:ext cx="953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pperplate Gothic Bold" panose="020E0705020206020404" pitchFamily="34" charset="0"/>
              </a:rPr>
              <a:t>Dfinition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pperplate Gothic Bold" panose="020E0705020206020404" pitchFamily="34" charset="0"/>
              </a:rPr>
              <a:t> of Inverse 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60DE85-4093-4E00-9AA4-FDE5309EE828}"/>
                  </a:ext>
                </a:extLst>
              </p:cNvPr>
              <p:cNvSpPr txBox="1"/>
              <p:nvPr/>
            </p:nvSpPr>
            <p:spPr>
              <a:xfrm>
                <a:off x="546696" y="2186855"/>
                <a:ext cx="11098607" cy="4121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latin typeface="Calisto MT" panose="02040603050505030304" pitchFamily="18" charset="0"/>
                  </a:rPr>
                  <a:t>A function of t, whose Laplace Transform is</a:t>
                </a:r>
                <a:r>
                  <a:rPr lang="en-US" sz="2600" b="1" dirty="0">
                    <a:latin typeface="Calisto MT" panose="02040603050505030304" pitchFamily="18" charset="0"/>
                  </a:rPr>
                  <a:t> F(s)</a:t>
                </a:r>
                <a:r>
                  <a:rPr lang="en-US" sz="2600" dirty="0">
                    <a:latin typeface="Calisto MT" panose="02040603050505030304" pitchFamily="18" charset="0"/>
                  </a:rPr>
                  <a:t>,</a:t>
                </a:r>
                <a:r>
                  <a:rPr lang="en-US" sz="2600" b="1" dirty="0">
                    <a:latin typeface="Calisto MT" panose="02040603050505030304" pitchFamily="18" charset="0"/>
                  </a:rPr>
                  <a:t> </a:t>
                </a:r>
                <a:r>
                  <a:rPr lang="en-US" sz="2600" dirty="0">
                    <a:latin typeface="Calisto MT" panose="02040603050505030304" pitchFamily="18" charset="0"/>
                  </a:rPr>
                  <a:t>is called  the </a:t>
                </a:r>
                <a:r>
                  <a:rPr lang="en-US" sz="2600" b="1" dirty="0">
                    <a:latin typeface="Calisto MT" panose="02040603050505030304" pitchFamily="18" charset="0"/>
                  </a:rPr>
                  <a:t>“Inverse Laplace Transform” </a:t>
                </a:r>
                <a:r>
                  <a:rPr lang="en-US" sz="2600" dirty="0">
                    <a:latin typeface="Calisto MT" panose="02040603050505030304" pitchFamily="18" charset="0"/>
                  </a:rPr>
                  <a:t>of F(s) and may be denoted by the symbol,</a:t>
                </a:r>
              </a:p>
              <a:p>
                <a:endParaRPr lang="en-US" sz="2600" dirty="0">
                  <a:latin typeface="Calisto MT" panose="0204060305050503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6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p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600" b="1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6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600" b="1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600" b="1" dirty="0">
                  <a:latin typeface="Calisto MT" panose="02040603050505030304" pitchFamily="18" charset="0"/>
                </a:endParaRPr>
              </a:p>
              <a:p>
                <a:r>
                  <a:rPr lang="en-US" sz="2600" dirty="0">
                    <a:latin typeface="Calisto MT" panose="02040603050505030304" pitchFamily="18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600" b="1" dirty="0">
                    <a:latin typeface="Calisto MT" panose="02040603050505030304" pitchFamily="18" charset="0"/>
                  </a:rPr>
                  <a:t> </a:t>
                </a:r>
                <a:r>
                  <a:rPr lang="en-US" sz="2600" dirty="0">
                    <a:latin typeface="Calisto MT" panose="02040603050505030304" pitchFamily="18" charset="0"/>
                  </a:rPr>
                  <a:t>is called the </a:t>
                </a:r>
                <a:r>
                  <a:rPr lang="en-US" sz="2600" b="1" dirty="0">
                    <a:latin typeface="Calisto MT" panose="02040603050505030304" pitchFamily="18" charset="0"/>
                  </a:rPr>
                  <a:t>Inverse Laplace Transformation </a:t>
                </a:r>
                <a:r>
                  <a:rPr lang="en-US" sz="2600" dirty="0">
                    <a:latin typeface="Calisto MT" panose="02040603050505030304" pitchFamily="18" charset="0"/>
                  </a:rPr>
                  <a:t>operator.</a:t>
                </a:r>
              </a:p>
              <a:p>
                <a:endParaRPr lang="en-US" sz="2600" dirty="0">
                  <a:latin typeface="Calisto MT" panose="02040603050505030304" pitchFamily="18" charset="0"/>
                </a:endParaRPr>
              </a:p>
              <a:p>
                <a:r>
                  <a:rPr lang="en-US" sz="2600" b="1" dirty="0">
                    <a:latin typeface="Calisto MT" panose="02040603050505030304" pitchFamily="18" charset="0"/>
                  </a:rPr>
                  <a:t>Notes:</a:t>
                </a:r>
              </a:p>
              <a:p>
                <a:r>
                  <a:rPr lang="en-US" sz="2600" dirty="0">
                    <a:latin typeface="Calisto MT" panose="02040603050505030304" pitchFamily="18" charset="0"/>
                  </a:rPr>
                  <a:t>(</a:t>
                </a:r>
                <a:r>
                  <a:rPr lang="en-US" sz="2600" dirty="0" err="1">
                    <a:latin typeface="Calisto MT" panose="02040603050505030304" pitchFamily="18" charset="0"/>
                  </a:rPr>
                  <a:t>i</a:t>
                </a:r>
                <a:r>
                  <a:rPr lang="en-US" sz="2600" dirty="0">
                    <a:latin typeface="Calisto MT" panose="02040603050505030304" pitchFamily="18" charset="0"/>
                  </a:rPr>
                  <a:t>) Two functions which coincide for t&gt;0 will have the same Laplace Transform ,so we can determine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only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positive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values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600" b="0" dirty="0">
                  <a:latin typeface="Calisto MT" panose="02040603050505030304" pitchFamily="18" charset="0"/>
                </a:endParaRPr>
              </a:p>
              <a:p>
                <a:r>
                  <a:rPr lang="en-US" sz="2600" dirty="0">
                    <a:latin typeface="Calisto MT" panose="02040603050505030304" pitchFamily="18" charset="0"/>
                  </a:rPr>
                  <a:t>(ii) Inverse Laplace Transforms are </a:t>
                </a:r>
                <a:r>
                  <a:rPr lang="en-US" sz="2600" b="1" dirty="0">
                    <a:latin typeface="Calisto MT" panose="02040603050505030304" pitchFamily="18" charset="0"/>
                  </a:rPr>
                  <a:t>Linear</a:t>
                </a:r>
                <a:r>
                  <a:rPr lang="en-US" sz="2600" dirty="0">
                    <a:latin typeface="Calisto MT" panose="0204060305050503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60DE85-4093-4E00-9AA4-FDE5309EE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96" y="2186855"/>
                <a:ext cx="11098607" cy="4121065"/>
              </a:xfrm>
              <a:prstGeom prst="rect">
                <a:avLst/>
              </a:prstGeom>
              <a:blipFill>
                <a:blip r:embed="rId2"/>
                <a:stretch>
                  <a:fillRect l="-989" t="-1479" b="-2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19613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9D2059-A8A5-40E8-A9D4-5EFE8C360AFB}"/>
              </a:ext>
            </a:extLst>
          </p:cNvPr>
          <p:cNvSpPr txBox="1"/>
          <p:nvPr/>
        </p:nvSpPr>
        <p:spPr>
          <a:xfrm>
            <a:off x="2115568" y="406537"/>
            <a:ext cx="7837204" cy="646331"/>
          </a:xfrm>
          <a:prstGeom prst="rect">
            <a:avLst/>
          </a:prstGeom>
          <a:solidFill>
            <a:srgbClr val="E84C22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skerville Old Face" panose="02020602080505020303" pitchFamily="18" charset="0"/>
              </a:rPr>
              <a:t>Properties of Inverse Laplace Transforms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3390A7-D670-470E-ADDF-D9A21EEC5BF7}"/>
                  </a:ext>
                </a:extLst>
              </p:cNvPr>
              <p:cNvSpPr txBox="1"/>
              <p:nvPr/>
            </p:nvSpPr>
            <p:spPr>
              <a:xfrm>
                <a:off x="559322" y="996540"/>
                <a:ext cx="11073357" cy="2990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u="sng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1. Linearity Property: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any constants while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the Laplace Transforms of 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 and 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 respectively, then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1(s) + 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2(s) }   =    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1(s) }  +  c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2(s) }</a:t>
                </a:r>
              </a:p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= 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F1(t)  +  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F2(t)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3390A7-D670-470E-ADDF-D9A21EEC5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22" y="996540"/>
                <a:ext cx="11073357" cy="2990562"/>
              </a:xfrm>
              <a:prstGeom prst="rect">
                <a:avLst/>
              </a:prstGeom>
              <a:blipFill>
                <a:blip r:embed="rId2"/>
                <a:stretch>
                  <a:fillRect l="-1156" t="-2037" b="-36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Formula 2">
                <a:extLst>
                  <a:ext uri="{FF2B5EF4-FFF2-40B4-BE49-F238E27FC236}">
                    <a16:creationId xmlns:a16="http://schemas.microsoft.com/office/drawing/2014/main" id="{0ED1DFC6-70C1-44A7-93A5-E0B8253FE3A2}"/>
                  </a:ext>
                </a:extLst>
              </p:cNvPr>
              <p:cNvSpPr txBox="1"/>
              <p:nvPr/>
            </p:nvSpPr>
            <p:spPr>
              <a:xfrm>
                <a:off x="2115568" y="4520778"/>
                <a:ext cx="7960864" cy="2106389"/>
              </a:xfrm>
              <a:prstGeom prst="rect">
                <a:avLst/>
              </a:prstGeom>
            </p:spPr>
            <p:txBody>
              <a:bodyPr/>
              <a:lstStyle/>
              <a:p>
                <a:pPr defTabSz="91441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ar-AE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ar-A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200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ar-AE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ar-A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200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ar-AE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ar-A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ar-AE" sz="200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ar-A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200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ar-AE" sz="20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ar-AE" sz="20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ar-AE" sz="200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p>
                                <m:sSup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p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ar-A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ar-AE" sz="2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ar-A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200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ar-AE" sz="20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ar-AE" sz="20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ar-AE" sz="200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                    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                   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  [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𝐴𝑛𝑠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.]</m:t>
                          </m:r>
                        </m:e>
                      </m:eqArr>
                    </m:oMath>
                  </m:oMathPara>
                </a14:m>
                <a:endParaRPr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Formula 2">
                <a:extLst>
                  <a:ext uri="{FF2B5EF4-FFF2-40B4-BE49-F238E27FC236}">
                    <a16:creationId xmlns:a16="http://schemas.microsoft.com/office/drawing/2014/main" id="{0ED1DFC6-70C1-44A7-93A5-E0B8253FE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568" y="4520778"/>
                <a:ext cx="7960864" cy="2106389"/>
              </a:xfrm>
              <a:prstGeom prst="rect">
                <a:avLst/>
              </a:prstGeom>
              <a:blipFill>
                <a:blip r:embed="rId3"/>
                <a:stretch>
                  <a:fillRect r="-14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7E89737-497B-493E-B9BF-D15076568449}"/>
              </a:ext>
            </a:extLst>
          </p:cNvPr>
          <p:cNvSpPr txBox="1"/>
          <p:nvPr/>
        </p:nvSpPr>
        <p:spPr>
          <a:xfrm>
            <a:off x="515661" y="4289946"/>
            <a:ext cx="2212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sz="2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32097661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8BDACD-BE54-47D5-9329-E378DFC95236}"/>
              </a:ext>
            </a:extLst>
          </p:cNvPr>
          <p:cNvSpPr txBox="1"/>
          <p:nvPr/>
        </p:nvSpPr>
        <p:spPr>
          <a:xfrm>
            <a:off x="402935" y="393084"/>
            <a:ext cx="7531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Bahnschrift SemiBold" panose="020B0502040204020203" pitchFamily="34" charset="0"/>
              </a:rPr>
              <a:t>2. First Translation or Shifting property: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DCA201-2D76-45C2-A6C8-11965445F431}"/>
                  </a:ext>
                </a:extLst>
              </p:cNvPr>
              <p:cNvSpPr txBox="1"/>
              <p:nvPr/>
            </p:nvSpPr>
            <p:spPr>
              <a:xfrm>
                <a:off x="825377" y="1330257"/>
                <a:ext cx="991985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(s)</a:t>
                </a:r>
                <a:r>
                  <a:rPr lang="en-US" sz="2800" dirty="0"/>
                  <a:t>} = F(t),     then</a:t>
                </a:r>
              </a:p>
              <a:p>
                <a:r>
                  <a:rPr lang="en-US" sz="2400" dirty="0"/>
                  <a:t>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(s </a:t>
                </a:r>
                <a:r>
                  <a:rPr lang="en-US" sz="2800" dirty="0"/>
                  <a:t>-</a:t>
                </a:r>
                <a:r>
                  <a:rPr lang="en-US" sz="2400" dirty="0"/>
                  <a:t> a)</a:t>
                </a:r>
                <a:r>
                  <a:rPr lang="en-US" sz="2800" dirty="0"/>
                  <a:t>}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DCA201-2D76-45C2-A6C8-11965445F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77" y="1330257"/>
                <a:ext cx="9919855" cy="954107"/>
              </a:xfrm>
              <a:prstGeom prst="rect">
                <a:avLst/>
              </a:prstGeom>
              <a:blipFill>
                <a:blip r:embed="rId2"/>
                <a:stretch>
                  <a:fillRect l="-921"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Formula 2">
                <a:extLst>
                  <a:ext uri="{FF2B5EF4-FFF2-40B4-BE49-F238E27FC236}">
                    <a16:creationId xmlns:a16="http://schemas.microsoft.com/office/drawing/2014/main" id="{7BC38E59-9194-4236-AAEE-FAC1D40BC1BC}"/>
                  </a:ext>
                </a:extLst>
              </p:cNvPr>
              <p:cNvSpPr txBox="1"/>
              <p:nvPr/>
            </p:nvSpPr>
            <p:spPr>
              <a:xfrm>
                <a:off x="402935" y="3154232"/>
                <a:ext cx="9399368" cy="3118612"/>
              </a:xfrm>
              <a:prstGeom prst="rect">
                <a:avLst/>
              </a:prstGeom>
            </p:spPr>
            <p:txBody>
              <a:bodyPr/>
              <a:lstStyle/>
              <a:p>
                <a:pPr defTabSz="91441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𝑆𝑖𝑛𝑐𝑒</m:t>
                          </m:r>
                          <m:sSup>
                            <m:sSup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ar-A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240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ar-AE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𝑤𝑒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𝑎𝑣𝑒</m:t>
                          </m:r>
                        </m:e>
                        <m:e>
                          <m:sSup>
                            <m:sSup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ar-A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240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ar-AE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ar-A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ar-A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240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 sz="24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 sz="24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ar-AE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dirty="0">
                  <a:solidFill>
                    <a:prstClr val="black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6" name="Formula 2">
                <a:extLst>
                  <a:ext uri="{FF2B5EF4-FFF2-40B4-BE49-F238E27FC236}">
                    <a16:creationId xmlns:a16="http://schemas.microsoft.com/office/drawing/2014/main" id="{7BC38E59-9194-4236-AAEE-FAC1D40BC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35" y="3154232"/>
                <a:ext cx="9399368" cy="31186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B9F8A72-E83B-4183-9078-352800B16A49}"/>
              </a:ext>
            </a:extLst>
          </p:cNvPr>
          <p:cNvSpPr txBox="1"/>
          <p:nvPr/>
        </p:nvSpPr>
        <p:spPr>
          <a:xfrm>
            <a:off x="722138" y="3198167"/>
            <a:ext cx="2212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sz="2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6319401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EC6A4E-BFE8-43AE-83BF-138020595DC0}"/>
              </a:ext>
            </a:extLst>
          </p:cNvPr>
          <p:cNvSpPr txBox="1"/>
          <p:nvPr/>
        </p:nvSpPr>
        <p:spPr>
          <a:xfrm>
            <a:off x="479139" y="315191"/>
            <a:ext cx="6497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Bahnschrift SemiBold" panose="020B0502040204020203" pitchFamily="34" charset="0"/>
              </a:rPr>
              <a:t>3.Change of scale property</a:t>
            </a:r>
            <a:r>
              <a:rPr lang="en-US" sz="2800" dirty="0">
                <a:latin typeface="Bahnschrift SemiBold" panose="020B0502040204020203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7776E4-3AC2-44E3-9B82-0E8EE635002E}"/>
                  </a:ext>
                </a:extLst>
              </p:cNvPr>
              <p:cNvSpPr txBox="1"/>
              <p:nvPr/>
            </p:nvSpPr>
            <p:spPr>
              <a:xfrm>
                <a:off x="872838" y="841064"/>
                <a:ext cx="10226961" cy="703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(s) } = F(t) ,         then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(ks) }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7776E4-3AC2-44E3-9B82-0E8EE6350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38" y="841064"/>
                <a:ext cx="10226961" cy="703013"/>
              </a:xfrm>
              <a:prstGeom prst="rect">
                <a:avLst/>
              </a:prstGeom>
              <a:blipFill>
                <a:blip r:embed="rId2"/>
                <a:stretch>
                  <a:fillRect l="-1192"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Formula 2">
                <a:extLst>
                  <a:ext uri="{FF2B5EF4-FFF2-40B4-BE49-F238E27FC236}">
                    <a16:creationId xmlns:a16="http://schemas.microsoft.com/office/drawing/2014/main" id="{3C1D51D2-B5B5-4A9D-84DA-928799CC5EA5}"/>
                  </a:ext>
                </a:extLst>
              </p:cNvPr>
              <p:cNvSpPr txBox="1"/>
              <p:nvPr/>
            </p:nvSpPr>
            <p:spPr>
              <a:xfrm>
                <a:off x="2447402" y="4345876"/>
                <a:ext cx="7077832" cy="2623435"/>
              </a:xfrm>
              <a:prstGeom prst="rect">
                <a:avLst/>
              </a:prstGeom>
            </p:spPr>
            <p:txBody>
              <a:bodyPr/>
              <a:lstStyle/>
              <a:p>
                <a:pPr defTabSz="91441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𝑆𝑖𝑛𝑐𝑒</m:t>
                          </m:r>
                          <m:sSup>
                            <m:sSup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ar-AE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2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ar-AE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𝑤𝑒</m:t>
                          </m:r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𝑎𝑣𝑒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e>
                          <m:sSup>
                            <m:sSup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ar-AE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ar-AE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ar-AE" sz="28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ar-AE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dirty="0">
                  <a:solidFill>
                    <a:prstClr val="black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6" name="Formula 2">
                <a:extLst>
                  <a:ext uri="{FF2B5EF4-FFF2-40B4-BE49-F238E27FC236}">
                    <a16:creationId xmlns:a16="http://schemas.microsoft.com/office/drawing/2014/main" id="{3C1D51D2-B5B5-4A9D-84DA-928799CC5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402" y="4345876"/>
                <a:ext cx="7077832" cy="26234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68EDC75-798A-485C-907C-543A618DB1D2}"/>
              </a:ext>
            </a:extLst>
          </p:cNvPr>
          <p:cNvSpPr txBox="1"/>
          <p:nvPr/>
        </p:nvSpPr>
        <p:spPr>
          <a:xfrm>
            <a:off x="872838" y="4203559"/>
            <a:ext cx="2212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sz="2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745252-5CFF-4034-93C1-4756D876231D}"/>
              </a:ext>
            </a:extLst>
          </p:cNvPr>
          <p:cNvGrpSpPr/>
          <p:nvPr/>
        </p:nvGrpSpPr>
        <p:grpSpPr>
          <a:xfrm>
            <a:off x="1325076" y="2282587"/>
            <a:ext cx="4135272" cy="1146413"/>
            <a:chOff x="1746913" y="1978925"/>
            <a:chExt cx="4135272" cy="114641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D055C81-70A7-46B5-8972-33C9E2B0C0F2}"/>
                </a:ext>
              </a:extLst>
            </p:cNvPr>
            <p:cNvCxnSpPr/>
            <p:nvPr/>
          </p:nvCxnSpPr>
          <p:spPr>
            <a:xfrm>
              <a:off x="1746913" y="3111690"/>
              <a:ext cx="413527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7FDBC12-59D5-4DD0-9D93-9FD1DA4A8E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8860" y="2579427"/>
              <a:ext cx="0" cy="54591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E2778A8-D11A-4F23-8CA0-087D6E4D325A}"/>
                </a:ext>
              </a:extLst>
            </p:cNvPr>
            <p:cNvCxnSpPr/>
            <p:nvPr/>
          </p:nvCxnSpPr>
          <p:spPr>
            <a:xfrm>
              <a:off x="2988860" y="2579427"/>
              <a:ext cx="1542197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E0CE71C-6C3D-4475-9CCB-299AC667116E}"/>
                </a:ext>
              </a:extLst>
            </p:cNvPr>
            <p:cNvCxnSpPr/>
            <p:nvPr/>
          </p:nvCxnSpPr>
          <p:spPr>
            <a:xfrm>
              <a:off x="4517409" y="2579427"/>
              <a:ext cx="0" cy="54591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F5661C-B3E5-4DF2-B184-B4F8C2BB75E8}"/>
                </a:ext>
              </a:extLst>
            </p:cNvPr>
            <p:cNvCxnSpPr/>
            <p:nvPr/>
          </p:nvCxnSpPr>
          <p:spPr>
            <a:xfrm flipV="1">
              <a:off x="3759958" y="1978925"/>
              <a:ext cx="0" cy="114641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EB1315-D567-410B-9F20-D136C0CD3D26}"/>
              </a:ext>
            </a:extLst>
          </p:cNvPr>
          <p:cNvGrpSpPr/>
          <p:nvPr/>
        </p:nvGrpSpPr>
        <p:grpSpPr>
          <a:xfrm>
            <a:off x="7121858" y="2282586"/>
            <a:ext cx="2704527" cy="1146413"/>
            <a:chOff x="1746913" y="1978925"/>
            <a:chExt cx="4135272" cy="114641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BEE97B-AA9E-40A1-A00D-DCAD67AD8364}"/>
                </a:ext>
              </a:extLst>
            </p:cNvPr>
            <p:cNvCxnSpPr/>
            <p:nvPr/>
          </p:nvCxnSpPr>
          <p:spPr>
            <a:xfrm>
              <a:off x="1746913" y="3111690"/>
              <a:ext cx="413527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6139999-A655-4A77-BC77-362C6F7D9C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8860" y="2579427"/>
              <a:ext cx="0" cy="54591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42F6BA-DF67-47DE-9182-2A027F1833D7}"/>
                </a:ext>
              </a:extLst>
            </p:cNvPr>
            <p:cNvCxnSpPr/>
            <p:nvPr/>
          </p:nvCxnSpPr>
          <p:spPr>
            <a:xfrm>
              <a:off x="2988860" y="2579427"/>
              <a:ext cx="1542197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BAB68B9-8071-4C82-B14B-BF0E85CC13C6}"/>
                </a:ext>
              </a:extLst>
            </p:cNvPr>
            <p:cNvCxnSpPr/>
            <p:nvPr/>
          </p:nvCxnSpPr>
          <p:spPr>
            <a:xfrm>
              <a:off x="4517409" y="2579427"/>
              <a:ext cx="0" cy="54591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BF33790-286B-4789-8256-71F060E617C8}"/>
                </a:ext>
              </a:extLst>
            </p:cNvPr>
            <p:cNvCxnSpPr/>
            <p:nvPr/>
          </p:nvCxnSpPr>
          <p:spPr>
            <a:xfrm flipV="1">
              <a:off x="3759958" y="1978925"/>
              <a:ext cx="0" cy="114641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BC81F5C-97E6-4961-AD17-B605D0378139}"/>
              </a:ext>
            </a:extLst>
          </p:cNvPr>
          <p:cNvSpPr/>
          <p:nvPr/>
        </p:nvSpPr>
        <p:spPr>
          <a:xfrm>
            <a:off x="3922748" y="3442648"/>
            <a:ext cx="345647" cy="461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A06F3D-6A3A-4191-BAFD-B7D5708C0901}"/>
              </a:ext>
            </a:extLst>
          </p:cNvPr>
          <p:cNvSpPr/>
          <p:nvPr/>
        </p:nvSpPr>
        <p:spPr>
          <a:xfrm>
            <a:off x="2238235" y="3432410"/>
            <a:ext cx="489820" cy="461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-k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9FC223-C764-4FDE-B95E-D188F2523992}"/>
              </a:ext>
            </a:extLst>
          </p:cNvPr>
          <p:cNvSpPr txBox="1"/>
          <p:nvPr/>
        </p:nvSpPr>
        <p:spPr>
          <a:xfrm>
            <a:off x="3085096" y="1828612"/>
            <a:ext cx="668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60F5BC-AEDA-45DA-BE2B-76DC94194A76}"/>
              </a:ext>
            </a:extLst>
          </p:cNvPr>
          <p:cNvSpPr txBox="1"/>
          <p:nvPr/>
        </p:nvSpPr>
        <p:spPr>
          <a:xfrm>
            <a:off x="8104174" y="1762251"/>
            <a:ext cx="83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f(kt)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FB415E5-FB58-46C8-8EF0-7B1CAFC181D6}"/>
              </a:ext>
            </a:extLst>
          </p:cNvPr>
          <p:cNvSpPr/>
          <p:nvPr/>
        </p:nvSpPr>
        <p:spPr>
          <a:xfrm>
            <a:off x="7629100" y="3446058"/>
            <a:ext cx="467330" cy="461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79E953-121B-4858-88FD-6753038C6FAD}"/>
              </a:ext>
            </a:extLst>
          </p:cNvPr>
          <p:cNvSpPr/>
          <p:nvPr/>
        </p:nvSpPr>
        <p:spPr>
          <a:xfrm>
            <a:off x="8769903" y="3442648"/>
            <a:ext cx="345647" cy="461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3CF1D0-972C-4C06-8931-F67D79C01AEE}"/>
              </a:ext>
            </a:extLst>
          </p:cNvPr>
          <p:cNvSpPr txBox="1"/>
          <p:nvPr/>
        </p:nvSpPr>
        <p:spPr>
          <a:xfrm>
            <a:off x="9525234" y="2358853"/>
            <a:ext cx="1705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 reduced </a:t>
            </a:r>
          </a:p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factor k</a:t>
            </a:r>
          </a:p>
        </p:txBody>
      </p:sp>
    </p:spTree>
    <p:extLst>
      <p:ext uri="{BB962C8B-B14F-4D97-AF65-F5344CB8AC3E}">
        <p14:creationId xmlns:p14="http://schemas.microsoft.com/office/powerpoint/2010/main" val="4124084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13F23E-A927-49E4-9AA9-80ECDE6BA61A}"/>
              </a:ext>
            </a:extLst>
          </p:cNvPr>
          <p:cNvSpPr txBox="1"/>
          <p:nvPr/>
        </p:nvSpPr>
        <p:spPr>
          <a:xfrm>
            <a:off x="568036" y="266516"/>
            <a:ext cx="7527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Bahnschrift SemiBold" panose="020B0502040204020203" pitchFamily="34" charset="0"/>
              </a:rPr>
              <a:t>4.Inverse Laplace Transform of Derivatives</a:t>
            </a:r>
            <a:r>
              <a:rPr lang="en-US" sz="2000" u="sng" dirty="0">
                <a:latin typeface="Bahnschrift SemiBold" panose="020B0502040204020203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875AAC-5F9A-4E8D-BCBF-96F2830B2BE6}"/>
                  </a:ext>
                </a:extLst>
              </p:cNvPr>
              <p:cNvSpPr txBox="1"/>
              <p:nvPr/>
            </p:nvSpPr>
            <p:spPr>
              <a:xfrm>
                <a:off x="762102" y="1190305"/>
                <a:ext cx="8950037" cy="1606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/>
                  <a:t>{f(s)} = F(t), </a:t>
                </a:r>
              </a:p>
              <a:p>
                <a:r>
                  <a:rPr lang="en-US" sz="2800" dirty="0"/>
                  <a:t>                            Then,</a:t>
                </a:r>
              </a:p>
              <a:p>
                <a:r>
                  <a:rPr lang="en-US" sz="2800" dirty="0"/>
                  <a:t>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/>
                  <a:t>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)}=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/>
                  <a:t>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sz="2800" dirty="0"/>
                  <a:t>(s)}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875AAC-5F9A-4E8D-BCBF-96F2830B2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02" y="1190305"/>
                <a:ext cx="8950037" cy="1606402"/>
              </a:xfrm>
              <a:prstGeom prst="rect">
                <a:avLst/>
              </a:prstGeom>
              <a:blipFill>
                <a:blip r:embed="rId2"/>
                <a:stretch>
                  <a:fillRect l="-1362" t="-3788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Formula 2">
                <a:extLst>
                  <a:ext uri="{FF2B5EF4-FFF2-40B4-BE49-F238E27FC236}">
                    <a16:creationId xmlns:a16="http://schemas.microsoft.com/office/drawing/2014/main" id="{478BD5C9-B49A-4CE8-807A-B92F99504B21}"/>
                  </a:ext>
                </a:extLst>
              </p:cNvPr>
              <p:cNvSpPr txBox="1"/>
              <p:nvPr/>
            </p:nvSpPr>
            <p:spPr>
              <a:xfrm>
                <a:off x="2315497" y="3302886"/>
                <a:ext cx="9114401" cy="2700360"/>
              </a:xfrm>
              <a:prstGeom prst="rect">
                <a:avLst/>
              </a:prstGeom>
            </p:spPr>
            <p:txBody>
              <a:bodyPr/>
              <a:lstStyle/>
              <a:p>
                <a:pPr defTabSz="91441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𝑆𝑖𝑛𝑐𝑒</m:t>
                          </m:r>
                          <m:sSup>
                            <m:sSup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ar-A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240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ar-AE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den>
                          </m:f>
                          <m:d>
                            <m:d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ar-A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240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ar-AE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ar-A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240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ar-AE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ar-AE" sz="24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ar-AE" sz="24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𝑤𝑒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𝑎𝑣𝑒</m:t>
                          </m:r>
                        </m:e>
                        <m:e>
                          <m:sSup>
                            <m:sSup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ar-A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ar-A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ar-AE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ar-AE" sz="240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ar-AE" sz="240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ar-AE" sz="240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ar-AE" sz="24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ar-AE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𝑡𝑠𝑖𝑛</m:t>
                          </m:r>
                          <m:d>
                            <m:d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e>
                          <m:sSup>
                            <m:sSup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ar-A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ar-A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ar-AE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ar-AE" sz="240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ar-AE" sz="240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ar-AE" sz="240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ar-AE" sz="24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ar-AE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dirty="0">
                  <a:solidFill>
                    <a:prstClr val="black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6" name="Formula 2">
                <a:extLst>
                  <a:ext uri="{FF2B5EF4-FFF2-40B4-BE49-F238E27FC236}">
                    <a16:creationId xmlns:a16="http://schemas.microsoft.com/office/drawing/2014/main" id="{478BD5C9-B49A-4CE8-807A-B92F99504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497" y="3302886"/>
                <a:ext cx="9114401" cy="27003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2B53EA6-48CC-4464-96B3-E1CE0AD87DBC}"/>
              </a:ext>
            </a:extLst>
          </p:cNvPr>
          <p:cNvSpPr txBox="1"/>
          <p:nvPr/>
        </p:nvSpPr>
        <p:spPr>
          <a:xfrm>
            <a:off x="762102" y="3429000"/>
            <a:ext cx="2212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sz="2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685590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FDB9F9-3204-48F8-B1FF-CBF154E33D3A}"/>
              </a:ext>
            </a:extLst>
          </p:cNvPr>
          <p:cNvSpPr txBox="1"/>
          <p:nvPr/>
        </p:nvSpPr>
        <p:spPr>
          <a:xfrm>
            <a:off x="584200" y="203200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Bahnschrift SemiBold" panose="020B0502040204020203" pitchFamily="34" charset="0"/>
              </a:rPr>
              <a:t>5. Inverse Laplace Transform of Integrals</a:t>
            </a:r>
            <a:r>
              <a:rPr lang="en-US" sz="2400" u="sng" dirty="0">
                <a:latin typeface="Bahnschrift SemiBold" panose="020B0502040204020203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2B968C-EC91-4CE0-BE32-53E8FE4BB612}"/>
                  </a:ext>
                </a:extLst>
              </p:cNvPr>
              <p:cNvSpPr txBox="1"/>
              <p:nvPr/>
            </p:nvSpPr>
            <p:spPr>
              <a:xfrm>
                <a:off x="1384300" y="1130300"/>
                <a:ext cx="8013700" cy="1153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{f(s)} = F(t) ,    then</a:t>
                </a:r>
              </a:p>
              <a:p>
                <a:r>
                  <a:rPr lang="en-US" sz="2800"/>
                  <a:t>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nary>
                      <m:nary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2B968C-EC91-4CE0-BE32-53E8FE4BB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1130300"/>
                <a:ext cx="8013700" cy="1153970"/>
              </a:xfrm>
              <a:prstGeom prst="rect">
                <a:avLst/>
              </a:prstGeom>
              <a:blipFill>
                <a:blip r:embed="rId2"/>
                <a:stretch>
                  <a:fillRect l="-1521" t="-5263" b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Formula 2">
                <a:extLst>
                  <a:ext uri="{FF2B5EF4-FFF2-40B4-BE49-F238E27FC236}">
                    <a16:creationId xmlns:a16="http://schemas.microsoft.com/office/drawing/2014/main" id="{F9BD4664-4979-4A1A-893D-A2A4BDDBF062}"/>
                  </a:ext>
                </a:extLst>
              </p:cNvPr>
              <p:cNvSpPr txBox="1"/>
              <p:nvPr/>
            </p:nvSpPr>
            <p:spPr>
              <a:xfrm>
                <a:off x="2597387" y="3252553"/>
                <a:ext cx="8168936" cy="229284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sz="24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sz="2400">
                              <a:latin typeface="Cambria Math" panose="02040503050406030204" pitchFamily="18" charset="0"/>
                            </a:rPr>
                            <m:t>𝑆𝑖𝑛𝑐𝑒</m:t>
                          </m:r>
                          <m:sSup>
                            <m:sSup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sz="240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r>
                            <a:rPr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𝑤𝑒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sz="2400">
                              <a:latin typeface="Cambria Math" panose="02040503050406030204" pitchFamily="18" charset="0"/>
                            </a:rPr>
                            <m:t>𝑎𝑣𝑒</m:t>
                          </m:r>
                        </m:e>
                        <m:e>
                          <m:sSup>
                            <m:sSup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sz="24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sz="240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den>
                                      </m:f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sz="24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sz="240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sz="240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sz="24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d>
                          <m:r>
                            <a:rPr sz="240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sz="240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sz="240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sz="24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sz="24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eqAr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6" name="Formula 2">
                <a:extLst>
                  <a:ext uri="{FF2B5EF4-FFF2-40B4-BE49-F238E27FC236}">
                    <a16:creationId xmlns:a16="http://schemas.microsoft.com/office/drawing/2014/main" id="{F9BD4664-4979-4A1A-893D-A2A4BDDBF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387" y="3252553"/>
                <a:ext cx="8168936" cy="2292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8703C4D-2B19-488C-AC7F-CFD5D09C94DB}"/>
              </a:ext>
            </a:extLst>
          </p:cNvPr>
          <p:cNvSpPr txBox="1"/>
          <p:nvPr/>
        </p:nvSpPr>
        <p:spPr>
          <a:xfrm>
            <a:off x="931831" y="3429000"/>
            <a:ext cx="2212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sz="2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6379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15CCB7-566E-4D80-9504-7C5C1E4B6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859"/>
          <a:stretch/>
        </p:blipFill>
        <p:spPr>
          <a:xfrm>
            <a:off x="1828800" y="339436"/>
            <a:ext cx="7331065" cy="617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theme/theme1.xml><?xml version="1.0" encoding="utf-8"?>
<a:theme xmlns:a="http://schemas.openxmlformats.org/drawingml/2006/main" name="Ion Boardroom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Io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Quotabl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4.xml><?xml version="1.0" encoding="utf-8"?>
<a:theme xmlns:a="http://schemas.openxmlformats.org/drawingml/2006/main" name="Organic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5.xml><?xml version="1.0" encoding="utf-8"?>
<a:theme xmlns:a="http://schemas.openxmlformats.org/drawingml/2006/main" name="Main Even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6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393</TotalTime>
  <Words>451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33" baseType="lpstr">
      <vt:lpstr>Arial</vt:lpstr>
      <vt:lpstr>Arial Rounded MT Bold</vt:lpstr>
      <vt:lpstr>Bahnschrift</vt:lpstr>
      <vt:lpstr>Bahnschrift SemiBold</vt:lpstr>
      <vt:lpstr>Bahnschrift SemiLight</vt:lpstr>
      <vt:lpstr>Baskerville Old Face</vt:lpstr>
      <vt:lpstr>Calisto MT</vt:lpstr>
      <vt:lpstr>Cambria Math</vt:lpstr>
      <vt:lpstr>Century Gothic</vt:lpstr>
      <vt:lpstr>Cooper Black</vt:lpstr>
      <vt:lpstr>Copperplate Gothic Bold</vt:lpstr>
      <vt:lpstr>Garamond</vt:lpstr>
      <vt:lpstr>Impact</vt:lpstr>
      <vt:lpstr>Times New Roman</vt:lpstr>
      <vt:lpstr>Trebuchet MS</vt:lpstr>
      <vt:lpstr>Wingdings 2</vt:lpstr>
      <vt:lpstr>Wingdings 3</vt:lpstr>
      <vt:lpstr>Ion Boardroom</vt:lpstr>
      <vt:lpstr>Ion</vt:lpstr>
      <vt:lpstr>Quotable</vt:lpstr>
      <vt:lpstr>Organic</vt:lpstr>
      <vt:lpstr>Main Event</vt:lpstr>
      <vt:lpstr>Facet</vt:lpstr>
      <vt:lpstr>Welcome to our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Mehadi Hasan Sifat</dc:creator>
  <cp:lastModifiedBy>Mehadi Hasan Sifat</cp:lastModifiedBy>
  <cp:revision>28</cp:revision>
  <dcterms:created xsi:type="dcterms:W3CDTF">2021-07-06T04:08:41Z</dcterms:created>
  <dcterms:modified xsi:type="dcterms:W3CDTF">2021-07-11T02:45:10Z</dcterms:modified>
</cp:coreProperties>
</file>