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4" r:id="rId2"/>
    <p:sldId id="370" r:id="rId3"/>
    <p:sldId id="285" r:id="rId4"/>
    <p:sldId id="355" r:id="rId5"/>
    <p:sldId id="356" r:id="rId6"/>
    <p:sldId id="358" r:id="rId7"/>
    <p:sldId id="292" r:id="rId8"/>
    <p:sldId id="357" r:id="rId9"/>
    <p:sldId id="371" r:id="rId10"/>
    <p:sldId id="372" r:id="rId11"/>
  </p:sldIdLst>
  <p:sldSz cx="9906000" cy="6858000" type="A4"/>
  <p:notesSz cx="7099300" cy="10234613"/>
  <p:custShowLst>
    <p:custShow name="Shl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AE5D"/>
    <a:srgbClr val="FFBA75"/>
    <a:srgbClr val="008000"/>
    <a:srgbClr val="FF0000"/>
    <a:srgbClr val="FFCCFF"/>
    <a:srgbClr val="FFFF66"/>
    <a:srgbClr val="CC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01" autoAdjust="0"/>
    <p:restoredTop sz="95818" autoAdjust="0"/>
  </p:normalViewPr>
  <p:slideViewPr>
    <p:cSldViewPr>
      <p:cViewPr>
        <p:scale>
          <a:sx n="90" d="100"/>
          <a:sy n="90" d="100"/>
        </p:scale>
        <p:origin x="-732" y="33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77FDE01-2A2C-435C-9B2F-9D2C2C5FC7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09392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F70015-ABF7-45CF-B70F-162A62649C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66047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F411CE-8E58-4F1D-A279-231E35DBCFD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ln/>
        </p:spPr>
        <p:txBody>
          <a:bodyPr lIns="98017" tIns="48148" rIns="98017" bIns="48148"/>
          <a:lstStyle/>
          <a:p>
            <a:endParaRPr lang="en-US" altLang="en-US"/>
          </a:p>
        </p:txBody>
      </p:sp>
      <p:sp>
        <p:nvSpPr>
          <p:cNvPr id="276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8988" y="774700"/>
            <a:ext cx="5521325" cy="382428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800100"/>
            <a:ext cx="8915400" cy="2686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698875"/>
            <a:ext cx="8915400" cy="2552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119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21450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3636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143000"/>
            <a:ext cx="43751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0"/>
            <a:ext cx="43751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2145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143000"/>
            <a:ext cx="8915400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379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753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2357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0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27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074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1648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283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152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0"/>
            <a:ext cx="89154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0" y="6615132"/>
            <a:ext cx="9906000" cy="24622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tabLst>
                <a:tab pos="4841875" algn="ctr"/>
                <a:tab pos="9685338" algn="r"/>
              </a:tabLst>
            </a:pPr>
            <a:r>
              <a:rPr lang="en-US" altLang="en-US" sz="1000" i="1" dirty="0">
                <a:latin typeface="Times New Roman" pitchFamily="18" charset="0"/>
                <a:cs typeface="Times New Roman" pitchFamily="18" charset="0"/>
              </a:rPr>
              <a:t>Binary Arithmetic	COE 202 </a:t>
            </a:r>
            <a:r>
              <a:rPr lang="en-US" altLang="en-US" sz="1000" i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z="1000" i="1" baseline="0" dirty="0" smtClean="0">
                <a:latin typeface="Times New Roman" pitchFamily="18" charset="0"/>
                <a:cs typeface="Times New Roman" pitchFamily="18" charset="0"/>
              </a:rPr>
              <a:t> Digital Logic Design</a:t>
            </a:r>
            <a:r>
              <a:rPr lang="en-US" altLang="en-US" sz="1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1000" i="1" dirty="0" smtClean="0">
                <a:latin typeface="Times New Roman" pitchFamily="18" charset="0"/>
                <a:cs typeface="Times New Roman" pitchFamily="18" charset="0"/>
              </a:rPr>
              <a:t>© </a:t>
            </a:r>
            <a:r>
              <a:rPr lang="en-US" altLang="en-US" sz="1000" i="1" dirty="0" err="1" smtClean="0">
                <a:latin typeface="Times New Roman" pitchFamily="18" charset="0"/>
                <a:cs typeface="Times New Roman" pitchFamily="18" charset="0"/>
              </a:rPr>
              <a:t>Muhamed</a:t>
            </a:r>
            <a:r>
              <a:rPr lang="en-US" altLang="en-US" sz="1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000" i="1" dirty="0" err="1">
                <a:latin typeface="Times New Roman" pitchFamily="18" charset="0"/>
                <a:cs typeface="Times New Roman" pitchFamily="18" charset="0"/>
              </a:rPr>
              <a:t>Mudawar</a:t>
            </a:r>
            <a:r>
              <a:rPr lang="en-US" altLang="en-US" sz="1000" i="1" dirty="0">
                <a:latin typeface="Times New Roman" pitchFamily="18" charset="0"/>
                <a:cs typeface="Times New Roman" pitchFamily="18" charset="0"/>
              </a:rPr>
              <a:t> – slide </a:t>
            </a:r>
            <a:fld id="{39B4A023-9B48-47D3-A4F1-206ADEA8646D}" type="slidenum">
              <a:rPr lang="en-US" altLang="en-US" sz="1000" i="1">
                <a:latin typeface="Times New Roman" pitchFamily="18" charset="0"/>
                <a:cs typeface="Times New Roman" pitchFamily="18" charset="0"/>
              </a:rPr>
              <a:pPr>
                <a:spcBef>
                  <a:spcPct val="50000"/>
                </a:spcBef>
                <a:tabLst>
                  <a:tab pos="4841875" algn="ctr"/>
                  <a:tab pos="9685338" algn="r"/>
                </a:tabLst>
              </a:pPr>
              <a:t>‹#›</a:t>
            </a:fld>
            <a:endParaRPr lang="en-US" altLang="en-US" sz="1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9pPr>
    </p:titleStyle>
    <p:bodyStyle>
      <a:lvl1pPr marL="347663" indent="-347663" algn="l" rtl="0" fontAlgn="base">
        <a:spcBef>
          <a:spcPct val="4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fontAlgn="base">
        <a:spcBef>
          <a:spcPct val="40000"/>
        </a:spcBef>
        <a:spcAft>
          <a:spcPct val="0"/>
        </a:spcAft>
        <a:buFont typeface="Wingdings" pitchFamily="2" charset="2"/>
        <a:buChar char="²"/>
        <a:defRPr sz="2000">
          <a:solidFill>
            <a:schemeClr val="tx1"/>
          </a:solidFill>
          <a:latin typeface="+mn-lt"/>
          <a:cs typeface="+mn-cs"/>
        </a:defRPr>
      </a:lvl2pPr>
      <a:lvl3pPr marL="1144588" indent="-231775" algn="l" rtl="0" fontAlgn="base">
        <a:spcBef>
          <a:spcPct val="4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481138" indent="-222250" algn="l" rtl="0" fontAlgn="base">
        <a:spcBef>
          <a:spcPct val="4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8288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2860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7432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2004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6576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606257"/>
            <a:ext cx="8915400" cy="2801938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en-US" sz="4400" dirty="0"/>
              <a:t>Binary Arithmetic</a:t>
            </a:r>
            <a:endParaRPr lang="en-US" altLang="en-US" sz="2800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774642"/>
            <a:ext cx="8915400" cy="2476500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the Bits to the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40" y="1009505"/>
            <a:ext cx="9389941" cy="518464"/>
          </a:xfrm>
        </p:spPr>
        <p:txBody>
          <a:bodyPr/>
          <a:lstStyle/>
          <a:p>
            <a:r>
              <a:rPr lang="en-US" dirty="0" smtClean="0"/>
              <a:t>What happens if the bits are shifted to the right by 1 bit position?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4440" y="3140964"/>
            <a:ext cx="9389941" cy="51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What happens if the bits are shifted to the </a:t>
            </a:r>
            <a:r>
              <a:rPr lang="en-US" dirty="0" smtClean="0"/>
              <a:t>right by 2 </a:t>
            </a:r>
            <a:r>
              <a:rPr lang="en-US" dirty="0"/>
              <a:t>bit </a:t>
            </a:r>
            <a:r>
              <a:rPr lang="en-US" dirty="0" smtClean="0"/>
              <a:t>positions?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1300017" y="1643182"/>
            <a:ext cx="5323585" cy="1324962"/>
            <a:chOff x="6599861" y="3601821"/>
            <a:chExt cx="5323585" cy="1324962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6599861" y="3601821"/>
              <a:ext cx="5323585" cy="1324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76"/>
            <p:cNvGrpSpPr>
              <a:grpSpLocks/>
            </p:cNvGrpSpPr>
            <p:nvPr/>
          </p:nvGrpSpPr>
          <p:grpSpPr bwMode="auto">
            <a:xfrm>
              <a:off x="7753843" y="3832367"/>
              <a:ext cx="2985558" cy="863600"/>
              <a:chOff x="2111" y="2342"/>
              <a:chExt cx="1736" cy="544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111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186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328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2403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2545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2620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2762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2837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 dirty="0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2979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054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196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3271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3413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88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 dirty="0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3630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3705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 dirty="0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2111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2186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2328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2403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2545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2620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 dirty="0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2762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2837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2979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3054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3196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271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3413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3488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 dirty="0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3630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705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b="1" dirty="0">
                    <a:solidFill>
                      <a:srgbClr val="000099"/>
                    </a:solidFill>
                    <a:latin typeface="Helvetica" pitchFamily="34" charset="0"/>
                  </a:rPr>
                  <a:t>0</a:t>
                </a:r>
                <a:endParaRPr lang="en-US" altLang="en-US" b="1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44" name="Rectangle 58"/>
            <p:cNvSpPr>
              <a:spLocks noChangeArrowheads="1"/>
            </p:cNvSpPr>
            <p:nvPr/>
          </p:nvSpPr>
          <p:spPr bwMode="auto">
            <a:xfrm>
              <a:off x="10828914" y="3875232"/>
              <a:ext cx="4552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</a:rPr>
                <a:t>= 38</a:t>
              </a:r>
              <a:endParaRPr lang="en-US" altLang="en-US" dirty="0"/>
            </a:p>
          </p:txBody>
        </p:sp>
        <p:sp>
          <p:nvSpPr>
            <p:cNvPr id="79" name="Rectangle 58"/>
            <p:cNvSpPr>
              <a:spLocks noChangeArrowheads="1"/>
            </p:cNvSpPr>
            <p:nvPr/>
          </p:nvSpPr>
          <p:spPr bwMode="auto">
            <a:xfrm>
              <a:off x="7026852" y="3889856"/>
              <a:ext cx="6796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</a:rPr>
                <a:t>Before</a:t>
              </a:r>
              <a:endParaRPr lang="en-US" altLang="en-US" dirty="0"/>
            </a:p>
          </p:txBody>
        </p:sp>
        <p:sp>
          <p:nvSpPr>
            <p:cNvPr id="80" name="Rectangle 58"/>
            <p:cNvSpPr>
              <a:spLocks noChangeArrowheads="1"/>
            </p:cNvSpPr>
            <p:nvPr/>
          </p:nvSpPr>
          <p:spPr bwMode="auto">
            <a:xfrm>
              <a:off x="7026852" y="4361748"/>
              <a:ext cx="4873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</a:rPr>
                <a:t>After</a:t>
              </a:r>
              <a:endParaRPr lang="en-US" altLang="en-US" dirty="0"/>
            </a:p>
          </p:txBody>
        </p:sp>
        <p:sp>
          <p:nvSpPr>
            <p:cNvPr id="81" name="Rectangle 58"/>
            <p:cNvSpPr>
              <a:spLocks noChangeArrowheads="1"/>
            </p:cNvSpPr>
            <p:nvPr/>
          </p:nvSpPr>
          <p:spPr bwMode="auto">
            <a:xfrm>
              <a:off x="10828913" y="4361748"/>
              <a:ext cx="9793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</a:rPr>
                <a:t>= 19, </a:t>
              </a:r>
              <a:r>
                <a:rPr lang="en-US" altLang="en-US" b="1" dirty="0" smtClean="0">
                  <a:solidFill>
                    <a:srgbClr val="000099"/>
                  </a:solidFill>
                </a:rPr>
                <a:t>r=0</a:t>
              </a:r>
              <a:endParaRPr lang="en-US" altLang="en-US" b="1" dirty="0">
                <a:solidFill>
                  <a:srgbClr val="000099"/>
                </a:solidFill>
              </a:endParaRPr>
            </a:p>
          </p:txBody>
        </p:sp>
      </p:grpSp>
      <p:sp>
        <p:nvSpPr>
          <p:cNvPr id="122" name="Content Placeholder 2"/>
          <p:cNvSpPr txBox="1">
            <a:spLocks/>
          </p:cNvSpPr>
          <p:nvPr/>
        </p:nvSpPr>
        <p:spPr bwMode="auto">
          <a:xfrm>
            <a:off x="344440" y="5387637"/>
            <a:ext cx="9389941" cy="115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Shifting the Bits to the Right by </a:t>
            </a:r>
            <a:r>
              <a:rPr lang="en-US" i="1" kern="0" dirty="0" smtClean="0"/>
              <a:t>n</a:t>
            </a:r>
            <a:r>
              <a:rPr lang="en-US" kern="0" dirty="0" smtClean="0"/>
              <a:t> bit positions is division by 2</a:t>
            </a:r>
            <a:r>
              <a:rPr lang="en-US" i="1" kern="0" baseline="30000" dirty="0" smtClean="0"/>
              <a:t>n</a:t>
            </a:r>
            <a:endParaRPr lang="en-US" i="1" kern="0" dirty="0" smtClean="0"/>
          </a:p>
          <a:p>
            <a:r>
              <a:rPr lang="en-US" kern="0" dirty="0" smtClean="0"/>
              <a:t>The </a:t>
            </a:r>
            <a:r>
              <a:rPr lang="en-US" b="1" kern="0" dirty="0" smtClean="0">
                <a:solidFill>
                  <a:srgbClr val="FF0000"/>
                </a:solidFill>
              </a:rPr>
              <a:t>remainder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b="1" kern="0" dirty="0" smtClean="0">
                <a:solidFill>
                  <a:srgbClr val="FF0000"/>
                </a:solidFill>
              </a:rPr>
              <a:t>r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kern="0" dirty="0" smtClean="0"/>
              <a:t>is the value of the bits that are </a:t>
            </a:r>
            <a:r>
              <a:rPr lang="en-US" b="1" kern="0" dirty="0" smtClean="0">
                <a:solidFill>
                  <a:srgbClr val="FF0000"/>
                </a:solidFill>
              </a:rPr>
              <a:t>shifted out</a:t>
            </a:r>
            <a:endParaRPr lang="en-US" b="1" kern="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867407" y="1700790"/>
            <a:ext cx="1380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Division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By 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67407" y="3889856"/>
            <a:ext cx="1380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Division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By 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1300018" y="3774642"/>
            <a:ext cx="5323585" cy="1324962"/>
            <a:chOff x="6599861" y="3601821"/>
            <a:chExt cx="5323585" cy="1324962"/>
          </a:xfrm>
        </p:grpSpPr>
        <p:sp>
          <p:nvSpPr>
            <p:cNvPr id="126" name="AutoShape 5"/>
            <p:cNvSpPr>
              <a:spLocks noChangeAspect="1" noChangeArrowheads="1" noTextEdit="1"/>
            </p:cNvSpPr>
            <p:nvPr/>
          </p:nvSpPr>
          <p:spPr bwMode="auto">
            <a:xfrm>
              <a:off x="6599861" y="3601821"/>
              <a:ext cx="5323585" cy="1324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" name="Group 76"/>
            <p:cNvGrpSpPr>
              <a:grpSpLocks/>
            </p:cNvGrpSpPr>
            <p:nvPr/>
          </p:nvGrpSpPr>
          <p:grpSpPr bwMode="auto">
            <a:xfrm>
              <a:off x="7753843" y="3832367"/>
              <a:ext cx="2985558" cy="863600"/>
              <a:chOff x="2111" y="2342"/>
              <a:chExt cx="1736" cy="544"/>
            </a:xfrm>
          </p:grpSpPr>
          <p:sp>
            <p:nvSpPr>
              <p:cNvPr id="132" name="Rectangle 7"/>
              <p:cNvSpPr>
                <a:spLocks noChangeArrowheads="1"/>
              </p:cNvSpPr>
              <p:nvPr/>
            </p:nvSpPr>
            <p:spPr bwMode="auto">
              <a:xfrm>
                <a:off x="2111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8"/>
              <p:cNvSpPr>
                <a:spLocks noChangeArrowheads="1"/>
              </p:cNvSpPr>
              <p:nvPr/>
            </p:nvSpPr>
            <p:spPr bwMode="auto">
              <a:xfrm>
                <a:off x="2186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134" name="Rectangle 9"/>
              <p:cNvSpPr>
                <a:spLocks noChangeArrowheads="1"/>
              </p:cNvSpPr>
              <p:nvPr/>
            </p:nvSpPr>
            <p:spPr bwMode="auto">
              <a:xfrm>
                <a:off x="2328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10"/>
              <p:cNvSpPr>
                <a:spLocks noChangeArrowheads="1"/>
              </p:cNvSpPr>
              <p:nvPr/>
            </p:nvSpPr>
            <p:spPr bwMode="auto">
              <a:xfrm>
                <a:off x="2403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136" name="Rectangle 11"/>
              <p:cNvSpPr>
                <a:spLocks noChangeArrowheads="1"/>
              </p:cNvSpPr>
              <p:nvPr/>
            </p:nvSpPr>
            <p:spPr bwMode="auto">
              <a:xfrm>
                <a:off x="2545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12"/>
              <p:cNvSpPr>
                <a:spLocks noChangeArrowheads="1"/>
              </p:cNvSpPr>
              <p:nvPr/>
            </p:nvSpPr>
            <p:spPr bwMode="auto">
              <a:xfrm>
                <a:off x="2620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138" name="Rectangle 13"/>
              <p:cNvSpPr>
                <a:spLocks noChangeArrowheads="1"/>
              </p:cNvSpPr>
              <p:nvPr/>
            </p:nvSpPr>
            <p:spPr bwMode="auto">
              <a:xfrm>
                <a:off x="2762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14"/>
              <p:cNvSpPr>
                <a:spLocks noChangeArrowheads="1"/>
              </p:cNvSpPr>
              <p:nvPr/>
            </p:nvSpPr>
            <p:spPr bwMode="auto">
              <a:xfrm>
                <a:off x="2837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140" name="Rectangle 15"/>
              <p:cNvSpPr>
                <a:spLocks noChangeArrowheads="1"/>
              </p:cNvSpPr>
              <p:nvPr/>
            </p:nvSpPr>
            <p:spPr bwMode="auto">
              <a:xfrm>
                <a:off x="2979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6"/>
              <p:cNvSpPr>
                <a:spLocks noChangeArrowheads="1"/>
              </p:cNvSpPr>
              <p:nvPr/>
            </p:nvSpPr>
            <p:spPr bwMode="auto">
              <a:xfrm>
                <a:off x="3054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 dirty="0"/>
              </a:p>
            </p:txBody>
          </p:sp>
          <p:sp>
            <p:nvSpPr>
              <p:cNvPr id="142" name="Rectangle 17"/>
              <p:cNvSpPr>
                <a:spLocks noChangeArrowheads="1"/>
              </p:cNvSpPr>
              <p:nvPr/>
            </p:nvSpPr>
            <p:spPr bwMode="auto">
              <a:xfrm>
                <a:off x="3196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18"/>
              <p:cNvSpPr>
                <a:spLocks noChangeArrowheads="1"/>
              </p:cNvSpPr>
              <p:nvPr/>
            </p:nvSpPr>
            <p:spPr bwMode="auto">
              <a:xfrm>
                <a:off x="3271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144" name="Rectangle 19"/>
              <p:cNvSpPr>
                <a:spLocks noChangeArrowheads="1"/>
              </p:cNvSpPr>
              <p:nvPr/>
            </p:nvSpPr>
            <p:spPr bwMode="auto">
              <a:xfrm>
                <a:off x="3413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20"/>
              <p:cNvSpPr>
                <a:spLocks noChangeArrowheads="1"/>
              </p:cNvSpPr>
              <p:nvPr/>
            </p:nvSpPr>
            <p:spPr bwMode="auto">
              <a:xfrm>
                <a:off x="3488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146" name="Rectangle 21"/>
              <p:cNvSpPr>
                <a:spLocks noChangeArrowheads="1"/>
              </p:cNvSpPr>
              <p:nvPr/>
            </p:nvSpPr>
            <p:spPr bwMode="auto">
              <a:xfrm>
                <a:off x="3630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22"/>
              <p:cNvSpPr>
                <a:spLocks noChangeArrowheads="1"/>
              </p:cNvSpPr>
              <p:nvPr/>
            </p:nvSpPr>
            <p:spPr bwMode="auto">
              <a:xfrm>
                <a:off x="3705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 dirty="0"/>
              </a:p>
            </p:txBody>
          </p:sp>
          <p:sp>
            <p:nvSpPr>
              <p:cNvPr id="148" name="Rectangle 23"/>
              <p:cNvSpPr>
                <a:spLocks noChangeArrowheads="1"/>
              </p:cNvSpPr>
              <p:nvPr/>
            </p:nvSpPr>
            <p:spPr bwMode="auto">
              <a:xfrm>
                <a:off x="2111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24"/>
              <p:cNvSpPr>
                <a:spLocks noChangeArrowheads="1"/>
              </p:cNvSpPr>
              <p:nvPr/>
            </p:nvSpPr>
            <p:spPr bwMode="auto">
              <a:xfrm>
                <a:off x="2186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150" name="Rectangle 25"/>
              <p:cNvSpPr>
                <a:spLocks noChangeArrowheads="1"/>
              </p:cNvSpPr>
              <p:nvPr/>
            </p:nvSpPr>
            <p:spPr bwMode="auto">
              <a:xfrm>
                <a:off x="2328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26"/>
              <p:cNvSpPr>
                <a:spLocks noChangeArrowheads="1"/>
              </p:cNvSpPr>
              <p:nvPr/>
            </p:nvSpPr>
            <p:spPr bwMode="auto">
              <a:xfrm>
                <a:off x="2403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152" name="Rectangle 27"/>
              <p:cNvSpPr>
                <a:spLocks noChangeArrowheads="1"/>
              </p:cNvSpPr>
              <p:nvPr/>
            </p:nvSpPr>
            <p:spPr bwMode="auto">
              <a:xfrm>
                <a:off x="2545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28"/>
              <p:cNvSpPr>
                <a:spLocks noChangeArrowheads="1"/>
              </p:cNvSpPr>
              <p:nvPr/>
            </p:nvSpPr>
            <p:spPr bwMode="auto">
              <a:xfrm>
                <a:off x="2620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 dirty="0"/>
              </a:p>
            </p:txBody>
          </p:sp>
          <p:sp>
            <p:nvSpPr>
              <p:cNvPr id="154" name="Rectangle 29"/>
              <p:cNvSpPr>
                <a:spLocks noChangeArrowheads="1"/>
              </p:cNvSpPr>
              <p:nvPr/>
            </p:nvSpPr>
            <p:spPr bwMode="auto">
              <a:xfrm>
                <a:off x="2762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30"/>
              <p:cNvSpPr>
                <a:spLocks noChangeArrowheads="1"/>
              </p:cNvSpPr>
              <p:nvPr/>
            </p:nvSpPr>
            <p:spPr bwMode="auto">
              <a:xfrm>
                <a:off x="2837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156" name="Rectangle 31"/>
              <p:cNvSpPr>
                <a:spLocks noChangeArrowheads="1"/>
              </p:cNvSpPr>
              <p:nvPr/>
            </p:nvSpPr>
            <p:spPr bwMode="auto">
              <a:xfrm>
                <a:off x="2979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32"/>
              <p:cNvSpPr>
                <a:spLocks noChangeArrowheads="1"/>
              </p:cNvSpPr>
              <p:nvPr/>
            </p:nvSpPr>
            <p:spPr bwMode="auto">
              <a:xfrm>
                <a:off x="3054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158" name="Rectangle 33"/>
              <p:cNvSpPr>
                <a:spLocks noChangeArrowheads="1"/>
              </p:cNvSpPr>
              <p:nvPr/>
            </p:nvSpPr>
            <p:spPr bwMode="auto">
              <a:xfrm>
                <a:off x="3196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3271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/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3413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3488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b="1" dirty="0" smtClean="0">
                    <a:solidFill>
                      <a:srgbClr val="000099"/>
                    </a:solidFill>
                    <a:latin typeface="Helvetica" pitchFamily="34" charset="0"/>
                  </a:rPr>
                  <a:t>1</a:t>
                </a:r>
                <a:endParaRPr lang="en-US" altLang="en-US" b="1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3630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3705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b="1" dirty="0" smtClean="0">
                    <a:solidFill>
                      <a:srgbClr val="000099"/>
                    </a:solidFill>
                    <a:latin typeface="Helvetica" pitchFamily="34" charset="0"/>
                  </a:rPr>
                  <a:t>0</a:t>
                </a:r>
                <a:endParaRPr lang="en-US" altLang="en-US" b="1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28" name="Rectangle 58"/>
            <p:cNvSpPr>
              <a:spLocks noChangeArrowheads="1"/>
            </p:cNvSpPr>
            <p:nvPr/>
          </p:nvSpPr>
          <p:spPr bwMode="auto">
            <a:xfrm>
              <a:off x="10828914" y="3875232"/>
              <a:ext cx="4552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</a:rPr>
                <a:t>= 38</a:t>
              </a:r>
              <a:endParaRPr lang="en-US" altLang="en-US" dirty="0"/>
            </a:p>
          </p:txBody>
        </p:sp>
        <p:sp>
          <p:nvSpPr>
            <p:cNvPr id="129" name="Rectangle 58"/>
            <p:cNvSpPr>
              <a:spLocks noChangeArrowheads="1"/>
            </p:cNvSpPr>
            <p:nvPr/>
          </p:nvSpPr>
          <p:spPr bwMode="auto">
            <a:xfrm>
              <a:off x="7026852" y="3889856"/>
              <a:ext cx="6796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</a:rPr>
                <a:t>Before</a:t>
              </a:r>
              <a:endParaRPr lang="en-US" altLang="en-US" dirty="0"/>
            </a:p>
          </p:txBody>
        </p:sp>
        <p:sp>
          <p:nvSpPr>
            <p:cNvPr id="130" name="Rectangle 58"/>
            <p:cNvSpPr>
              <a:spLocks noChangeArrowheads="1"/>
            </p:cNvSpPr>
            <p:nvPr/>
          </p:nvSpPr>
          <p:spPr bwMode="auto">
            <a:xfrm>
              <a:off x="7026852" y="4361748"/>
              <a:ext cx="4873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</a:rPr>
                <a:t>After</a:t>
              </a:r>
              <a:endParaRPr lang="en-US" altLang="en-US" dirty="0"/>
            </a:p>
          </p:txBody>
        </p:sp>
        <p:sp>
          <p:nvSpPr>
            <p:cNvPr id="131" name="Rectangle 58"/>
            <p:cNvSpPr>
              <a:spLocks noChangeArrowheads="1"/>
            </p:cNvSpPr>
            <p:nvPr/>
          </p:nvSpPr>
          <p:spPr bwMode="auto">
            <a:xfrm>
              <a:off x="10828913" y="4361748"/>
              <a:ext cx="8641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</a:rPr>
                <a:t>= 9, </a:t>
              </a:r>
              <a:r>
                <a:rPr lang="en-US" altLang="en-US" b="1" dirty="0" smtClean="0">
                  <a:solidFill>
                    <a:srgbClr val="000099"/>
                  </a:solidFill>
                </a:rPr>
                <a:t>r=2</a:t>
              </a:r>
              <a:endParaRPr lang="en-US" altLang="en-US" b="1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355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3" grpId="0"/>
      <p:bldP spid="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09506"/>
            <a:ext cx="8915400" cy="322599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dirty="0" smtClean="0"/>
              <a:t>1 + 1 = 2, but 2 should be represented as (10)</a:t>
            </a:r>
            <a:r>
              <a:rPr lang="en-US" baseline="-25000" dirty="0" smtClean="0"/>
              <a:t>2</a:t>
            </a:r>
            <a:r>
              <a:rPr lang="en-US" dirty="0" smtClean="0"/>
              <a:t> in binary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dirty="0" smtClean="0"/>
              <a:t>Adding two bits: the sum is S and the carry is C</a:t>
            </a:r>
          </a:p>
          <a:p>
            <a:pPr>
              <a:lnSpc>
                <a:spcPct val="110000"/>
              </a:lnSpc>
              <a:spcBef>
                <a:spcPts val="15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15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5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US" dirty="0" smtClean="0"/>
              <a:t>Adding three bits: the sum is S and the carry is C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019844" y="2325014"/>
            <a:ext cx="749829" cy="1219200"/>
            <a:chOff x="1936" y="1543"/>
            <a:chExt cx="436" cy="768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936" y="1543"/>
              <a:ext cx="436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 dirty="0" smtClean="0"/>
                <a:t>X</a:t>
              </a:r>
              <a:endParaRPr lang="en-US" altLang="en-US" sz="2000" b="1" dirty="0"/>
            </a:p>
            <a:p>
              <a:pPr algn="r">
                <a:spcBef>
                  <a:spcPct val="20000"/>
                </a:spcBef>
              </a:pPr>
              <a:r>
                <a:rPr lang="en-US" altLang="en-US" sz="2000" b="1" dirty="0"/>
                <a:t>+ </a:t>
              </a:r>
              <a:r>
                <a:rPr lang="en-US" altLang="en-US" sz="2000" b="1" dirty="0" smtClean="0"/>
                <a:t>Y</a:t>
              </a:r>
              <a:endParaRPr lang="en-US" altLang="en-US" sz="2000" b="1" dirty="0"/>
            </a:p>
            <a:p>
              <a:pPr algn="r">
                <a:spcBef>
                  <a:spcPct val="50000"/>
                </a:spcBef>
              </a:pPr>
              <a:r>
                <a:rPr lang="en-US" altLang="en-US" sz="2000" b="1" dirty="0" smtClean="0"/>
                <a:t>C S</a:t>
              </a:r>
              <a:endParaRPr lang="en-US" altLang="en-US" sz="2000" b="1" dirty="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082" y="2015"/>
              <a:ext cx="2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3393958" y="2325014"/>
            <a:ext cx="624284" cy="1219200"/>
            <a:chOff x="2735" y="1543"/>
            <a:chExt cx="363" cy="768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35" y="1543"/>
              <a:ext cx="363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0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/>
                <a:t>+ 0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0 0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807" y="2016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4704439" y="2325014"/>
            <a:ext cx="624284" cy="1219200"/>
            <a:chOff x="3497" y="1543"/>
            <a:chExt cx="363" cy="768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497" y="1543"/>
              <a:ext cx="363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20000"/>
                </a:spcBef>
              </a:pPr>
              <a:r>
                <a:rPr lang="en-US" altLang="en-US" sz="2000" b="1"/>
                <a:t>0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/>
                <a:t>+ 1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0 1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569" y="2015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6014920" y="2325014"/>
            <a:ext cx="624284" cy="1219200"/>
            <a:chOff x="4259" y="1543"/>
            <a:chExt cx="363" cy="768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259" y="1543"/>
              <a:ext cx="363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/>
                <a:t>+ 0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0 1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331" y="2015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7325401" y="2325014"/>
            <a:ext cx="624284" cy="1219200"/>
            <a:chOff x="5021" y="1543"/>
            <a:chExt cx="363" cy="768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021" y="1543"/>
              <a:ext cx="363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/>
                <a:t>+ 1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1 0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5093" y="2015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5452053" y="4709681"/>
            <a:ext cx="624284" cy="1600200"/>
            <a:chOff x="2191" y="1471"/>
            <a:chExt cx="363" cy="1008"/>
          </a:xfrm>
        </p:grpSpPr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191" y="1471"/>
              <a:ext cx="363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/>
                <a:t>0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/>
                <a:t>+ 0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0 1</a:t>
              </a: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2263" y="2196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6512982" y="4709681"/>
            <a:ext cx="624284" cy="1600200"/>
            <a:chOff x="2191" y="1471"/>
            <a:chExt cx="363" cy="1008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191" y="1471"/>
              <a:ext cx="363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/>
                <a:t>0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/>
                <a:t>+ 1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1 0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2263" y="2196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7511503" y="4709681"/>
            <a:ext cx="624284" cy="1600200"/>
            <a:chOff x="2191" y="1471"/>
            <a:chExt cx="363" cy="1008"/>
          </a:xfrm>
        </p:grpSpPr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2191" y="1471"/>
              <a:ext cx="363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/>
                <a:t>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/>
                <a:t>+ 0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1 0</a:t>
              </a: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263" y="2196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8510024" y="4709681"/>
            <a:ext cx="624284" cy="1600200"/>
            <a:chOff x="2191" y="1471"/>
            <a:chExt cx="363" cy="1008"/>
          </a:xfrm>
        </p:grpSpPr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191" y="1471"/>
              <a:ext cx="363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/>
                <a:t>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/>
                <a:t>+ 1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1 1</a:t>
              </a: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263" y="2196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1021322" y="4709150"/>
            <a:ext cx="624284" cy="1600200"/>
            <a:chOff x="2191" y="1471"/>
            <a:chExt cx="363" cy="1008"/>
          </a:xfrm>
        </p:grpSpPr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2191" y="1471"/>
              <a:ext cx="363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 dirty="0" smtClean="0"/>
                <a:t>0</a:t>
              </a:r>
              <a:endParaRPr lang="en-US" altLang="en-US" sz="2000" b="1" dirty="0"/>
            </a:p>
            <a:p>
              <a:pPr algn="r">
                <a:spcBef>
                  <a:spcPct val="20000"/>
                </a:spcBef>
              </a:pPr>
              <a:r>
                <a:rPr lang="en-US" altLang="en-US" sz="2000" b="1" dirty="0"/>
                <a:t>0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 dirty="0"/>
                <a:t>+ 0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 dirty="0"/>
                <a:t>0 </a:t>
              </a:r>
              <a:r>
                <a:rPr lang="en-US" altLang="en-US" sz="2000" b="1" dirty="0" smtClean="0"/>
                <a:t>0</a:t>
              </a:r>
              <a:endParaRPr lang="en-US" altLang="en-US" sz="2000" b="1" dirty="0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2263" y="2196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23"/>
          <p:cNvGrpSpPr>
            <a:grpSpLocks/>
          </p:cNvGrpSpPr>
          <p:nvPr/>
        </p:nvGrpSpPr>
        <p:grpSpPr bwMode="auto">
          <a:xfrm>
            <a:off x="2082043" y="4709150"/>
            <a:ext cx="624284" cy="1600200"/>
            <a:chOff x="2191" y="1471"/>
            <a:chExt cx="363" cy="1008"/>
          </a:xfrm>
        </p:grpSpPr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2191" y="1471"/>
              <a:ext cx="363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 dirty="0" smtClean="0"/>
                <a:t>0</a:t>
              </a:r>
              <a:endParaRPr lang="en-US" altLang="en-US" sz="2000" b="1" dirty="0"/>
            </a:p>
            <a:p>
              <a:pPr algn="r">
                <a:spcBef>
                  <a:spcPct val="20000"/>
                </a:spcBef>
              </a:pPr>
              <a:r>
                <a:rPr lang="en-US" altLang="en-US" sz="2000" b="1" dirty="0"/>
                <a:t>0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 dirty="0"/>
                <a:t>+ 1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 dirty="0" smtClean="0"/>
                <a:t>0 1</a:t>
              </a:r>
              <a:endParaRPr lang="en-US" altLang="en-US" sz="2000" b="1" dirty="0"/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2263" y="2196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26"/>
          <p:cNvGrpSpPr>
            <a:grpSpLocks/>
          </p:cNvGrpSpPr>
          <p:nvPr/>
        </p:nvGrpSpPr>
        <p:grpSpPr bwMode="auto">
          <a:xfrm>
            <a:off x="3205380" y="4709150"/>
            <a:ext cx="624284" cy="1600200"/>
            <a:chOff x="2191" y="1471"/>
            <a:chExt cx="363" cy="1008"/>
          </a:xfrm>
        </p:grpSpPr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2191" y="1471"/>
              <a:ext cx="363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 dirty="0" smtClean="0"/>
                <a:t>0</a:t>
              </a:r>
              <a:endParaRPr lang="en-US" altLang="en-US" sz="2000" b="1" dirty="0"/>
            </a:p>
            <a:p>
              <a:pPr algn="r">
                <a:spcBef>
                  <a:spcPct val="20000"/>
                </a:spcBef>
              </a:pPr>
              <a:r>
                <a:rPr lang="en-US" altLang="en-US" sz="2000" b="1" dirty="0"/>
                <a:t>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 dirty="0"/>
                <a:t>+ 0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 dirty="0" smtClean="0"/>
                <a:t>0 1</a:t>
              </a:r>
              <a:endParaRPr lang="en-US" altLang="en-US" sz="2000" b="1" dirty="0"/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2263" y="2196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29"/>
          <p:cNvGrpSpPr>
            <a:grpSpLocks/>
          </p:cNvGrpSpPr>
          <p:nvPr/>
        </p:nvGrpSpPr>
        <p:grpSpPr bwMode="auto">
          <a:xfrm>
            <a:off x="4328924" y="4709150"/>
            <a:ext cx="624284" cy="1600200"/>
            <a:chOff x="2191" y="1471"/>
            <a:chExt cx="363" cy="1008"/>
          </a:xfrm>
        </p:grpSpPr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2191" y="1471"/>
              <a:ext cx="363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 dirty="0" smtClean="0"/>
                <a:t>0</a:t>
              </a:r>
              <a:endParaRPr lang="en-US" altLang="en-US" sz="2000" b="1" dirty="0"/>
            </a:p>
            <a:p>
              <a:pPr algn="r">
                <a:spcBef>
                  <a:spcPct val="20000"/>
                </a:spcBef>
              </a:pPr>
              <a:r>
                <a:rPr lang="en-US" altLang="en-US" sz="2000" b="1" dirty="0"/>
                <a:t>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 dirty="0"/>
                <a:t>+ 1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 dirty="0"/>
                <a:t>1 </a:t>
              </a:r>
              <a:r>
                <a:rPr lang="en-US" altLang="en-US" sz="2000" b="1" dirty="0" smtClean="0"/>
                <a:t>0</a:t>
              </a:r>
              <a:endParaRPr lang="en-US" altLang="en-US" sz="2000" b="1" dirty="0"/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2263" y="2196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44093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Binary </a:t>
            </a:r>
            <a:r>
              <a:rPr lang="en-US" altLang="en-US" dirty="0"/>
              <a:t>Addition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24721"/>
            <a:ext cx="8915400" cy="195820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2000"/>
              </a:spcBef>
            </a:pPr>
            <a:r>
              <a:rPr lang="en-US" altLang="en-US" dirty="0"/>
              <a:t>Start with the least significant bit (rightmost bit)</a:t>
            </a:r>
          </a:p>
          <a:p>
            <a:pPr>
              <a:lnSpc>
                <a:spcPct val="130000"/>
              </a:lnSpc>
              <a:spcBef>
                <a:spcPts val="2000"/>
              </a:spcBef>
            </a:pPr>
            <a:r>
              <a:rPr lang="en-US" altLang="en-US" dirty="0"/>
              <a:t>Add each pair of bits</a:t>
            </a:r>
          </a:p>
          <a:p>
            <a:pPr>
              <a:lnSpc>
                <a:spcPct val="130000"/>
              </a:lnSpc>
              <a:spcBef>
                <a:spcPts val="2000"/>
              </a:spcBef>
            </a:pPr>
            <a:r>
              <a:rPr lang="en-US" altLang="en-US" dirty="0"/>
              <a:t>Include the carry in the addition, if present</a:t>
            </a:r>
          </a:p>
        </p:txBody>
      </p:sp>
      <p:sp>
        <p:nvSpPr>
          <p:cNvPr id="125957" name="AutoShape 5"/>
          <p:cNvSpPr>
            <a:spLocks noChangeAspect="1" noChangeArrowheads="1" noTextEdit="1"/>
          </p:cNvSpPr>
          <p:nvPr/>
        </p:nvSpPr>
        <p:spPr bwMode="auto">
          <a:xfrm>
            <a:off x="2456697" y="3449782"/>
            <a:ext cx="5035550" cy="2398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6028" name="Group 76"/>
          <p:cNvGrpSpPr>
            <a:grpSpLocks/>
          </p:cNvGrpSpPr>
          <p:nvPr/>
        </p:nvGrpSpPr>
        <p:grpSpPr bwMode="auto">
          <a:xfrm>
            <a:off x="3050026" y="3832369"/>
            <a:ext cx="3546210" cy="1036638"/>
            <a:chOff x="1785" y="2342"/>
            <a:chExt cx="2062" cy="653"/>
          </a:xfrm>
        </p:grpSpPr>
        <p:sp>
          <p:nvSpPr>
            <p:cNvPr id="125959" name="Rectangle 7"/>
            <p:cNvSpPr>
              <a:spLocks noChangeArrowheads="1"/>
            </p:cNvSpPr>
            <p:nvPr/>
          </p:nvSpPr>
          <p:spPr bwMode="auto">
            <a:xfrm>
              <a:off x="2111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2186" y="270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125961" name="Rectangle 9"/>
            <p:cNvSpPr>
              <a:spLocks noChangeArrowheads="1"/>
            </p:cNvSpPr>
            <p:nvPr/>
          </p:nvSpPr>
          <p:spPr bwMode="auto">
            <a:xfrm>
              <a:off x="2328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2" name="Rectangle 10"/>
            <p:cNvSpPr>
              <a:spLocks noChangeArrowheads="1"/>
            </p:cNvSpPr>
            <p:nvPr/>
          </p:nvSpPr>
          <p:spPr bwMode="auto">
            <a:xfrm>
              <a:off x="2403" y="270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125963" name="Rectangle 11"/>
            <p:cNvSpPr>
              <a:spLocks noChangeArrowheads="1"/>
            </p:cNvSpPr>
            <p:nvPr/>
          </p:nvSpPr>
          <p:spPr bwMode="auto">
            <a:xfrm>
              <a:off x="2545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2620" y="270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>
              <a:off x="2762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6" name="Rectangle 14"/>
            <p:cNvSpPr>
              <a:spLocks noChangeArrowheads="1"/>
            </p:cNvSpPr>
            <p:nvPr/>
          </p:nvSpPr>
          <p:spPr bwMode="auto">
            <a:xfrm>
              <a:off x="2837" y="270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125967" name="Rectangle 15"/>
            <p:cNvSpPr>
              <a:spLocks noChangeArrowheads="1"/>
            </p:cNvSpPr>
            <p:nvPr/>
          </p:nvSpPr>
          <p:spPr bwMode="auto">
            <a:xfrm>
              <a:off x="2979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8" name="Rectangle 16"/>
            <p:cNvSpPr>
              <a:spLocks noChangeArrowheads="1"/>
            </p:cNvSpPr>
            <p:nvPr/>
          </p:nvSpPr>
          <p:spPr bwMode="auto">
            <a:xfrm>
              <a:off x="3054" y="270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125969" name="Rectangle 17"/>
            <p:cNvSpPr>
              <a:spLocks noChangeArrowheads="1"/>
            </p:cNvSpPr>
            <p:nvPr/>
          </p:nvSpPr>
          <p:spPr bwMode="auto">
            <a:xfrm>
              <a:off x="3196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0" name="Rectangle 18"/>
            <p:cNvSpPr>
              <a:spLocks noChangeArrowheads="1"/>
            </p:cNvSpPr>
            <p:nvPr/>
          </p:nvSpPr>
          <p:spPr bwMode="auto">
            <a:xfrm>
              <a:off x="3271" y="270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125971" name="Rectangle 19"/>
            <p:cNvSpPr>
              <a:spLocks noChangeArrowheads="1"/>
            </p:cNvSpPr>
            <p:nvPr/>
          </p:nvSpPr>
          <p:spPr bwMode="auto">
            <a:xfrm>
              <a:off x="3413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2" name="Rectangle 20"/>
            <p:cNvSpPr>
              <a:spLocks noChangeArrowheads="1"/>
            </p:cNvSpPr>
            <p:nvPr/>
          </p:nvSpPr>
          <p:spPr bwMode="auto">
            <a:xfrm>
              <a:off x="3488" y="270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125973" name="Rectangle 21"/>
            <p:cNvSpPr>
              <a:spLocks noChangeArrowheads="1"/>
            </p:cNvSpPr>
            <p:nvPr/>
          </p:nvSpPr>
          <p:spPr bwMode="auto">
            <a:xfrm>
              <a:off x="3630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4" name="Rectangle 22"/>
            <p:cNvSpPr>
              <a:spLocks noChangeArrowheads="1"/>
            </p:cNvSpPr>
            <p:nvPr/>
          </p:nvSpPr>
          <p:spPr bwMode="auto">
            <a:xfrm>
              <a:off x="3705" y="270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125975" name="Rectangle 23"/>
            <p:cNvSpPr>
              <a:spLocks noChangeArrowheads="1"/>
            </p:cNvSpPr>
            <p:nvPr/>
          </p:nvSpPr>
          <p:spPr bwMode="auto">
            <a:xfrm>
              <a:off x="2111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6" name="Rectangle 24"/>
            <p:cNvSpPr>
              <a:spLocks noChangeArrowheads="1"/>
            </p:cNvSpPr>
            <p:nvPr/>
          </p:nvSpPr>
          <p:spPr bwMode="auto">
            <a:xfrm>
              <a:off x="2186" y="238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125977" name="Rectangle 25"/>
            <p:cNvSpPr>
              <a:spLocks noChangeArrowheads="1"/>
            </p:cNvSpPr>
            <p:nvPr/>
          </p:nvSpPr>
          <p:spPr bwMode="auto">
            <a:xfrm>
              <a:off x="2328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8" name="Rectangle 26"/>
            <p:cNvSpPr>
              <a:spLocks noChangeArrowheads="1"/>
            </p:cNvSpPr>
            <p:nvPr/>
          </p:nvSpPr>
          <p:spPr bwMode="auto">
            <a:xfrm>
              <a:off x="2403" y="238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125979" name="Rectangle 27"/>
            <p:cNvSpPr>
              <a:spLocks noChangeArrowheads="1"/>
            </p:cNvSpPr>
            <p:nvPr/>
          </p:nvSpPr>
          <p:spPr bwMode="auto">
            <a:xfrm>
              <a:off x="2545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0" name="Rectangle 28"/>
            <p:cNvSpPr>
              <a:spLocks noChangeArrowheads="1"/>
            </p:cNvSpPr>
            <p:nvPr/>
          </p:nvSpPr>
          <p:spPr bwMode="auto">
            <a:xfrm>
              <a:off x="2620" y="238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125981" name="Rectangle 29"/>
            <p:cNvSpPr>
              <a:spLocks noChangeArrowheads="1"/>
            </p:cNvSpPr>
            <p:nvPr/>
          </p:nvSpPr>
          <p:spPr bwMode="auto">
            <a:xfrm>
              <a:off x="2762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2" name="Rectangle 30"/>
            <p:cNvSpPr>
              <a:spLocks noChangeArrowheads="1"/>
            </p:cNvSpPr>
            <p:nvPr/>
          </p:nvSpPr>
          <p:spPr bwMode="auto">
            <a:xfrm>
              <a:off x="2837" y="238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125983" name="Rectangle 31"/>
            <p:cNvSpPr>
              <a:spLocks noChangeArrowheads="1"/>
            </p:cNvSpPr>
            <p:nvPr/>
          </p:nvSpPr>
          <p:spPr bwMode="auto">
            <a:xfrm>
              <a:off x="2979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4" name="Rectangle 32"/>
            <p:cNvSpPr>
              <a:spLocks noChangeArrowheads="1"/>
            </p:cNvSpPr>
            <p:nvPr/>
          </p:nvSpPr>
          <p:spPr bwMode="auto">
            <a:xfrm>
              <a:off x="3054" y="238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125985" name="Rectangle 33"/>
            <p:cNvSpPr>
              <a:spLocks noChangeArrowheads="1"/>
            </p:cNvSpPr>
            <p:nvPr/>
          </p:nvSpPr>
          <p:spPr bwMode="auto">
            <a:xfrm>
              <a:off x="3196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6" name="Rectangle 34"/>
            <p:cNvSpPr>
              <a:spLocks noChangeArrowheads="1"/>
            </p:cNvSpPr>
            <p:nvPr/>
          </p:nvSpPr>
          <p:spPr bwMode="auto">
            <a:xfrm>
              <a:off x="3271" y="238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125987" name="Rectangle 35"/>
            <p:cNvSpPr>
              <a:spLocks noChangeArrowheads="1"/>
            </p:cNvSpPr>
            <p:nvPr/>
          </p:nvSpPr>
          <p:spPr bwMode="auto">
            <a:xfrm>
              <a:off x="3413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8" name="Rectangle 36"/>
            <p:cNvSpPr>
              <a:spLocks noChangeArrowheads="1"/>
            </p:cNvSpPr>
            <p:nvPr/>
          </p:nvSpPr>
          <p:spPr bwMode="auto">
            <a:xfrm>
              <a:off x="3488" y="238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125989" name="Rectangle 37"/>
            <p:cNvSpPr>
              <a:spLocks noChangeArrowheads="1"/>
            </p:cNvSpPr>
            <p:nvPr/>
          </p:nvSpPr>
          <p:spPr bwMode="auto">
            <a:xfrm>
              <a:off x="3630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0" name="Rectangle 38"/>
            <p:cNvSpPr>
              <a:spLocks noChangeArrowheads="1"/>
            </p:cNvSpPr>
            <p:nvPr/>
          </p:nvSpPr>
          <p:spPr bwMode="auto">
            <a:xfrm>
              <a:off x="3705" y="238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125991" name="Line 39"/>
            <p:cNvSpPr>
              <a:spLocks noChangeShapeType="1"/>
            </p:cNvSpPr>
            <p:nvPr/>
          </p:nvSpPr>
          <p:spPr bwMode="auto">
            <a:xfrm>
              <a:off x="1785" y="2994"/>
              <a:ext cx="20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92" name="Rectangle 40"/>
            <p:cNvSpPr>
              <a:spLocks noChangeArrowheads="1"/>
            </p:cNvSpPr>
            <p:nvPr/>
          </p:nvSpPr>
          <p:spPr bwMode="auto">
            <a:xfrm>
              <a:off x="1879" y="2685"/>
              <a:ext cx="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  <a:latin typeface="Helvetica" pitchFamily="34" charset="0"/>
                </a:rPr>
                <a:t>+</a:t>
              </a:r>
              <a:endParaRPr lang="en-US" altLang="en-US"/>
            </a:p>
          </p:txBody>
        </p:sp>
      </p:grpSp>
      <p:sp>
        <p:nvSpPr>
          <p:cNvPr id="126010" name="Rectangle 58"/>
          <p:cNvSpPr>
            <a:spLocks noChangeArrowheads="1"/>
          </p:cNvSpPr>
          <p:nvPr/>
        </p:nvSpPr>
        <p:spPr bwMode="auto">
          <a:xfrm>
            <a:off x="6929875" y="3875232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(54)</a:t>
            </a:r>
            <a:endParaRPr lang="en-US" altLang="en-US"/>
          </a:p>
        </p:txBody>
      </p:sp>
      <p:sp>
        <p:nvSpPr>
          <p:cNvPr id="126011" name="Rectangle 59"/>
          <p:cNvSpPr>
            <a:spLocks noChangeArrowheads="1"/>
          </p:cNvSpPr>
          <p:nvPr/>
        </p:nvSpPr>
        <p:spPr bwMode="auto">
          <a:xfrm>
            <a:off x="6936754" y="4392758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(29)</a:t>
            </a:r>
            <a:endParaRPr lang="en-US" altLang="en-US"/>
          </a:p>
        </p:txBody>
      </p:sp>
      <p:sp>
        <p:nvSpPr>
          <p:cNvPr id="126012" name="Rectangle 60"/>
          <p:cNvSpPr>
            <a:spLocks noChangeArrowheads="1"/>
          </p:cNvSpPr>
          <p:nvPr/>
        </p:nvSpPr>
        <p:spPr bwMode="auto">
          <a:xfrm>
            <a:off x="6929875" y="5084908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(83)</a:t>
            </a:r>
            <a:endParaRPr lang="en-US" altLang="en-US"/>
          </a:p>
        </p:txBody>
      </p:sp>
      <p:grpSp>
        <p:nvGrpSpPr>
          <p:cNvPr id="126031" name="Group 79"/>
          <p:cNvGrpSpPr>
            <a:grpSpLocks/>
          </p:cNvGrpSpPr>
          <p:nvPr/>
        </p:nvGrpSpPr>
        <p:grpSpPr bwMode="auto">
          <a:xfrm>
            <a:off x="3060344" y="3591078"/>
            <a:ext cx="2268405" cy="193676"/>
            <a:chOff x="1791" y="2190"/>
            <a:chExt cx="1319" cy="122"/>
          </a:xfrm>
        </p:grpSpPr>
        <p:sp>
          <p:nvSpPr>
            <p:cNvPr id="126009" name="Rectangle 57"/>
            <p:cNvSpPr>
              <a:spLocks noChangeArrowheads="1"/>
            </p:cNvSpPr>
            <p:nvPr/>
          </p:nvSpPr>
          <p:spPr bwMode="auto">
            <a:xfrm>
              <a:off x="3061" y="2196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 b="1"/>
            </a:p>
          </p:txBody>
        </p:sp>
        <p:sp>
          <p:nvSpPr>
            <p:cNvPr id="126013" name="Rectangle 61"/>
            <p:cNvSpPr>
              <a:spLocks noChangeArrowheads="1"/>
            </p:cNvSpPr>
            <p:nvPr/>
          </p:nvSpPr>
          <p:spPr bwMode="auto">
            <a:xfrm>
              <a:off x="1791" y="2190"/>
              <a:ext cx="29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carry</a:t>
              </a:r>
              <a:endParaRPr lang="en-US" altLang="en-US" b="1"/>
            </a:p>
          </p:txBody>
        </p:sp>
      </p:grpSp>
      <p:grpSp>
        <p:nvGrpSpPr>
          <p:cNvPr id="126030" name="Group 78"/>
          <p:cNvGrpSpPr>
            <a:grpSpLocks/>
          </p:cNvGrpSpPr>
          <p:nvPr/>
        </p:nvGrpSpPr>
        <p:grpSpPr bwMode="auto">
          <a:xfrm>
            <a:off x="2633836" y="5040454"/>
            <a:ext cx="3962400" cy="695324"/>
            <a:chOff x="1543" y="3103"/>
            <a:chExt cx="2304" cy="438"/>
          </a:xfrm>
        </p:grpSpPr>
        <p:sp>
          <p:nvSpPr>
            <p:cNvPr id="125993" name="Rectangle 41"/>
            <p:cNvSpPr>
              <a:spLocks noChangeArrowheads="1"/>
            </p:cNvSpPr>
            <p:nvPr/>
          </p:nvSpPr>
          <p:spPr bwMode="auto">
            <a:xfrm>
              <a:off x="2111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5" name="Rectangle 43"/>
            <p:cNvSpPr>
              <a:spLocks noChangeArrowheads="1"/>
            </p:cNvSpPr>
            <p:nvPr/>
          </p:nvSpPr>
          <p:spPr bwMode="auto">
            <a:xfrm>
              <a:off x="2328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7" name="Rectangle 45"/>
            <p:cNvSpPr>
              <a:spLocks noChangeArrowheads="1"/>
            </p:cNvSpPr>
            <p:nvPr/>
          </p:nvSpPr>
          <p:spPr bwMode="auto">
            <a:xfrm>
              <a:off x="2545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99" name="Rectangle 47"/>
            <p:cNvSpPr>
              <a:spLocks noChangeArrowheads="1"/>
            </p:cNvSpPr>
            <p:nvPr/>
          </p:nvSpPr>
          <p:spPr bwMode="auto">
            <a:xfrm>
              <a:off x="2762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1" name="Rectangle 49"/>
            <p:cNvSpPr>
              <a:spLocks noChangeArrowheads="1"/>
            </p:cNvSpPr>
            <p:nvPr/>
          </p:nvSpPr>
          <p:spPr bwMode="auto">
            <a:xfrm>
              <a:off x="2979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3" name="Rectangle 51"/>
            <p:cNvSpPr>
              <a:spLocks noChangeArrowheads="1"/>
            </p:cNvSpPr>
            <p:nvPr/>
          </p:nvSpPr>
          <p:spPr bwMode="auto">
            <a:xfrm>
              <a:off x="3196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5" name="Rectangle 53"/>
            <p:cNvSpPr>
              <a:spLocks noChangeArrowheads="1"/>
            </p:cNvSpPr>
            <p:nvPr/>
          </p:nvSpPr>
          <p:spPr bwMode="auto">
            <a:xfrm>
              <a:off x="3413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07" name="Rectangle 55"/>
            <p:cNvSpPr>
              <a:spLocks noChangeArrowheads="1"/>
            </p:cNvSpPr>
            <p:nvPr/>
          </p:nvSpPr>
          <p:spPr bwMode="auto">
            <a:xfrm>
              <a:off x="3630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14" name="Rectangle 62"/>
            <p:cNvSpPr>
              <a:spLocks noChangeArrowheads="1"/>
            </p:cNvSpPr>
            <p:nvPr/>
          </p:nvSpPr>
          <p:spPr bwMode="auto">
            <a:xfrm>
              <a:off x="3718" y="342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 b="1"/>
            </a:p>
          </p:txBody>
        </p:sp>
        <p:sp>
          <p:nvSpPr>
            <p:cNvPr id="126015" name="Rectangle 63"/>
            <p:cNvSpPr>
              <a:spLocks noChangeArrowheads="1"/>
            </p:cNvSpPr>
            <p:nvPr/>
          </p:nvSpPr>
          <p:spPr bwMode="auto">
            <a:xfrm>
              <a:off x="3501" y="342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 b="1"/>
            </a:p>
          </p:txBody>
        </p:sp>
        <p:sp>
          <p:nvSpPr>
            <p:cNvPr id="126016" name="Rectangle 64"/>
            <p:cNvSpPr>
              <a:spLocks noChangeArrowheads="1"/>
            </p:cNvSpPr>
            <p:nvPr/>
          </p:nvSpPr>
          <p:spPr bwMode="auto">
            <a:xfrm>
              <a:off x="3284" y="342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endParaRPr lang="en-US" altLang="en-US" b="1"/>
            </a:p>
          </p:txBody>
        </p:sp>
        <p:sp>
          <p:nvSpPr>
            <p:cNvPr id="126017" name="Rectangle 65"/>
            <p:cNvSpPr>
              <a:spLocks noChangeArrowheads="1"/>
            </p:cNvSpPr>
            <p:nvPr/>
          </p:nvSpPr>
          <p:spPr bwMode="auto">
            <a:xfrm>
              <a:off x="3067" y="342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3</a:t>
              </a:r>
              <a:endParaRPr lang="en-US" altLang="en-US" b="1"/>
            </a:p>
          </p:txBody>
        </p:sp>
        <p:sp>
          <p:nvSpPr>
            <p:cNvPr id="126018" name="Rectangle 66"/>
            <p:cNvSpPr>
              <a:spLocks noChangeArrowheads="1"/>
            </p:cNvSpPr>
            <p:nvPr/>
          </p:nvSpPr>
          <p:spPr bwMode="auto">
            <a:xfrm>
              <a:off x="2837" y="342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4</a:t>
              </a:r>
              <a:endParaRPr lang="en-US" altLang="en-US" b="1"/>
            </a:p>
          </p:txBody>
        </p:sp>
        <p:sp>
          <p:nvSpPr>
            <p:cNvPr id="126019" name="Rectangle 67"/>
            <p:cNvSpPr>
              <a:spLocks noChangeArrowheads="1"/>
            </p:cNvSpPr>
            <p:nvPr/>
          </p:nvSpPr>
          <p:spPr bwMode="auto">
            <a:xfrm>
              <a:off x="1543" y="3425"/>
              <a:ext cx="5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bit position:</a:t>
              </a:r>
              <a:endParaRPr lang="en-US" altLang="en-US" b="1"/>
            </a:p>
          </p:txBody>
        </p:sp>
        <p:sp>
          <p:nvSpPr>
            <p:cNvPr id="126020" name="Rectangle 68"/>
            <p:cNvSpPr>
              <a:spLocks noChangeArrowheads="1"/>
            </p:cNvSpPr>
            <p:nvPr/>
          </p:nvSpPr>
          <p:spPr bwMode="auto">
            <a:xfrm>
              <a:off x="2620" y="342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5</a:t>
              </a:r>
              <a:endParaRPr lang="en-US" altLang="en-US" b="1"/>
            </a:p>
          </p:txBody>
        </p:sp>
        <p:sp>
          <p:nvSpPr>
            <p:cNvPr id="126021" name="Rectangle 69"/>
            <p:cNvSpPr>
              <a:spLocks noChangeArrowheads="1"/>
            </p:cNvSpPr>
            <p:nvPr/>
          </p:nvSpPr>
          <p:spPr bwMode="auto">
            <a:xfrm>
              <a:off x="2403" y="342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6</a:t>
              </a:r>
              <a:endParaRPr lang="en-US" altLang="en-US" b="1"/>
            </a:p>
          </p:txBody>
        </p:sp>
        <p:sp>
          <p:nvSpPr>
            <p:cNvPr id="126022" name="Rectangle 70"/>
            <p:cNvSpPr>
              <a:spLocks noChangeArrowheads="1"/>
            </p:cNvSpPr>
            <p:nvPr/>
          </p:nvSpPr>
          <p:spPr bwMode="auto">
            <a:xfrm>
              <a:off x="2186" y="342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7</a:t>
              </a:r>
              <a:endParaRPr lang="en-US" altLang="en-US" b="1"/>
            </a:p>
          </p:txBody>
        </p:sp>
      </p:grpSp>
      <p:sp>
        <p:nvSpPr>
          <p:cNvPr id="126024" name="Rectangle 72"/>
          <p:cNvSpPr>
            <a:spLocks noChangeArrowheads="1"/>
          </p:cNvSpPr>
          <p:nvPr/>
        </p:nvSpPr>
        <p:spPr bwMode="auto">
          <a:xfrm>
            <a:off x="4496369" y="359107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altLang="en-US" b="1"/>
          </a:p>
        </p:txBody>
      </p:sp>
      <p:sp>
        <p:nvSpPr>
          <p:cNvPr id="126025" name="Rectangle 73"/>
          <p:cNvSpPr>
            <a:spLocks noChangeArrowheads="1"/>
          </p:cNvSpPr>
          <p:nvPr/>
        </p:nvSpPr>
        <p:spPr bwMode="auto">
          <a:xfrm>
            <a:off x="4121455" y="359107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altLang="en-US" b="1"/>
          </a:p>
        </p:txBody>
      </p:sp>
      <p:sp>
        <p:nvSpPr>
          <p:cNvPr id="126026" name="Rectangle 74"/>
          <p:cNvSpPr>
            <a:spLocks noChangeArrowheads="1"/>
          </p:cNvSpPr>
          <p:nvPr/>
        </p:nvSpPr>
        <p:spPr bwMode="auto">
          <a:xfrm>
            <a:off x="4871284" y="3600595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altLang="en-US" b="1"/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3739662" y="5100782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altLang="en-US"/>
          </a:p>
        </p:txBody>
      </p:sp>
      <p:sp>
        <p:nvSpPr>
          <p:cNvPr id="125996" name="Rectangle 44"/>
          <p:cNvSpPr>
            <a:spLocks noChangeArrowheads="1"/>
          </p:cNvSpPr>
          <p:nvPr/>
        </p:nvSpPr>
        <p:spPr bwMode="auto">
          <a:xfrm>
            <a:off x="4112856" y="5100782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altLang="en-US"/>
          </a:p>
        </p:txBody>
      </p:sp>
      <p:sp>
        <p:nvSpPr>
          <p:cNvPr id="125998" name="Rectangle 46"/>
          <p:cNvSpPr>
            <a:spLocks noChangeArrowheads="1"/>
          </p:cNvSpPr>
          <p:nvPr/>
        </p:nvSpPr>
        <p:spPr bwMode="auto">
          <a:xfrm>
            <a:off x="4486051" y="5100782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altLang="en-US"/>
          </a:p>
        </p:txBody>
      </p:sp>
      <p:sp>
        <p:nvSpPr>
          <p:cNvPr id="126000" name="Rectangle 48"/>
          <p:cNvSpPr>
            <a:spLocks noChangeArrowheads="1"/>
          </p:cNvSpPr>
          <p:nvPr/>
        </p:nvSpPr>
        <p:spPr bwMode="auto">
          <a:xfrm>
            <a:off x="4859246" y="5100782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altLang="en-US"/>
          </a:p>
        </p:txBody>
      </p:sp>
      <p:sp>
        <p:nvSpPr>
          <p:cNvPr id="126002" name="Rectangle 50"/>
          <p:cNvSpPr>
            <a:spLocks noChangeArrowheads="1"/>
          </p:cNvSpPr>
          <p:nvPr/>
        </p:nvSpPr>
        <p:spPr bwMode="auto">
          <a:xfrm>
            <a:off x="5232441" y="5100782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altLang="en-US"/>
          </a:p>
        </p:txBody>
      </p:sp>
      <p:sp>
        <p:nvSpPr>
          <p:cNvPr id="126004" name="Rectangle 52"/>
          <p:cNvSpPr>
            <a:spLocks noChangeArrowheads="1"/>
          </p:cNvSpPr>
          <p:nvPr/>
        </p:nvSpPr>
        <p:spPr bwMode="auto">
          <a:xfrm>
            <a:off x="5605636" y="5100782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altLang="en-US"/>
          </a:p>
        </p:txBody>
      </p:sp>
      <p:sp>
        <p:nvSpPr>
          <p:cNvPr id="126006" name="Rectangle 54"/>
          <p:cNvSpPr>
            <a:spLocks noChangeArrowheads="1"/>
          </p:cNvSpPr>
          <p:nvPr/>
        </p:nvSpPr>
        <p:spPr bwMode="auto">
          <a:xfrm>
            <a:off x="5978830" y="5100782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altLang="en-US"/>
          </a:p>
        </p:txBody>
      </p:sp>
      <p:sp>
        <p:nvSpPr>
          <p:cNvPr id="126008" name="Rectangle 56"/>
          <p:cNvSpPr>
            <a:spLocks noChangeArrowheads="1"/>
          </p:cNvSpPr>
          <p:nvPr/>
        </p:nvSpPr>
        <p:spPr bwMode="auto">
          <a:xfrm>
            <a:off x="6352025" y="5100782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10" grpId="0"/>
      <p:bldP spid="126011" grpId="0"/>
      <p:bldP spid="126012" grpId="0"/>
      <p:bldP spid="126024" grpId="0"/>
      <p:bldP spid="126025" grpId="0"/>
      <p:bldP spid="126026" grpId="0"/>
      <p:bldP spid="125994" grpId="0"/>
      <p:bldP spid="125996" grpId="0"/>
      <p:bldP spid="125998" grpId="0"/>
      <p:bldP spid="126000" grpId="0"/>
      <p:bldP spid="126002" grpId="0"/>
      <p:bldP spid="126004" grpId="0"/>
      <p:bldP spid="126006" grpId="0"/>
      <p:bldP spid="1260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Subtracting Bits</a:t>
            </a:r>
            <a:endParaRPr lang="en-US" altLang="en-US" dirty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654" y="993030"/>
            <a:ext cx="8915400" cy="378960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2000"/>
              </a:spcBef>
            </a:pPr>
            <a:r>
              <a:rPr lang="en-US" altLang="en-US" dirty="0" smtClean="0">
                <a:cs typeface="Times New Roman" pitchFamily="18" charset="0"/>
              </a:rPr>
              <a:t>Subtracting 2 bits (X – Y): we </a:t>
            </a:r>
            <a:r>
              <a:rPr lang="en-US" altLang="en-US" dirty="0">
                <a:cs typeface="Times New Roman" pitchFamily="18" charset="0"/>
              </a:rPr>
              <a:t>get the difference (D) and the </a:t>
            </a:r>
            <a:r>
              <a:rPr lang="en-US" altLang="en-US" b="1" dirty="0" smtClean="0">
                <a:solidFill>
                  <a:srgbClr val="FF0000"/>
                </a:solidFill>
                <a:cs typeface="Times New Roman" pitchFamily="18" charset="0"/>
              </a:rPr>
              <a:t>borrow-out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>
                <a:cs typeface="Times New Roman" pitchFamily="18" charset="0"/>
              </a:rPr>
              <a:t>(B) shown </a:t>
            </a:r>
            <a:r>
              <a:rPr lang="en-US" altLang="en-US" dirty="0" smtClean="0">
                <a:cs typeface="Times New Roman" pitchFamily="18" charset="0"/>
              </a:rPr>
              <a:t>as 0 or </a:t>
            </a:r>
            <a:r>
              <a:rPr lang="en-US" altLang="en-US" dirty="0">
                <a:cs typeface="Times New Roman" pitchFamily="18" charset="0"/>
              </a:rPr>
              <a:t>-1</a:t>
            </a:r>
            <a:endParaRPr lang="en-US" altLang="en-US" dirty="0"/>
          </a:p>
          <a:p>
            <a:pPr>
              <a:lnSpc>
                <a:spcPct val="130000"/>
              </a:lnSpc>
              <a:spcBef>
                <a:spcPts val="2000"/>
              </a:spcBef>
              <a:buFont typeface="Wingdings" pitchFamily="2" charset="2"/>
              <a:buNone/>
            </a:pPr>
            <a:endParaRPr lang="en-US" altLang="en-US" dirty="0"/>
          </a:p>
          <a:p>
            <a:pPr>
              <a:lnSpc>
                <a:spcPct val="130000"/>
              </a:lnSpc>
              <a:spcBef>
                <a:spcPts val="2000"/>
              </a:spcBef>
              <a:buFont typeface="Wingdings" pitchFamily="2" charset="2"/>
              <a:buNone/>
            </a:pPr>
            <a:r>
              <a:rPr lang="en-US" altLang="en-US" dirty="0"/>
              <a:t>	</a:t>
            </a:r>
          </a:p>
          <a:p>
            <a:pPr>
              <a:lnSpc>
                <a:spcPct val="130000"/>
              </a:lnSpc>
              <a:spcBef>
                <a:spcPts val="2000"/>
              </a:spcBef>
            </a:pPr>
            <a:r>
              <a:rPr lang="en-US" altLang="en-US" dirty="0" smtClean="0">
                <a:cs typeface="Times New Roman" pitchFamily="18" charset="0"/>
              </a:rPr>
              <a:t>Subtracting </a:t>
            </a:r>
            <a:r>
              <a:rPr lang="en-US" altLang="en-US" dirty="0">
                <a:cs typeface="Times New Roman" pitchFamily="18" charset="0"/>
              </a:rPr>
              <a:t>two bits (X </a:t>
            </a:r>
            <a:r>
              <a:rPr lang="en-US" altLang="en-US" dirty="0" smtClean="0">
                <a:cs typeface="Times New Roman" pitchFamily="18" charset="0"/>
              </a:rPr>
              <a:t>– Y) with a </a:t>
            </a:r>
            <a:r>
              <a:rPr lang="en-US" altLang="en-US" b="1" dirty="0" smtClean="0">
                <a:solidFill>
                  <a:srgbClr val="FF0000"/>
                </a:solidFill>
                <a:cs typeface="Times New Roman" pitchFamily="18" charset="0"/>
              </a:rPr>
              <a:t>borrow-in = -1</a:t>
            </a:r>
            <a:r>
              <a:rPr lang="en-US" altLang="en-US" dirty="0" smtClean="0">
                <a:cs typeface="Times New Roman" pitchFamily="18" charset="0"/>
              </a:rPr>
              <a:t>: we </a:t>
            </a:r>
            <a:r>
              <a:rPr lang="en-US" altLang="en-US" dirty="0">
                <a:cs typeface="Times New Roman" pitchFamily="18" charset="0"/>
              </a:rPr>
              <a:t>get the difference (D) and the </a:t>
            </a:r>
            <a:r>
              <a:rPr lang="en-US" altLang="en-US" b="1" dirty="0">
                <a:solidFill>
                  <a:srgbClr val="FF0000"/>
                </a:solidFill>
                <a:cs typeface="Times New Roman" pitchFamily="18" charset="0"/>
              </a:rPr>
              <a:t>borrow-out</a:t>
            </a:r>
            <a:r>
              <a:rPr lang="en-US" altLang="en-US" dirty="0">
                <a:cs typeface="Times New Roman" pitchFamily="18" charset="0"/>
              </a:rPr>
              <a:t> (B</a:t>
            </a:r>
            <a:r>
              <a:rPr lang="en-US" altLang="en-US" dirty="0" smtClean="0">
                <a:cs typeface="Times New Roman" pitchFamily="18" charset="0"/>
              </a:rPr>
              <a:t>)</a:t>
            </a:r>
            <a:endParaRPr lang="en-US" altLang="en-US" dirty="0"/>
          </a:p>
        </p:txBody>
      </p:sp>
      <p:grpSp>
        <p:nvGrpSpPr>
          <p:cNvPr id="272419" name="Group 35"/>
          <p:cNvGrpSpPr>
            <a:grpSpLocks/>
          </p:cNvGrpSpPr>
          <p:nvPr/>
        </p:nvGrpSpPr>
        <p:grpSpPr bwMode="auto">
          <a:xfrm>
            <a:off x="2207066" y="2219253"/>
            <a:ext cx="749829" cy="1219200"/>
            <a:chOff x="2081" y="1543"/>
            <a:chExt cx="436" cy="768"/>
          </a:xfrm>
        </p:grpSpPr>
        <p:sp>
          <p:nvSpPr>
            <p:cNvPr id="272389" name="Text Box 5"/>
            <p:cNvSpPr txBox="1">
              <a:spLocks noChangeArrowheads="1"/>
            </p:cNvSpPr>
            <p:nvPr/>
          </p:nvSpPr>
          <p:spPr bwMode="auto">
            <a:xfrm>
              <a:off x="2081" y="1543"/>
              <a:ext cx="436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X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/>
                <a:t>– Y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B D</a:t>
              </a:r>
            </a:p>
          </p:txBody>
        </p:sp>
        <p:sp>
          <p:nvSpPr>
            <p:cNvPr id="272390" name="Line 6"/>
            <p:cNvSpPr>
              <a:spLocks noChangeShapeType="1"/>
            </p:cNvSpPr>
            <p:nvPr/>
          </p:nvSpPr>
          <p:spPr bwMode="auto">
            <a:xfrm>
              <a:off x="2167" y="2051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2420" name="Group 36"/>
          <p:cNvGrpSpPr>
            <a:grpSpLocks/>
          </p:cNvGrpSpPr>
          <p:nvPr/>
        </p:nvGrpSpPr>
        <p:grpSpPr bwMode="auto">
          <a:xfrm>
            <a:off x="3455974" y="2219253"/>
            <a:ext cx="686196" cy="1219200"/>
            <a:chOff x="2699" y="1543"/>
            <a:chExt cx="399" cy="768"/>
          </a:xfrm>
        </p:grpSpPr>
        <p:sp>
          <p:nvSpPr>
            <p:cNvPr id="272392" name="Text Box 8"/>
            <p:cNvSpPr txBox="1">
              <a:spLocks noChangeArrowheads="1"/>
            </p:cNvSpPr>
            <p:nvPr/>
          </p:nvSpPr>
          <p:spPr bwMode="auto">
            <a:xfrm>
              <a:off x="2699" y="1543"/>
              <a:ext cx="399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0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b="1"/>
                <a:t>–</a:t>
              </a:r>
              <a:r>
                <a:rPr lang="en-US" altLang="en-US" sz="2000" b="1"/>
                <a:t> 0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0 0</a:t>
              </a:r>
            </a:p>
          </p:txBody>
        </p:sp>
        <p:sp>
          <p:nvSpPr>
            <p:cNvPr id="272393" name="Line 9"/>
            <p:cNvSpPr>
              <a:spLocks noChangeShapeType="1"/>
            </p:cNvSpPr>
            <p:nvPr/>
          </p:nvSpPr>
          <p:spPr bwMode="auto">
            <a:xfrm>
              <a:off x="2778" y="2051"/>
              <a:ext cx="2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2421" name="Group 37"/>
          <p:cNvGrpSpPr>
            <a:grpSpLocks/>
          </p:cNvGrpSpPr>
          <p:nvPr/>
        </p:nvGrpSpPr>
        <p:grpSpPr bwMode="auto">
          <a:xfrm>
            <a:off x="4766456" y="2219253"/>
            <a:ext cx="686196" cy="1219200"/>
            <a:chOff x="3461" y="1543"/>
            <a:chExt cx="399" cy="768"/>
          </a:xfrm>
        </p:grpSpPr>
        <p:sp>
          <p:nvSpPr>
            <p:cNvPr id="272395" name="Text Box 11"/>
            <p:cNvSpPr txBox="1">
              <a:spLocks noChangeArrowheads="1"/>
            </p:cNvSpPr>
            <p:nvPr/>
          </p:nvSpPr>
          <p:spPr bwMode="auto">
            <a:xfrm>
              <a:off x="3461" y="1543"/>
              <a:ext cx="399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0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b="1"/>
                <a:t>–</a:t>
              </a:r>
              <a:r>
                <a:rPr lang="en-US" altLang="en-US" sz="2000" b="1"/>
                <a:t> 1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-1 1</a:t>
              </a:r>
            </a:p>
          </p:txBody>
        </p:sp>
        <p:sp>
          <p:nvSpPr>
            <p:cNvPr id="272396" name="Line 12"/>
            <p:cNvSpPr>
              <a:spLocks noChangeShapeType="1"/>
            </p:cNvSpPr>
            <p:nvPr/>
          </p:nvSpPr>
          <p:spPr bwMode="auto">
            <a:xfrm>
              <a:off x="3540" y="2051"/>
              <a:ext cx="2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2422" name="Group 38"/>
          <p:cNvGrpSpPr>
            <a:grpSpLocks/>
          </p:cNvGrpSpPr>
          <p:nvPr/>
        </p:nvGrpSpPr>
        <p:grpSpPr bwMode="auto">
          <a:xfrm>
            <a:off x="6076937" y="2219253"/>
            <a:ext cx="686196" cy="1219200"/>
            <a:chOff x="4223" y="1543"/>
            <a:chExt cx="399" cy="768"/>
          </a:xfrm>
        </p:grpSpPr>
        <p:sp>
          <p:nvSpPr>
            <p:cNvPr id="272398" name="Text Box 14"/>
            <p:cNvSpPr txBox="1">
              <a:spLocks noChangeArrowheads="1"/>
            </p:cNvSpPr>
            <p:nvPr/>
          </p:nvSpPr>
          <p:spPr bwMode="auto">
            <a:xfrm>
              <a:off x="4223" y="1543"/>
              <a:ext cx="399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b="1"/>
                <a:t>–</a:t>
              </a:r>
              <a:r>
                <a:rPr lang="en-US" altLang="en-US" sz="2000" b="1"/>
                <a:t> 0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0 1</a:t>
              </a:r>
            </a:p>
          </p:txBody>
        </p:sp>
        <p:sp>
          <p:nvSpPr>
            <p:cNvPr id="272399" name="Line 15"/>
            <p:cNvSpPr>
              <a:spLocks noChangeShapeType="1"/>
            </p:cNvSpPr>
            <p:nvPr/>
          </p:nvSpPr>
          <p:spPr bwMode="auto">
            <a:xfrm>
              <a:off x="4302" y="2051"/>
              <a:ext cx="2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2423" name="Group 39"/>
          <p:cNvGrpSpPr>
            <a:grpSpLocks/>
          </p:cNvGrpSpPr>
          <p:nvPr/>
        </p:nvGrpSpPr>
        <p:grpSpPr bwMode="auto">
          <a:xfrm>
            <a:off x="7387418" y="2219253"/>
            <a:ext cx="686196" cy="1219200"/>
            <a:chOff x="4985" y="1543"/>
            <a:chExt cx="399" cy="768"/>
          </a:xfrm>
        </p:grpSpPr>
        <p:sp>
          <p:nvSpPr>
            <p:cNvPr id="272401" name="Text Box 17"/>
            <p:cNvSpPr txBox="1">
              <a:spLocks noChangeArrowheads="1"/>
            </p:cNvSpPr>
            <p:nvPr/>
          </p:nvSpPr>
          <p:spPr bwMode="auto">
            <a:xfrm>
              <a:off x="4985" y="1543"/>
              <a:ext cx="399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b="1"/>
                <a:t>–</a:t>
              </a:r>
              <a:r>
                <a:rPr lang="en-US" altLang="en-US" sz="2000" b="1"/>
                <a:t> 1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0 0</a:t>
              </a:r>
            </a:p>
          </p:txBody>
        </p:sp>
        <p:sp>
          <p:nvSpPr>
            <p:cNvPr id="272402" name="Line 18"/>
            <p:cNvSpPr>
              <a:spLocks noChangeShapeType="1"/>
            </p:cNvSpPr>
            <p:nvPr/>
          </p:nvSpPr>
          <p:spPr bwMode="auto">
            <a:xfrm>
              <a:off x="5064" y="2051"/>
              <a:ext cx="2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2403" name="Group 19"/>
          <p:cNvGrpSpPr>
            <a:grpSpLocks/>
          </p:cNvGrpSpPr>
          <p:nvPr/>
        </p:nvGrpSpPr>
        <p:grpSpPr bwMode="auto">
          <a:xfrm>
            <a:off x="3393332" y="4840240"/>
            <a:ext cx="686196" cy="1600200"/>
            <a:chOff x="2191" y="1471"/>
            <a:chExt cx="363" cy="1008"/>
          </a:xfrm>
        </p:grpSpPr>
        <p:sp>
          <p:nvSpPr>
            <p:cNvPr id="272404" name="Text Box 20"/>
            <p:cNvSpPr txBox="1">
              <a:spLocks noChangeArrowheads="1"/>
            </p:cNvSpPr>
            <p:nvPr/>
          </p:nvSpPr>
          <p:spPr bwMode="auto">
            <a:xfrm>
              <a:off x="2191" y="1471"/>
              <a:ext cx="363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-1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/>
                <a:t>0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b="1"/>
                <a:t>–</a:t>
              </a:r>
              <a:r>
                <a:rPr lang="en-US" altLang="en-US" sz="2000" b="1"/>
                <a:t> 0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-1 1</a:t>
              </a:r>
            </a:p>
          </p:txBody>
        </p:sp>
        <p:sp>
          <p:nvSpPr>
            <p:cNvPr id="272405" name="Line 21"/>
            <p:cNvSpPr>
              <a:spLocks noChangeShapeType="1"/>
            </p:cNvSpPr>
            <p:nvPr/>
          </p:nvSpPr>
          <p:spPr bwMode="auto">
            <a:xfrm>
              <a:off x="2263" y="2196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2406" name="Group 22"/>
          <p:cNvGrpSpPr>
            <a:grpSpLocks/>
          </p:cNvGrpSpPr>
          <p:nvPr/>
        </p:nvGrpSpPr>
        <p:grpSpPr bwMode="auto">
          <a:xfrm>
            <a:off x="4703813" y="4840240"/>
            <a:ext cx="686196" cy="1600200"/>
            <a:chOff x="2191" y="1471"/>
            <a:chExt cx="363" cy="1008"/>
          </a:xfrm>
        </p:grpSpPr>
        <p:sp>
          <p:nvSpPr>
            <p:cNvPr id="272407" name="Text Box 23"/>
            <p:cNvSpPr txBox="1">
              <a:spLocks noChangeArrowheads="1"/>
            </p:cNvSpPr>
            <p:nvPr/>
          </p:nvSpPr>
          <p:spPr bwMode="auto">
            <a:xfrm>
              <a:off x="2191" y="1471"/>
              <a:ext cx="363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-1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/>
                <a:t>0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b="1"/>
                <a:t>–</a:t>
              </a:r>
              <a:r>
                <a:rPr lang="en-US" altLang="en-US" sz="2000" b="1"/>
                <a:t> 1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/>
                <a:t>-1 0</a:t>
              </a:r>
            </a:p>
          </p:txBody>
        </p:sp>
        <p:sp>
          <p:nvSpPr>
            <p:cNvPr id="272408" name="Line 24"/>
            <p:cNvSpPr>
              <a:spLocks noChangeShapeType="1"/>
            </p:cNvSpPr>
            <p:nvPr/>
          </p:nvSpPr>
          <p:spPr bwMode="auto">
            <a:xfrm>
              <a:off x="2263" y="2196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2409" name="Group 25"/>
          <p:cNvGrpSpPr>
            <a:grpSpLocks/>
          </p:cNvGrpSpPr>
          <p:nvPr/>
        </p:nvGrpSpPr>
        <p:grpSpPr bwMode="auto">
          <a:xfrm>
            <a:off x="6014294" y="4840240"/>
            <a:ext cx="686196" cy="1600200"/>
            <a:chOff x="2191" y="1471"/>
            <a:chExt cx="363" cy="1008"/>
          </a:xfrm>
        </p:grpSpPr>
        <p:sp>
          <p:nvSpPr>
            <p:cNvPr id="272410" name="Text Box 26"/>
            <p:cNvSpPr txBox="1">
              <a:spLocks noChangeArrowheads="1"/>
            </p:cNvSpPr>
            <p:nvPr/>
          </p:nvSpPr>
          <p:spPr bwMode="auto">
            <a:xfrm>
              <a:off x="2191" y="1471"/>
              <a:ext cx="363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 dirty="0"/>
                <a:t>-1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 dirty="0"/>
                <a:t>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b="1" dirty="0"/>
                <a:t>–</a:t>
              </a:r>
              <a:r>
                <a:rPr lang="en-US" altLang="en-US" sz="2000" b="1" dirty="0"/>
                <a:t> 0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 dirty="0"/>
                <a:t>0 0</a:t>
              </a:r>
            </a:p>
          </p:txBody>
        </p:sp>
        <p:sp>
          <p:nvSpPr>
            <p:cNvPr id="272411" name="Line 27"/>
            <p:cNvSpPr>
              <a:spLocks noChangeShapeType="1"/>
            </p:cNvSpPr>
            <p:nvPr/>
          </p:nvSpPr>
          <p:spPr bwMode="auto">
            <a:xfrm>
              <a:off x="2263" y="2196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2412" name="Group 28"/>
          <p:cNvGrpSpPr>
            <a:grpSpLocks/>
          </p:cNvGrpSpPr>
          <p:nvPr/>
        </p:nvGrpSpPr>
        <p:grpSpPr bwMode="auto">
          <a:xfrm>
            <a:off x="7324775" y="4840240"/>
            <a:ext cx="686196" cy="1600200"/>
            <a:chOff x="2191" y="1471"/>
            <a:chExt cx="363" cy="1008"/>
          </a:xfrm>
        </p:grpSpPr>
        <p:sp>
          <p:nvSpPr>
            <p:cNvPr id="272413" name="Text Box 29"/>
            <p:cNvSpPr txBox="1">
              <a:spLocks noChangeArrowheads="1"/>
            </p:cNvSpPr>
            <p:nvPr/>
          </p:nvSpPr>
          <p:spPr bwMode="auto">
            <a:xfrm>
              <a:off x="2191" y="1471"/>
              <a:ext cx="363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sz="2000" b="1" dirty="0"/>
                <a:t>-1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sz="2000" b="1" dirty="0"/>
                <a:t>1</a:t>
              </a:r>
            </a:p>
            <a:p>
              <a:pPr algn="r">
                <a:spcBef>
                  <a:spcPct val="20000"/>
                </a:spcBef>
              </a:pPr>
              <a:r>
                <a:rPr lang="en-US" altLang="en-US" b="1" dirty="0"/>
                <a:t>–</a:t>
              </a:r>
              <a:r>
                <a:rPr lang="en-US" altLang="en-US" sz="2000" b="1" dirty="0"/>
                <a:t> 1</a:t>
              </a:r>
            </a:p>
            <a:p>
              <a:pPr algn="r">
                <a:spcBef>
                  <a:spcPct val="50000"/>
                </a:spcBef>
              </a:pPr>
              <a:r>
                <a:rPr lang="en-US" altLang="en-US" sz="2000" b="1" dirty="0"/>
                <a:t>-1 1</a:t>
              </a:r>
            </a:p>
          </p:txBody>
        </p:sp>
        <p:sp>
          <p:nvSpPr>
            <p:cNvPr id="272414" name="Line 30"/>
            <p:cNvSpPr>
              <a:spLocks noChangeShapeType="1"/>
            </p:cNvSpPr>
            <p:nvPr/>
          </p:nvSpPr>
          <p:spPr bwMode="auto">
            <a:xfrm>
              <a:off x="2263" y="2196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03070" y="4840240"/>
            <a:ext cx="1791183" cy="1600200"/>
            <a:chOff x="1018218" y="4840239"/>
            <a:chExt cx="1653400" cy="1600200"/>
          </a:xfrm>
        </p:grpSpPr>
        <p:grpSp>
          <p:nvGrpSpPr>
            <p:cNvPr id="272415" name="Group 31"/>
            <p:cNvGrpSpPr>
              <a:grpSpLocks/>
            </p:cNvGrpSpPr>
            <p:nvPr/>
          </p:nvGrpSpPr>
          <p:grpSpPr bwMode="auto">
            <a:xfrm>
              <a:off x="1979468" y="4840239"/>
              <a:ext cx="692150" cy="1600200"/>
              <a:chOff x="2191" y="1471"/>
              <a:chExt cx="363" cy="1008"/>
            </a:xfrm>
          </p:grpSpPr>
          <p:sp>
            <p:nvSpPr>
              <p:cNvPr id="272416" name="Text Box 32"/>
              <p:cNvSpPr txBox="1">
                <a:spLocks noChangeArrowheads="1"/>
              </p:cNvSpPr>
              <p:nvPr/>
            </p:nvSpPr>
            <p:spPr bwMode="auto">
              <a:xfrm>
                <a:off x="2191" y="1471"/>
                <a:ext cx="363" cy="1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en-US" sz="2000" b="1" dirty="0"/>
                  <a:t>-1</a:t>
                </a:r>
              </a:p>
              <a:p>
                <a:pPr algn="r">
                  <a:spcBef>
                    <a:spcPct val="20000"/>
                  </a:spcBef>
                </a:pPr>
                <a:r>
                  <a:rPr lang="en-US" altLang="en-US" sz="2000" b="1" dirty="0"/>
                  <a:t>X</a:t>
                </a:r>
              </a:p>
              <a:p>
                <a:pPr algn="r">
                  <a:spcBef>
                    <a:spcPct val="20000"/>
                  </a:spcBef>
                </a:pPr>
                <a:r>
                  <a:rPr lang="en-US" altLang="en-US" sz="2000" b="1" dirty="0"/>
                  <a:t>– Y</a:t>
                </a:r>
              </a:p>
              <a:p>
                <a:pPr algn="r">
                  <a:spcBef>
                    <a:spcPct val="50000"/>
                  </a:spcBef>
                </a:pPr>
                <a:r>
                  <a:rPr lang="en-US" altLang="en-US" sz="2000" b="1" dirty="0"/>
                  <a:t>B D</a:t>
                </a:r>
              </a:p>
            </p:txBody>
          </p:sp>
          <p:sp>
            <p:nvSpPr>
              <p:cNvPr id="272417" name="Line 33"/>
              <p:cNvSpPr>
                <a:spLocks noChangeShapeType="1"/>
              </p:cNvSpPr>
              <p:nvPr/>
            </p:nvSpPr>
            <p:spPr bwMode="auto">
              <a:xfrm>
                <a:off x="2263" y="2196"/>
                <a:ext cx="2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018218" y="4840510"/>
              <a:ext cx="115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borrow-in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Binary </a:t>
            </a:r>
            <a:r>
              <a:rPr lang="en-US" altLang="en-US" dirty="0"/>
              <a:t>Subtraction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00151"/>
            <a:ext cx="8915400" cy="1882775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/>
              <a:t>Start with the least significant bit (rightmost bit)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Subtract each pair of bits</a:t>
            </a:r>
          </a:p>
          <a:p>
            <a:pPr>
              <a:spcBef>
                <a:spcPct val="60000"/>
              </a:spcBef>
            </a:pPr>
            <a:r>
              <a:rPr lang="en-US" altLang="en-US"/>
              <a:t>Include the borrow in the subtraction, if present</a:t>
            </a:r>
          </a:p>
        </p:txBody>
      </p:sp>
      <p:sp>
        <p:nvSpPr>
          <p:cNvPr id="273412" name="AutoShape 4"/>
          <p:cNvSpPr>
            <a:spLocks noChangeAspect="1" noChangeArrowheads="1" noTextEdit="1"/>
          </p:cNvSpPr>
          <p:nvPr/>
        </p:nvSpPr>
        <p:spPr bwMode="auto">
          <a:xfrm>
            <a:off x="2456697" y="3486607"/>
            <a:ext cx="5035550" cy="2398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3413" name="Group 5"/>
          <p:cNvGrpSpPr>
            <a:grpSpLocks/>
          </p:cNvGrpSpPr>
          <p:nvPr/>
        </p:nvGrpSpPr>
        <p:grpSpPr bwMode="auto">
          <a:xfrm>
            <a:off x="3050026" y="3869194"/>
            <a:ext cx="3546210" cy="1036638"/>
            <a:chOff x="1785" y="2342"/>
            <a:chExt cx="2062" cy="653"/>
          </a:xfrm>
        </p:grpSpPr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2111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2186" y="270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328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403" y="270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2545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2620" y="270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3420" name="Rectangle 12"/>
            <p:cNvSpPr>
              <a:spLocks noChangeArrowheads="1"/>
            </p:cNvSpPr>
            <p:nvPr/>
          </p:nvSpPr>
          <p:spPr bwMode="auto">
            <a:xfrm>
              <a:off x="2762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21" name="Rectangle 13"/>
            <p:cNvSpPr>
              <a:spLocks noChangeArrowheads="1"/>
            </p:cNvSpPr>
            <p:nvPr/>
          </p:nvSpPr>
          <p:spPr bwMode="auto">
            <a:xfrm>
              <a:off x="2837" y="270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3422" name="Rectangle 14"/>
            <p:cNvSpPr>
              <a:spLocks noChangeArrowheads="1"/>
            </p:cNvSpPr>
            <p:nvPr/>
          </p:nvSpPr>
          <p:spPr bwMode="auto">
            <a:xfrm>
              <a:off x="2979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23" name="Rectangle 15"/>
            <p:cNvSpPr>
              <a:spLocks noChangeArrowheads="1"/>
            </p:cNvSpPr>
            <p:nvPr/>
          </p:nvSpPr>
          <p:spPr bwMode="auto">
            <a:xfrm>
              <a:off x="3054" y="270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3424" name="Rectangle 16"/>
            <p:cNvSpPr>
              <a:spLocks noChangeArrowheads="1"/>
            </p:cNvSpPr>
            <p:nvPr/>
          </p:nvSpPr>
          <p:spPr bwMode="auto">
            <a:xfrm>
              <a:off x="3196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25" name="Rectangle 17"/>
            <p:cNvSpPr>
              <a:spLocks noChangeArrowheads="1"/>
            </p:cNvSpPr>
            <p:nvPr/>
          </p:nvSpPr>
          <p:spPr bwMode="auto">
            <a:xfrm>
              <a:off x="3271" y="270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3426" name="Rectangle 18"/>
            <p:cNvSpPr>
              <a:spLocks noChangeArrowheads="1"/>
            </p:cNvSpPr>
            <p:nvPr/>
          </p:nvSpPr>
          <p:spPr bwMode="auto">
            <a:xfrm>
              <a:off x="3413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27" name="Rectangle 19"/>
            <p:cNvSpPr>
              <a:spLocks noChangeArrowheads="1"/>
            </p:cNvSpPr>
            <p:nvPr/>
          </p:nvSpPr>
          <p:spPr bwMode="auto">
            <a:xfrm>
              <a:off x="3488" y="270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3428" name="Rectangle 20"/>
            <p:cNvSpPr>
              <a:spLocks noChangeArrowheads="1"/>
            </p:cNvSpPr>
            <p:nvPr/>
          </p:nvSpPr>
          <p:spPr bwMode="auto">
            <a:xfrm>
              <a:off x="3630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29" name="Rectangle 21"/>
            <p:cNvSpPr>
              <a:spLocks noChangeArrowheads="1"/>
            </p:cNvSpPr>
            <p:nvPr/>
          </p:nvSpPr>
          <p:spPr bwMode="auto">
            <a:xfrm>
              <a:off x="3705" y="270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3430" name="Rectangle 22"/>
            <p:cNvSpPr>
              <a:spLocks noChangeArrowheads="1"/>
            </p:cNvSpPr>
            <p:nvPr/>
          </p:nvSpPr>
          <p:spPr bwMode="auto">
            <a:xfrm>
              <a:off x="2111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31" name="Rectangle 23"/>
            <p:cNvSpPr>
              <a:spLocks noChangeArrowheads="1"/>
            </p:cNvSpPr>
            <p:nvPr/>
          </p:nvSpPr>
          <p:spPr bwMode="auto">
            <a:xfrm>
              <a:off x="2186" y="238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3432" name="Rectangle 24"/>
            <p:cNvSpPr>
              <a:spLocks noChangeArrowheads="1"/>
            </p:cNvSpPr>
            <p:nvPr/>
          </p:nvSpPr>
          <p:spPr bwMode="auto">
            <a:xfrm>
              <a:off x="2328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33" name="Rectangle 25"/>
            <p:cNvSpPr>
              <a:spLocks noChangeArrowheads="1"/>
            </p:cNvSpPr>
            <p:nvPr/>
          </p:nvSpPr>
          <p:spPr bwMode="auto">
            <a:xfrm>
              <a:off x="2403" y="238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3434" name="Rectangle 26"/>
            <p:cNvSpPr>
              <a:spLocks noChangeArrowheads="1"/>
            </p:cNvSpPr>
            <p:nvPr/>
          </p:nvSpPr>
          <p:spPr bwMode="auto">
            <a:xfrm>
              <a:off x="2545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35" name="Rectangle 27"/>
            <p:cNvSpPr>
              <a:spLocks noChangeArrowheads="1"/>
            </p:cNvSpPr>
            <p:nvPr/>
          </p:nvSpPr>
          <p:spPr bwMode="auto">
            <a:xfrm>
              <a:off x="2620" y="238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3436" name="Rectangle 28"/>
            <p:cNvSpPr>
              <a:spLocks noChangeArrowheads="1"/>
            </p:cNvSpPr>
            <p:nvPr/>
          </p:nvSpPr>
          <p:spPr bwMode="auto">
            <a:xfrm>
              <a:off x="2762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37" name="Rectangle 29"/>
            <p:cNvSpPr>
              <a:spLocks noChangeArrowheads="1"/>
            </p:cNvSpPr>
            <p:nvPr/>
          </p:nvSpPr>
          <p:spPr bwMode="auto">
            <a:xfrm>
              <a:off x="2837" y="238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3438" name="Rectangle 30"/>
            <p:cNvSpPr>
              <a:spLocks noChangeArrowheads="1"/>
            </p:cNvSpPr>
            <p:nvPr/>
          </p:nvSpPr>
          <p:spPr bwMode="auto">
            <a:xfrm>
              <a:off x="2979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39" name="Rectangle 31"/>
            <p:cNvSpPr>
              <a:spLocks noChangeArrowheads="1"/>
            </p:cNvSpPr>
            <p:nvPr/>
          </p:nvSpPr>
          <p:spPr bwMode="auto">
            <a:xfrm>
              <a:off x="3054" y="238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3440" name="Rectangle 32"/>
            <p:cNvSpPr>
              <a:spLocks noChangeArrowheads="1"/>
            </p:cNvSpPr>
            <p:nvPr/>
          </p:nvSpPr>
          <p:spPr bwMode="auto">
            <a:xfrm>
              <a:off x="3196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41" name="Rectangle 33"/>
            <p:cNvSpPr>
              <a:spLocks noChangeArrowheads="1"/>
            </p:cNvSpPr>
            <p:nvPr/>
          </p:nvSpPr>
          <p:spPr bwMode="auto">
            <a:xfrm>
              <a:off x="3271" y="238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3442" name="Rectangle 34"/>
            <p:cNvSpPr>
              <a:spLocks noChangeArrowheads="1"/>
            </p:cNvSpPr>
            <p:nvPr/>
          </p:nvSpPr>
          <p:spPr bwMode="auto">
            <a:xfrm>
              <a:off x="3413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43" name="Rectangle 35"/>
            <p:cNvSpPr>
              <a:spLocks noChangeArrowheads="1"/>
            </p:cNvSpPr>
            <p:nvPr/>
          </p:nvSpPr>
          <p:spPr bwMode="auto">
            <a:xfrm>
              <a:off x="3488" y="238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273444" name="Rectangle 36"/>
            <p:cNvSpPr>
              <a:spLocks noChangeArrowheads="1"/>
            </p:cNvSpPr>
            <p:nvPr/>
          </p:nvSpPr>
          <p:spPr bwMode="auto">
            <a:xfrm>
              <a:off x="3630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45" name="Rectangle 37"/>
            <p:cNvSpPr>
              <a:spLocks noChangeArrowheads="1"/>
            </p:cNvSpPr>
            <p:nvPr/>
          </p:nvSpPr>
          <p:spPr bwMode="auto">
            <a:xfrm>
              <a:off x="3705" y="238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273446" name="Line 38"/>
            <p:cNvSpPr>
              <a:spLocks noChangeShapeType="1"/>
            </p:cNvSpPr>
            <p:nvPr/>
          </p:nvSpPr>
          <p:spPr bwMode="auto">
            <a:xfrm>
              <a:off x="1785" y="2994"/>
              <a:ext cx="20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47" name="Rectangle 39"/>
            <p:cNvSpPr>
              <a:spLocks noChangeArrowheads="1"/>
            </p:cNvSpPr>
            <p:nvPr/>
          </p:nvSpPr>
          <p:spPr bwMode="auto">
            <a:xfrm>
              <a:off x="1879" y="2685"/>
              <a:ext cx="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1"/>
                <a:t>–</a:t>
              </a:r>
            </a:p>
          </p:txBody>
        </p:sp>
      </p:grpSp>
      <p:sp>
        <p:nvSpPr>
          <p:cNvPr id="273448" name="Rectangle 40"/>
          <p:cNvSpPr>
            <a:spLocks noChangeArrowheads="1"/>
          </p:cNvSpPr>
          <p:nvPr/>
        </p:nvSpPr>
        <p:spPr bwMode="auto">
          <a:xfrm>
            <a:off x="6929875" y="3912058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(54)</a:t>
            </a:r>
            <a:endParaRPr lang="en-US" altLang="en-US"/>
          </a:p>
        </p:txBody>
      </p:sp>
      <p:sp>
        <p:nvSpPr>
          <p:cNvPr id="273449" name="Rectangle 41"/>
          <p:cNvSpPr>
            <a:spLocks noChangeArrowheads="1"/>
          </p:cNvSpPr>
          <p:nvPr/>
        </p:nvSpPr>
        <p:spPr bwMode="auto">
          <a:xfrm>
            <a:off x="6936754" y="4429583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(29)</a:t>
            </a:r>
            <a:endParaRPr lang="en-US" altLang="en-US"/>
          </a:p>
        </p:txBody>
      </p:sp>
      <p:sp>
        <p:nvSpPr>
          <p:cNvPr id="273450" name="Rectangle 42"/>
          <p:cNvSpPr>
            <a:spLocks noChangeArrowheads="1"/>
          </p:cNvSpPr>
          <p:nvPr/>
        </p:nvSpPr>
        <p:spPr bwMode="auto">
          <a:xfrm>
            <a:off x="6929875" y="5121733"/>
            <a:ext cx="410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(25)</a:t>
            </a:r>
            <a:endParaRPr lang="en-US" altLang="en-US"/>
          </a:p>
        </p:txBody>
      </p:sp>
      <p:grpSp>
        <p:nvGrpSpPr>
          <p:cNvPr id="273454" name="Group 46"/>
          <p:cNvGrpSpPr>
            <a:grpSpLocks/>
          </p:cNvGrpSpPr>
          <p:nvPr/>
        </p:nvGrpSpPr>
        <p:grpSpPr bwMode="auto">
          <a:xfrm>
            <a:off x="2633836" y="5077279"/>
            <a:ext cx="3962400" cy="695324"/>
            <a:chOff x="1543" y="3103"/>
            <a:chExt cx="2304" cy="438"/>
          </a:xfrm>
        </p:grpSpPr>
        <p:sp>
          <p:nvSpPr>
            <p:cNvPr id="273455" name="Rectangle 47"/>
            <p:cNvSpPr>
              <a:spLocks noChangeArrowheads="1"/>
            </p:cNvSpPr>
            <p:nvPr/>
          </p:nvSpPr>
          <p:spPr bwMode="auto">
            <a:xfrm>
              <a:off x="2111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56" name="Rectangle 48"/>
            <p:cNvSpPr>
              <a:spLocks noChangeArrowheads="1"/>
            </p:cNvSpPr>
            <p:nvPr/>
          </p:nvSpPr>
          <p:spPr bwMode="auto">
            <a:xfrm>
              <a:off x="2328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57" name="Rectangle 49"/>
            <p:cNvSpPr>
              <a:spLocks noChangeArrowheads="1"/>
            </p:cNvSpPr>
            <p:nvPr/>
          </p:nvSpPr>
          <p:spPr bwMode="auto">
            <a:xfrm>
              <a:off x="2545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58" name="Rectangle 50"/>
            <p:cNvSpPr>
              <a:spLocks noChangeArrowheads="1"/>
            </p:cNvSpPr>
            <p:nvPr/>
          </p:nvSpPr>
          <p:spPr bwMode="auto">
            <a:xfrm>
              <a:off x="2762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59" name="Rectangle 51"/>
            <p:cNvSpPr>
              <a:spLocks noChangeArrowheads="1"/>
            </p:cNvSpPr>
            <p:nvPr/>
          </p:nvSpPr>
          <p:spPr bwMode="auto">
            <a:xfrm>
              <a:off x="2979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60" name="Rectangle 52"/>
            <p:cNvSpPr>
              <a:spLocks noChangeArrowheads="1"/>
            </p:cNvSpPr>
            <p:nvPr/>
          </p:nvSpPr>
          <p:spPr bwMode="auto">
            <a:xfrm>
              <a:off x="3196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61" name="Rectangle 53"/>
            <p:cNvSpPr>
              <a:spLocks noChangeArrowheads="1"/>
            </p:cNvSpPr>
            <p:nvPr/>
          </p:nvSpPr>
          <p:spPr bwMode="auto">
            <a:xfrm>
              <a:off x="3413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62" name="Rectangle 54"/>
            <p:cNvSpPr>
              <a:spLocks noChangeArrowheads="1"/>
            </p:cNvSpPr>
            <p:nvPr/>
          </p:nvSpPr>
          <p:spPr bwMode="auto">
            <a:xfrm>
              <a:off x="3630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463" name="Rectangle 55"/>
            <p:cNvSpPr>
              <a:spLocks noChangeArrowheads="1"/>
            </p:cNvSpPr>
            <p:nvPr/>
          </p:nvSpPr>
          <p:spPr bwMode="auto">
            <a:xfrm>
              <a:off x="3718" y="342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altLang="en-US" b="1"/>
            </a:p>
          </p:txBody>
        </p:sp>
        <p:sp>
          <p:nvSpPr>
            <p:cNvPr id="273464" name="Rectangle 56"/>
            <p:cNvSpPr>
              <a:spLocks noChangeArrowheads="1"/>
            </p:cNvSpPr>
            <p:nvPr/>
          </p:nvSpPr>
          <p:spPr bwMode="auto">
            <a:xfrm>
              <a:off x="3501" y="342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altLang="en-US" b="1"/>
            </a:p>
          </p:txBody>
        </p:sp>
        <p:sp>
          <p:nvSpPr>
            <p:cNvPr id="273465" name="Rectangle 57"/>
            <p:cNvSpPr>
              <a:spLocks noChangeArrowheads="1"/>
            </p:cNvSpPr>
            <p:nvPr/>
          </p:nvSpPr>
          <p:spPr bwMode="auto">
            <a:xfrm>
              <a:off x="3284" y="342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endParaRPr lang="en-US" altLang="en-US" b="1"/>
            </a:p>
          </p:txBody>
        </p:sp>
        <p:sp>
          <p:nvSpPr>
            <p:cNvPr id="273466" name="Rectangle 58"/>
            <p:cNvSpPr>
              <a:spLocks noChangeArrowheads="1"/>
            </p:cNvSpPr>
            <p:nvPr/>
          </p:nvSpPr>
          <p:spPr bwMode="auto">
            <a:xfrm>
              <a:off x="3067" y="342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3</a:t>
              </a:r>
              <a:endParaRPr lang="en-US" altLang="en-US" b="1"/>
            </a:p>
          </p:txBody>
        </p:sp>
        <p:sp>
          <p:nvSpPr>
            <p:cNvPr id="273467" name="Rectangle 59"/>
            <p:cNvSpPr>
              <a:spLocks noChangeArrowheads="1"/>
            </p:cNvSpPr>
            <p:nvPr/>
          </p:nvSpPr>
          <p:spPr bwMode="auto">
            <a:xfrm>
              <a:off x="2837" y="342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4</a:t>
              </a:r>
              <a:endParaRPr lang="en-US" altLang="en-US" b="1"/>
            </a:p>
          </p:txBody>
        </p:sp>
        <p:sp>
          <p:nvSpPr>
            <p:cNvPr id="273468" name="Rectangle 60"/>
            <p:cNvSpPr>
              <a:spLocks noChangeArrowheads="1"/>
            </p:cNvSpPr>
            <p:nvPr/>
          </p:nvSpPr>
          <p:spPr bwMode="auto">
            <a:xfrm>
              <a:off x="1543" y="3425"/>
              <a:ext cx="5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bit position:</a:t>
              </a:r>
              <a:endParaRPr lang="en-US" altLang="en-US" b="1"/>
            </a:p>
          </p:txBody>
        </p:sp>
        <p:sp>
          <p:nvSpPr>
            <p:cNvPr id="273469" name="Rectangle 61"/>
            <p:cNvSpPr>
              <a:spLocks noChangeArrowheads="1"/>
            </p:cNvSpPr>
            <p:nvPr/>
          </p:nvSpPr>
          <p:spPr bwMode="auto">
            <a:xfrm>
              <a:off x="2620" y="342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5</a:t>
              </a:r>
              <a:endParaRPr lang="en-US" altLang="en-US" b="1"/>
            </a:p>
          </p:txBody>
        </p:sp>
        <p:sp>
          <p:nvSpPr>
            <p:cNvPr id="273470" name="Rectangle 62"/>
            <p:cNvSpPr>
              <a:spLocks noChangeArrowheads="1"/>
            </p:cNvSpPr>
            <p:nvPr/>
          </p:nvSpPr>
          <p:spPr bwMode="auto">
            <a:xfrm>
              <a:off x="2403" y="342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6</a:t>
              </a:r>
              <a:endParaRPr lang="en-US" altLang="en-US" b="1"/>
            </a:p>
          </p:txBody>
        </p:sp>
        <p:sp>
          <p:nvSpPr>
            <p:cNvPr id="273471" name="Rectangle 63"/>
            <p:cNvSpPr>
              <a:spLocks noChangeArrowheads="1"/>
            </p:cNvSpPr>
            <p:nvPr/>
          </p:nvSpPr>
          <p:spPr bwMode="auto">
            <a:xfrm>
              <a:off x="2186" y="342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7</a:t>
              </a:r>
              <a:endParaRPr lang="en-US" altLang="en-US" b="1"/>
            </a:p>
          </p:txBody>
        </p:sp>
      </p:grpSp>
      <p:sp>
        <p:nvSpPr>
          <p:cNvPr id="273472" name="Rectangle 64"/>
          <p:cNvSpPr>
            <a:spLocks noChangeArrowheads="1"/>
          </p:cNvSpPr>
          <p:nvPr/>
        </p:nvSpPr>
        <p:spPr bwMode="auto">
          <a:xfrm>
            <a:off x="4455095" y="3637420"/>
            <a:ext cx="13625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>
                <a:solidFill>
                  <a:srgbClr val="000000"/>
                </a:solidFill>
                <a:latin typeface="Helvetica" pitchFamily="34" charset="0"/>
              </a:rPr>
              <a:t>-1</a:t>
            </a:r>
            <a:endParaRPr lang="en-US" altLang="en-US" b="1"/>
          </a:p>
        </p:txBody>
      </p:sp>
      <p:sp>
        <p:nvSpPr>
          <p:cNvPr id="273474" name="Rectangle 66"/>
          <p:cNvSpPr>
            <a:spLocks noChangeArrowheads="1"/>
          </p:cNvSpPr>
          <p:nvPr/>
        </p:nvSpPr>
        <p:spPr bwMode="auto">
          <a:xfrm>
            <a:off x="4828290" y="3637420"/>
            <a:ext cx="13625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1">
                <a:solidFill>
                  <a:srgbClr val="000000"/>
                </a:solidFill>
                <a:latin typeface="Helvetica" pitchFamily="34" charset="0"/>
              </a:rPr>
              <a:t>-1</a:t>
            </a:r>
            <a:endParaRPr lang="en-US" altLang="en-US" b="1"/>
          </a:p>
        </p:txBody>
      </p:sp>
      <p:sp>
        <p:nvSpPr>
          <p:cNvPr id="273475" name="Rectangle 67"/>
          <p:cNvSpPr>
            <a:spLocks noChangeArrowheads="1"/>
          </p:cNvSpPr>
          <p:nvPr/>
        </p:nvSpPr>
        <p:spPr bwMode="auto">
          <a:xfrm>
            <a:off x="3739662" y="5137607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altLang="en-US"/>
          </a:p>
        </p:txBody>
      </p:sp>
      <p:sp>
        <p:nvSpPr>
          <p:cNvPr id="273476" name="Rectangle 68"/>
          <p:cNvSpPr>
            <a:spLocks noChangeArrowheads="1"/>
          </p:cNvSpPr>
          <p:nvPr/>
        </p:nvSpPr>
        <p:spPr bwMode="auto">
          <a:xfrm>
            <a:off x="4112856" y="5137607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altLang="en-US"/>
          </a:p>
        </p:txBody>
      </p:sp>
      <p:sp>
        <p:nvSpPr>
          <p:cNvPr id="273477" name="Rectangle 69"/>
          <p:cNvSpPr>
            <a:spLocks noChangeArrowheads="1"/>
          </p:cNvSpPr>
          <p:nvPr/>
        </p:nvSpPr>
        <p:spPr bwMode="auto">
          <a:xfrm>
            <a:off x="4486051" y="5137607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altLang="en-US"/>
          </a:p>
        </p:txBody>
      </p:sp>
      <p:sp>
        <p:nvSpPr>
          <p:cNvPr id="273478" name="Rectangle 70"/>
          <p:cNvSpPr>
            <a:spLocks noChangeArrowheads="1"/>
          </p:cNvSpPr>
          <p:nvPr/>
        </p:nvSpPr>
        <p:spPr bwMode="auto">
          <a:xfrm>
            <a:off x="4859246" y="5137607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altLang="en-US"/>
          </a:p>
        </p:txBody>
      </p:sp>
      <p:sp>
        <p:nvSpPr>
          <p:cNvPr id="273479" name="Rectangle 71"/>
          <p:cNvSpPr>
            <a:spLocks noChangeArrowheads="1"/>
          </p:cNvSpPr>
          <p:nvPr/>
        </p:nvSpPr>
        <p:spPr bwMode="auto">
          <a:xfrm>
            <a:off x="5232441" y="5137607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altLang="en-US"/>
          </a:p>
        </p:txBody>
      </p:sp>
      <p:sp>
        <p:nvSpPr>
          <p:cNvPr id="273480" name="Rectangle 72"/>
          <p:cNvSpPr>
            <a:spLocks noChangeArrowheads="1"/>
          </p:cNvSpPr>
          <p:nvPr/>
        </p:nvSpPr>
        <p:spPr bwMode="auto">
          <a:xfrm>
            <a:off x="5605636" y="5137607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altLang="en-US"/>
          </a:p>
        </p:txBody>
      </p:sp>
      <p:sp>
        <p:nvSpPr>
          <p:cNvPr id="273481" name="Rectangle 73"/>
          <p:cNvSpPr>
            <a:spLocks noChangeArrowheads="1"/>
          </p:cNvSpPr>
          <p:nvPr/>
        </p:nvSpPr>
        <p:spPr bwMode="auto">
          <a:xfrm>
            <a:off x="5978830" y="5137607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altLang="en-US"/>
          </a:p>
        </p:txBody>
      </p:sp>
      <p:sp>
        <p:nvSpPr>
          <p:cNvPr id="273482" name="Rectangle 74"/>
          <p:cNvSpPr>
            <a:spLocks noChangeArrowheads="1"/>
          </p:cNvSpPr>
          <p:nvPr/>
        </p:nvSpPr>
        <p:spPr bwMode="auto">
          <a:xfrm>
            <a:off x="6352025" y="5137607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altLang="en-US"/>
          </a:p>
        </p:txBody>
      </p:sp>
      <p:grpSp>
        <p:nvGrpSpPr>
          <p:cNvPr id="273484" name="Group 76"/>
          <p:cNvGrpSpPr>
            <a:grpSpLocks/>
          </p:cNvGrpSpPr>
          <p:nvPr/>
        </p:nvGrpSpPr>
        <p:grpSpPr bwMode="auto">
          <a:xfrm>
            <a:off x="2895244" y="3627903"/>
            <a:ext cx="3193652" cy="193676"/>
            <a:chOff x="1937" y="2190"/>
            <a:chExt cx="1857" cy="122"/>
          </a:xfrm>
        </p:grpSpPr>
        <p:sp>
          <p:nvSpPr>
            <p:cNvPr id="273453" name="Rectangle 45"/>
            <p:cNvSpPr>
              <a:spLocks noChangeArrowheads="1"/>
            </p:cNvSpPr>
            <p:nvPr/>
          </p:nvSpPr>
          <p:spPr bwMode="auto">
            <a:xfrm>
              <a:off x="1937" y="2190"/>
              <a:ext cx="38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borrow</a:t>
              </a:r>
              <a:endParaRPr lang="en-US" altLang="en-US" b="1"/>
            </a:p>
          </p:txBody>
        </p:sp>
        <p:sp>
          <p:nvSpPr>
            <p:cNvPr id="273483" name="Rectangle 75"/>
            <p:cNvSpPr>
              <a:spLocks noChangeArrowheads="1"/>
            </p:cNvSpPr>
            <p:nvPr/>
          </p:nvSpPr>
          <p:spPr bwMode="auto">
            <a:xfrm>
              <a:off x="3715" y="2196"/>
              <a:ext cx="7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-1</a:t>
              </a:r>
              <a:endParaRPr lang="en-US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48" grpId="0"/>
      <p:bldP spid="273449" grpId="0"/>
      <p:bldP spid="273450" grpId="0"/>
      <p:bldP spid="273472" grpId="0"/>
      <p:bldP spid="273474" grpId="0"/>
      <p:bldP spid="273475" grpId="0"/>
      <p:bldP spid="273476" grpId="0"/>
      <p:bldP spid="273477" grpId="0"/>
      <p:bldP spid="273478" grpId="0"/>
      <p:bldP spid="273479" grpId="0"/>
      <p:bldP spid="273480" grpId="0"/>
      <p:bldP spid="273481" grpId="0"/>
      <p:bldP spid="2734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244211" y="312739"/>
            <a:ext cx="222541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en-US"/>
              <a:t>Binary Multiplication table is simple: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0×0=0,   0×1=0,   1×0=0,   1×1=1</a:t>
            </a:r>
          </a:p>
          <a:p>
            <a:pPr>
              <a:buFont typeface="Wingdings" pitchFamily="2" charset="2"/>
              <a:buNone/>
            </a:pPr>
            <a:r>
              <a:rPr lang="en-US" alt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>
                <a:solidFill>
                  <a:srgbClr val="FF0000"/>
                </a:solidFill>
              </a:rPr>
              <a:t>Multiplicand</a:t>
            </a:r>
            <a:r>
              <a:rPr lang="en-US" alt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 1100</a:t>
            </a:r>
            <a:r>
              <a:rPr lang="en-US" altLang="en-US" b="1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 = 12</a:t>
            </a:r>
            <a:endParaRPr lang="en-US" altLang="en-US" b="1" baseline="-2500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>
                <a:solidFill>
                  <a:srgbClr val="FF0000"/>
                </a:solidFill>
              </a:rPr>
              <a:t>Multiplier</a:t>
            </a:r>
            <a:r>
              <a:rPr lang="en-US" alt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alt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 1101</a:t>
            </a:r>
            <a:r>
              <a:rPr lang="en-US" altLang="en-US" b="1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 = 13</a:t>
            </a:r>
            <a:endParaRPr lang="en-US" altLang="en-US" b="1" baseline="-2500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  <a:cs typeface="Courier New" pitchFamily="49" charset="0"/>
              </a:rPr>
              <a:t>				    1100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  <a:cs typeface="Courier New" pitchFamily="49" charset="0"/>
              </a:rPr>
              <a:t>				   0000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  <a:cs typeface="Courier New" pitchFamily="49" charset="0"/>
              </a:rPr>
              <a:t>				  1100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  <a:cs typeface="Courier New" pitchFamily="49" charset="0"/>
              </a:rPr>
              <a:t>				 1100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>
                <a:solidFill>
                  <a:srgbClr val="FF0000"/>
                </a:solidFill>
              </a:rPr>
              <a:t>Product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		10011100</a:t>
            </a:r>
            <a:r>
              <a:rPr lang="en-US" altLang="en-US" b="1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 = 156</a:t>
            </a:r>
            <a:endParaRPr lang="en-US" altLang="en-US" b="1" baseline="-2500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i="1"/>
              <a:t>n</a:t>
            </a:r>
            <a:r>
              <a:rPr lang="en-US" altLang="en-US"/>
              <a:t>-bit multiplicand × </a:t>
            </a:r>
            <a:r>
              <a:rPr lang="en-US" altLang="en-US" i="1"/>
              <a:t>n</a:t>
            </a:r>
            <a:r>
              <a:rPr lang="en-US" altLang="en-US"/>
              <a:t>-bit multiplier = 2</a:t>
            </a:r>
            <a:r>
              <a:rPr lang="en-US" altLang="en-US" i="1"/>
              <a:t>n</a:t>
            </a:r>
            <a:r>
              <a:rPr lang="en-US" altLang="en-US"/>
              <a:t>-bit product</a:t>
            </a:r>
          </a:p>
          <a:p>
            <a:r>
              <a:rPr lang="en-US" altLang="en-US"/>
              <a:t>Accomplished via </a:t>
            </a:r>
            <a:r>
              <a:rPr lang="en-US" altLang="en-US">
                <a:solidFill>
                  <a:srgbClr val="FF0000"/>
                </a:solidFill>
              </a:rPr>
              <a:t>shifting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0000"/>
                </a:solidFill>
              </a:rPr>
              <a:t>addition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Multiplication</a:t>
            </a: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5639198" y="3290888"/>
            <a:ext cx="3807619" cy="11303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30000"/>
              </a:spcBef>
              <a:buSzPct val="100000"/>
              <a:buFont typeface="Wingdings" pitchFamily="2" charset="2"/>
              <a:buNone/>
            </a:pPr>
            <a:r>
              <a:rPr lang="en-US" altLang="en-US" sz="2000"/>
              <a:t>Binary multiplication is easy</a:t>
            </a:r>
          </a:p>
          <a:p>
            <a:pPr eaLnBrk="0" hangingPunct="0">
              <a:spcBef>
                <a:spcPct val="30000"/>
              </a:spcBef>
              <a:buSzPct val="100000"/>
              <a:buFont typeface="Wingdings" pitchFamily="2" charset="2"/>
              <a:buNone/>
            </a:pPr>
            <a:r>
              <a:rPr lang="en-US" altLang="en-US"/>
              <a:t>0 × multiplicand = 0</a:t>
            </a:r>
          </a:p>
          <a:p>
            <a:pPr eaLnBrk="0" hangingPunct="0">
              <a:spcBef>
                <a:spcPct val="30000"/>
              </a:spcBef>
              <a:buSzPct val="100000"/>
              <a:buFont typeface="Wingdings" pitchFamily="2" charset="2"/>
              <a:buNone/>
            </a:pPr>
            <a:r>
              <a:rPr lang="en-US" altLang="en-US"/>
              <a:t>1 × multiplicand = multiplicand</a:t>
            </a:r>
          </a:p>
        </p:txBody>
      </p:sp>
      <p:sp>
        <p:nvSpPr>
          <p:cNvPr id="275462" name="Line 6"/>
          <p:cNvSpPr>
            <a:spLocks noChangeShapeType="1"/>
          </p:cNvSpPr>
          <p:nvPr/>
        </p:nvSpPr>
        <p:spPr bwMode="auto">
          <a:xfrm>
            <a:off x="3353594" y="3049588"/>
            <a:ext cx="2925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3353594" y="4695825"/>
            <a:ext cx="30165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5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5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animBg="1"/>
      <p:bldP spid="2754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Addition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6" y="1009506"/>
            <a:ext cx="8924000" cy="305435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dirty="0"/>
              <a:t>Start with the least significant hexadecimal digits</a:t>
            </a:r>
          </a:p>
          <a:p>
            <a:pPr>
              <a:spcBef>
                <a:spcPct val="60000"/>
              </a:spcBef>
            </a:pPr>
            <a:r>
              <a:rPr lang="en-US" altLang="en-US" dirty="0"/>
              <a:t>Let Sum = summation of two hex digits</a:t>
            </a:r>
          </a:p>
          <a:p>
            <a:pPr>
              <a:spcBef>
                <a:spcPct val="60000"/>
              </a:spcBef>
            </a:pPr>
            <a:r>
              <a:rPr lang="en-US" altLang="en-US" dirty="0"/>
              <a:t>If Sum is greater than or equal to 16</a:t>
            </a:r>
          </a:p>
          <a:p>
            <a:pPr lvl="1">
              <a:spcBef>
                <a:spcPct val="60000"/>
              </a:spcBef>
            </a:pPr>
            <a:r>
              <a:rPr lang="en-US" altLang="en-US" dirty="0"/>
              <a:t>Sum = Sum – 16 and Carry = 1</a:t>
            </a:r>
          </a:p>
          <a:p>
            <a:pPr>
              <a:spcBef>
                <a:spcPct val="60000"/>
              </a:spcBef>
            </a:pPr>
            <a:r>
              <a:rPr lang="en-US" altLang="en-US" dirty="0"/>
              <a:t>Example:</a:t>
            </a:r>
          </a:p>
        </p:txBody>
      </p:sp>
      <p:sp>
        <p:nvSpPr>
          <p:cNvPr id="133153" name="Text Box 33"/>
          <p:cNvSpPr txBox="1">
            <a:spLocks noChangeArrowheads="1"/>
          </p:cNvSpPr>
          <p:nvPr/>
        </p:nvSpPr>
        <p:spPr bwMode="auto">
          <a:xfrm>
            <a:off x="1957124" y="5641976"/>
            <a:ext cx="43682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133154" name="Text Box 34"/>
          <p:cNvSpPr txBox="1">
            <a:spLocks noChangeArrowheads="1"/>
          </p:cNvSpPr>
          <p:nvPr/>
        </p:nvSpPr>
        <p:spPr bwMode="auto">
          <a:xfrm>
            <a:off x="2393951" y="5641976"/>
            <a:ext cx="43682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F</a:t>
            </a:r>
          </a:p>
        </p:txBody>
      </p:sp>
      <p:sp>
        <p:nvSpPr>
          <p:cNvPr id="133155" name="Text Box 35"/>
          <p:cNvSpPr txBox="1">
            <a:spLocks noChangeArrowheads="1"/>
          </p:cNvSpPr>
          <p:nvPr/>
        </p:nvSpPr>
        <p:spPr bwMode="auto">
          <a:xfrm>
            <a:off x="2830778" y="5641976"/>
            <a:ext cx="43682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33156" name="Text Box 36"/>
          <p:cNvSpPr txBox="1">
            <a:spLocks noChangeArrowheads="1"/>
          </p:cNvSpPr>
          <p:nvPr/>
        </p:nvSpPr>
        <p:spPr bwMode="auto">
          <a:xfrm>
            <a:off x="3267605" y="5641976"/>
            <a:ext cx="43682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D</a:t>
            </a:r>
          </a:p>
        </p:txBody>
      </p:sp>
      <p:sp>
        <p:nvSpPr>
          <p:cNvPr id="133159" name="Text Box 39"/>
          <p:cNvSpPr txBox="1">
            <a:spLocks noChangeArrowheads="1"/>
          </p:cNvSpPr>
          <p:nvPr/>
        </p:nvSpPr>
        <p:spPr bwMode="auto">
          <a:xfrm>
            <a:off x="4578086" y="5641976"/>
            <a:ext cx="43682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grpSp>
        <p:nvGrpSpPr>
          <p:cNvPr id="133169" name="Group 49"/>
          <p:cNvGrpSpPr>
            <a:grpSpLocks/>
          </p:cNvGrpSpPr>
          <p:nvPr/>
        </p:nvGrpSpPr>
        <p:grpSpPr bwMode="auto">
          <a:xfrm>
            <a:off x="3766344" y="4086226"/>
            <a:ext cx="811742" cy="2016125"/>
            <a:chOff x="2190" y="2524"/>
            <a:chExt cx="472" cy="1270"/>
          </a:xfrm>
        </p:grpSpPr>
        <p:sp>
          <p:nvSpPr>
            <p:cNvPr id="133158" name="Text Box 38"/>
            <p:cNvSpPr txBox="1">
              <a:spLocks noChangeArrowheads="1"/>
            </p:cNvSpPr>
            <p:nvPr/>
          </p:nvSpPr>
          <p:spPr bwMode="auto">
            <a:xfrm>
              <a:off x="2408" y="3504"/>
              <a:ext cx="25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en-US" sz="32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33161" name="Text Box 41"/>
            <p:cNvSpPr txBox="1">
              <a:spLocks noChangeArrowheads="1"/>
            </p:cNvSpPr>
            <p:nvPr/>
          </p:nvSpPr>
          <p:spPr bwMode="auto">
            <a:xfrm>
              <a:off x="2190" y="2524"/>
              <a:ext cx="18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133170" name="Group 50"/>
          <p:cNvGrpSpPr>
            <a:grpSpLocks/>
          </p:cNvGrpSpPr>
          <p:nvPr/>
        </p:nvGrpSpPr>
        <p:grpSpPr bwMode="auto">
          <a:xfrm>
            <a:off x="3329517" y="4086226"/>
            <a:ext cx="811742" cy="2016125"/>
            <a:chOff x="1936" y="2524"/>
            <a:chExt cx="472" cy="1270"/>
          </a:xfrm>
        </p:grpSpPr>
        <p:sp>
          <p:nvSpPr>
            <p:cNvPr id="133157" name="Text Box 37"/>
            <p:cNvSpPr txBox="1">
              <a:spLocks noChangeArrowheads="1"/>
            </p:cNvSpPr>
            <p:nvPr/>
          </p:nvSpPr>
          <p:spPr bwMode="auto">
            <a:xfrm>
              <a:off x="2154" y="3504"/>
              <a:ext cx="25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en-US" sz="32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33162" name="Text Box 42"/>
            <p:cNvSpPr txBox="1">
              <a:spLocks noChangeArrowheads="1"/>
            </p:cNvSpPr>
            <p:nvPr/>
          </p:nvSpPr>
          <p:spPr bwMode="auto">
            <a:xfrm>
              <a:off x="1936" y="2524"/>
              <a:ext cx="18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133164" name="Group 44"/>
          <p:cNvGrpSpPr>
            <a:grpSpLocks/>
          </p:cNvGrpSpPr>
          <p:nvPr/>
        </p:nvGrpSpPr>
        <p:grpSpPr bwMode="auto">
          <a:xfrm>
            <a:off x="1396471" y="4432300"/>
            <a:ext cx="4055269" cy="1093788"/>
            <a:chOff x="2227" y="2051"/>
            <a:chExt cx="2358" cy="689"/>
          </a:xfrm>
        </p:grpSpPr>
        <p:sp>
          <p:nvSpPr>
            <p:cNvPr id="133125" name="Line 5"/>
            <p:cNvSpPr>
              <a:spLocks noChangeShapeType="1"/>
            </p:cNvSpPr>
            <p:nvPr/>
          </p:nvSpPr>
          <p:spPr bwMode="auto">
            <a:xfrm flipV="1">
              <a:off x="2553" y="2740"/>
              <a:ext cx="2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en-US"/>
            </a:p>
          </p:txBody>
        </p:sp>
        <p:grpSp>
          <p:nvGrpSpPr>
            <p:cNvPr id="133142" name="Group 22"/>
            <p:cNvGrpSpPr>
              <a:grpSpLocks/>
            </p:cNvGrpSpPr>
            <p:nvPr/>
          </p:nvGrpSpPr>
          <p:grpSpPr bwMode="auto">
            <a:xfrm>
              <a:off x="2553" y="2051"/>
              <a:ext cx="2032" cy="290"/>
              <a:chOff x="3424" y="1870"/>
              <a:chExt cx="2032" cy="290"/>
            </a:xfrm>
          </p:grpSpPr>
          <p:sp>
            <p:nvSpPr>
              <p:cNvPr id="133134" name="Text Box 14"/>
              <p:cNvSpPr txBox="1">
                <a:spLocks noChangeArrowheads="1"/>
              </p:cNvSpPr>
              <p:nvPr/>
            </p:nvSpPr>
            <p:spPr bwMode="auto">
              <a:xfrm>
                <a:off x="3424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9</a:t>
                </a:r>
              </a:p>
            </p:txBody>
          </p:sp>
          <p:sp>
            <p:nvSpPr>
              <p:cNvPr id="133135" name="Text Box 15"/>
              <p:cNvSpPr txBox="1">
                <a:spLocks noChangeArrowheads="1"/>
              </p:cNvSpPr>
              <p:nvPr/>
            </p:nvSpPr>
            <p:spPr bwMode="auto">
              <a:xfrm>
                <a:off x="3678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C</a:t>
                </a:r>
              </a:p>
            </p:txBody>
          </p:sp>
          <p:sp>
            <p:nvSpPr>
              <p:cNvPr id="133136" name="Text Box 16"/>
              <p:cNvSpPr txBox="1">
                <a:spLocks noChangeArrowheads="1"/>
              </p:cNvSpPr>
              <p:nvPr/>
            </p:nvSpPr>
            <p:spPr bwMode="auto">
              <a:xfrm>
                <a:off x="3932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3</a:t>
                </a:r>
              </a:p>
            </p:txBody>
          </p:sp>
          <p:sp>
            <p:nvSpPr>
              <p:cNvPr id="133137" name="Text Box 17"/>
              <p:cNvSpPr txBox="1">
                <a:spLocks noChangeArrowheads="1"/>
              </p:cNvSpPr>
              <p:nvPr/>
            </p:nvSpPr>
            <p:spPr bwMode="auto">
              <a:xfrm>
                <a:off x="4186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7</a:t>
                </a:r>
              </a:p>
            </p:txBody>
          </p:sp>
          <p:sp>
            <p:nvSpPr>
              <p:cNvPr id="133138" name="Text Box 18"/>
              <p:cNvSpPr txBox="1">
                <a:spLocks noChangeArrowheads="1"/>
              </p:cNvSpPr>
              <p:nvPr/>
            </p:nvSpPr>
            <p:spPr bwMode="auto">
              <a:xfrm>
                <a:off x="4440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2</a:t>
                </a:r>
              </a:p>
            </p:txBody>
          </p:sp>
          <p:sp>
            <p:nvSpPr>
              <p:cNvPr id="133139" name="Text Box 19"/>
              <p:cNvSpPr txBox="1">
                <a:spLocks noChangeArrowheads="1"/>
              </p:cNvSpPr>
              <p:nvPr/>
            </p:nvSpPr>
            <p:spPr bwMode="auto">
              <a:xfrm>
                <a:off x="4694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8</a:t>
                </a:r>
              </a:p>
            </p:txBody>
          </p:sp>
          <p:sp>
            <p:nvSpPr>
              <p:cNvPr id="133140" name="Text Box 20"/>
              <p:cNvSpPr txBox="1">
                <a:spLocks noChangeArrowheads="1"/>
              </p:cNvSpPr>
              <p:nvPr/>
            </p:nvSpPr>
            <p:spPr bwMode="auto">
              <a:xfrm>
                <a:off x="4948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133141" name="Text Box 21"/>
              <p:cNvSpPr txBox="1">
                <a:spLocks noChangeArrowheads="1"/>
              </p:cNvSpPr>
              <p:nvPr/>
            </p:nvSpPr>
            <p:spPr bwMode="auto">
              <a:xfrm>
                <a:off x="5202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5</a:t>
                </a:r>
              </a:p>
            </p:txBody>
          </p:sp>
        </p:grpSp>
        <p:grpSp>
          <p:nvGrpSpPr>
            <p:cNvPr id="133143" name="Group 23"/>
            <p:cNvGrpSpPr>
              <a:grpSpLocks/>
            </p:cNvGrpSpPr>
            <p:nvPr/>
          </p:nvGrpSpPr>
          <p:grpSpPr bwMode="auto">
            <a:xfrm>
              <a:off x="2553" y="2377"/>
              <a:ext cx="2032" cy="290"/>
              <a:chOff x="3424" y="1870"/>
              <a:chExt cx="2032" cy="290"/>
            </a:xfrm>
          </p:grpSpPr>
          <p:sp>
            <p:nvSpPr>
              <p:cNvPr id="133144" name="Text Box 24"/>
              <p:cNvSpPr txBox="1">
                <a:spLocks noChangeArrowheads="1"/>
              </p:cNvSpPr>
              <p:nvPr/>
            </p:nvSpPr>
            <p:spPr bwMode="auto">
              <a:xfrm>
                <a:off x="3424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133145" name="Text Box 25"/>
              <p:cNvSpPr txBox="1">
                <a:spLocks noChangeArrowheads="1"/>
              </p:cNvSpPr>
              <p:nvPr/>
            </p:nvSpPr>
            <p:spPr bwMode="auto">
              <a:xfrm>
                <a:off x="3678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3</a:t>
                </a:r>
              </a:p>
            </p:txBody>
          </p:sp>
          <p:sp>
            <p:nvSpPr>
              <p:cNvPr id="133146" name="Text Box 26"/>
              <p:cNvSpPr txBox="1">
                <a:spLocks noChangeArrowheads="1"/>
              </p:cNvSpPr>
              <p:nvPr/>
            </p:nvSpPr>
            <p:spPr bwMode="auto">
              <a:xfrm>
                <a:off x="3932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9</a:t>
                </a:r>
              </a:p>
            </p:txBody>
          </p:sp>
          <p:sp>
            <p:nvSpPr>
              <p:cNvPr id="133147" name="Text Box 27"/>
              <p:cNvSpPr txBox="1">
                <a:spLocks noChangeArrowheads="1"/>
              </p:cNvSpPr>
              <p:nvPr/>
            </p:nvSpPr>
            <p:spPr bwMode="auto">
              <a:xfrm>
                <a:off x="4186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5</a:t>
                </a:r>
              </a:p>
            </p:txBody>
          </p:sp>
          <p:sp>
            <p:nvSpPr>
              <p:cNvPr id="133148" name="Text Box 28"/>
              <p:cNvSpPr txBox="1">
                <a:spLocks noChangeArrowheads="1"/>
              </p:cNvSpPr>
              <p:nvPr/>
            </p:nvSpPr>
            <p:spPr bwMode="auto">
              <a:xfrm>
                <a:off x="4440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E</a:t>
                </a:r>
              </a:p>
            </p:txBody>
          </p:sp>
          <p:sp>
            <p:nvSpPr>
              <p:cNvPr id="133149" name="Text Box 29"/>
              <p:cNvSpPr txBox="1">
                <a:spLocks noChangeArrowheads="1"/>
              </p:cNvSpPr>
              <p:nvPr/>
            </p:nvSpPr>
            <p:spPr bwMode="auto">
              <a:xfrm>
                <a:off x="4694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8</a:t>
                </a:r>
              </a:p>
            </p:txBody>
          </p:sp>
          <p:sp>
            <p:nvSpPr>
              <p:cNvPr id="133150" name="Text Box 30"/>
              <p:cNvSpPr txBox="1">
                <a:spLocks noChangeArrowheads="1"/>
              </p:cNvSpPr>
              <p:nvPr/>
            </p:nvSpPr>
            <p:spPr bwMode="auto">
              <a:xfrm>
                <a:off x="4948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4</a:t>
                </a:r>
              </a:p>
            </p:txBody>
          </p:sp>
          <p:sp>
            <p:nvSpPr>
              <p:cNvPr id="133151" name="Text Box 31"/>
              <p:cNvSpPr txBox="1">
                <a:spLocks noChangeArrowheads="1"/>
              </p:cNvSpPr>
              <p:nvPr/>
            </p:nvSpPr>
            <p:spPr bwMode="auto">
              <a:xfrm>
                <a:off x="5202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B</a:t>
                </a:r>
              </a:p>
            </p:txBody>
          </p:sp>
        </p:grpSp>
        <p:sp>
          <p:nvSpPr>
            <p:cNvPr id="133163" name="Text Box 43"/>
            <p:cNvSpPr txBox="1">
              <a:spLocks noChangeArrowheads="1"/>
            </p:cNvSpPr>
            <p:nvPr/>
          </p:nvSpPr>
          <p:spPr bwMode="auto">
            <a:xfrm>
              <a:off x="2227" y="2233"/>
              <a:ext cx="25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en-US" sz="3200" b="1">
                  <a:latin typeface="Courier New" pitchFamily="49" charset="0"/>
                  <a:cs typeface="Courier New" pitchFamily="49" charset="0"/>
                </a:rPr>
                <a:t>+</a:t>
              </a:r>
            </a:p>
          </p:txBody>
        </p:sp>
      </p:grp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6137938" y="4602163"/>
            <a:ext cx="2872052" cy="159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2000"/>
              <a:t>5 + B = 5 + 11 = 16</a:t>
            </a:r>
          </a:p>
          <a:p>
            <a:pPr>
              <a:spcBef>
                <a:spcPct val="10000"/>
              </a:spcBef>
            </a:pPr>
            <a:r>
              <a:rPr lang="en-US" altLang="en-US" sz="2000"/>
              <a:t>Since Sum ≥ 16</a:t>
            </a:r>
          </a:p>
          <a:p>
            <a:pPr>
              <a:spcBef>
                <a:spcPct val="10000"/>
              </a:spcBef>
            </a:pPr>
            <a:r>
              <a:rPr lang="en-US" altLang="en-US" sz="2000"/>
              <a:t>Sum = 16 – 16 = 0</a:t>
            </a:r>
          </a:p>
          <a:p>
            <a:pPr>
              <a:spcBef>
                <a:spcPct val="10000"/>
              </a:spcBef>
            </a:pPr>
            <a:r>
              <a:rPr lang="en-US" altLang="en-US" sz="2000"/>
              <a:t>Carry = 1</a:t>
            </a:r>
          </a:p>
        </p:txBody>
      </p:sp>
      <p:grpSp>
        <p:nvGrpSpPr>
          <p:cNvPr id="133171" name="Group 51"/>
          <p:cNvGrpSpPr>
            <a:grpSpLocks/>
          </p:cNvGrpSpPr>
          <p:nvPr/>
        </p:nvGrpSpPr>
        <p:grpSpPr bwMode="auto">
          <a:xfrm>
            <a:off x="959644" y="4084638"/>
            <a:ext cx="5178293" cy="2017712"/>
            <a:chOff x="558" y="2523"/>
            <a:chExt cx="3011" cy="1271"/>
          </a:xfrm>
        </p:grpSpPr>
        <p:sp>
          <p:nvSpPr>
            <p:cNvPr id="133160" name="Text Box 40"/>
            <p:cNvSpPr txBox="1">
              <a:spLocks noChangeArrowheads="1"/>
            </p:cNvSpPr>
            <p:nvPr/>
          </p:nvSpPr>
          <p:spPr bwMode="auto">
            <a:xfrm>
              <a:off x="2916" y="3504"/>
              <a:ext cx="25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en-US" sz="32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grpSp>
          <p:nvGrpSpPr>
            <p:cNvPr id="133168" name="Group 48"/>
            <p:cNvGrpSpPr>
              <a:grpSpLocks/>
            </p:cNvGrpSpPr>
            <p:nvPr/>
          </p:nvGrpSpPr>
          <p:grpSpPr bwMode="auto">
            <a:xfrm>
              <a:off x="558" y="2523"/>
              <a:ext cx="2323" cy="184"/>
              <a:chOff x="558" y="2523"/>
              <a:chExt cx="2323" cy="184"/>
            </a:xfrm>
          </p:grpSpPr>
          <p:sp>
            <p:nvSpPr>
              <p:cNvPr id="133127" name="Text Box 7"/>
              <p:cNvSpPr txBox="1">
                <a:spLocks noChangeArrowheads="1"/>
              </p:cNvSpPr>
              <p:nvPr/>
            </p:nvSpPr>
            <p:spPr bwMode="auto">
              <a:xfrm>
                <a:off x="2699" y="2524"/>
                <a:ext cx="182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133165" name="Text Box 45"/>
              <p:cNvSpPr txBox="1">
                <a:spLocks noChangeArrowheads="1"/>
              </p:cNvSpPr>
              <p:nvPr/>
            </p:nvSpPr>
            <p:spPr bwMode="auto">
              <a:xfrm>
                <a:off x="558" y="2523"/>
                <a:ext cx="65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 b="1">
                    <a:latin typeface="Courier New" pitchFamily="49" charset="0"/>
                    <a:cs typeface="Courier New" pitchFamily="49" charset="0"/>
                  </a:rPr>
                  <a:t>carry</a:t>
                </a:r>
              </a:p>
            </p:txBody>
          </p:sp>
        </p:grpSp>
        <p:sp>
          <p:nvSpPr>
            <p:cNvPr id="133166" name="Line 46"/>
            <p:cNvSpPr>
              <a:spLocks noChangeShapeType="1"/>
            </p:cNvSpPr>
            <p:nvPr/>
          </p:nvSpPr>
          <p:spPr bwMode="auto">
            <a:xfrm flipH="1">
              <a:off x="3170" y="3503"/>
              <a:ext cx="399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3" grpId="0"/>
      <p:bldP spid="133154" grpId="0"/>
      <p:bldP spid="133155" grpId="0"/>
      <p:bldP spid="133156" grpId="0"/>
      <p:bldP spid="133159" grpId="0"/>
      <p:bldP spid="133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Subtraction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6" y="1008327"/>
            <a:ext cx="8924000" cy="305435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altLang="en-US" dirty="0"/>
              <a:t>Start with the least significant hexadecimal digits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Let Difference = subtraction of two hex digits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If Difference is negative</a:t>
            </a:r>
          </a:p>
          <a:p>
            <a:pPr lvl="1">
              <a:spcBef>
                <a:spcPts val="2000"/>
              </a:spcBef>
            </a:pPr>
            <a:r>
              <a:rPr lang="en-US" altLang="en-US" dirty="0"/>
              <a:t>Difference = 16 + Difference and Borrow = -1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Example: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1957124" y="5641976"/>
            <a:ext cx="43682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2393951" y="5641976"/>
            <a:ext cx="43682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3267605" y="5641976"/>
            <a:ext cx="43682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4578086" y="5641976"/>
            <a:ext cx="43682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4141259" y="5641976"/>
            <a:ext cx="43682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grpSp>
        <p:nvGrpSpPr>
          <p:cNvPr id="274444" name="Group 12"/>
          <p:cNvGrpSpPr>
            <a:grpSpLocks/>
          </p:cNvGrpSpPr>
          <p:nvPr/>
        </p:nvGrpSpPr>
        <p:grpSpPr bwMode="auto">
          <a:xfrm>
            <a:off x="3329517" y="4086226"/>
            <a:ext cx="811742" cy="2016125"/>
            <a:chOff x="1936" y="2524"/>
            <a:chExt cx="472" cy="1270"/>
          </a:xfrm>
        </p:grpSpPr>
        <p:sp>
          <p:nvSpPr>
            <p:cNvPr id="274445" name="Text Box 13"/>
            <p:cNvSpPr txBox="1">
              <a:spLocks noChangeArrowheads="1"/>
            </p:cNvSpPr>
            <p:nvPr/>
          </p:nvSpPr>
          <p:spPr bwMode="auto">
            <a:xfrm>
              <a:off x="2154" y="3504"/>
              <a:ext cx="25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en-US" sz="3200" b="1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74446" name="Text Box 14"/>
            <p:cNvSpPr txBox="1">
              <a:spLocks noChangeArrowheads="1"/>
            </p:cNvSpPr>
            <p:nvPr/>
          </p:nvSpPr>
          <p:spPr bwMode="auto">
            <a:xfrm>
              <a:off x="1936" y="2524"/>
              <a:ext cx="18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Courier New" pitchFamily="49" charset="0"/>
                  <a:cs typeface="Courier New" pitchFamily="49" charset="0"/>
                </a:rPr>
                <a:t>-1</a:t>
              </a:r>
            </a:p>
          </p:txBody>
        </p:sp>
      </p:grpSp>
      <p:grpSp>
        <p:nvGrpSpPr>
          <p:cNvPr id="274447" name="Group 15"/>
          <p:cNvGrpSpPr>
            <a:grpSpLocks/>
          </p:cNvGrpSpPr>
          <p:nvPr/>
        </p:nvGrpSpPr>
        <p:grpSpPr bwMode="auto">
          <a:xfrm>
            <a:off x="1396471" y="4432300"/>
            <a:ext cx="4055269" cy="1093788"/>
            <a:chOff x="2227" y="2051"/>
            <a:chExt cx="2358" cy="689"/>
          </a:xfrm>
        </p:grpSpPr>
        <p:sp>
          <p:nvSpPr>
            <p:cNvPr id="274448" name="Line 16"/>
            <p:cNvSpPr>
              <a:spLocks noChangeShapeType="1"/>
            </p:cNvSpPr>
            <p:nvPr/>
          </p:nvSpPr>
          <p:spPr bwMode="auto">
            <a:xfrm flipV="1">
              <a:off x="2553" y="2740"/>
              <a:ext cx="2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en-US"/>
            </a:p>
          </p:txBody>
        </p:sp>
        <p:grpSp>
          <p:nvGrpSpPr>
            <p:cNvPr id="274449" name="Group 17"/>
            <p:cNvGrpSpPr>
              <a:grpSpLocks/>
            </p:cNvGrpSpPr>
            <p:nvPr/>
          </p:nvGrpSpPr>
          <p:grpSpPr bwMode="auto">
            <a:xfrm>
              <a:off x="2553" y="2051"/>
              <a:ext cx="2032" cy="290"/>
              <a:chOff x="3424" y="1870"/>
              <a:chExt cx="2032" cy="290"/>
            </a:xfrm>
          </p:grpSpPr>
          <p:sp>
            <p:nvSpPr>
              <p:cNvPr id="274450" name="Text Box 18"/>
              <p:cNvSpPr txBox="1">
                <a:spLocks noChangeArrowheads="1"/>
              </p:cNvSpPr>
              <p:nvPr/>
            </p:nvSpPr>
            <p:spPr bwMode="auto">
              <a:xfrm>
                <a:off x="3424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9</a:t>
                </a:r>
              </a:p>
            </p:txBody>
          </p:sp>
          <p:sp>
            <p:nvSpPr>
              <p:cNvPr id="274451" name="Text Box 19"/>
              <p:cNvSpPr txBox="1">
                <a:spLocks noChangeArrowheads="1"/>
              </p:cNvSpPr>
              <p:nvPr/>
            </p:nvSpPr>
            <p:spPr bwMode="auto">
              <a:xfrm>
                <a:off x="3678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C</a:t>
                </a:r>
              </a:p>
            </p:txBody>
          </p:sp>
          <p:sp>
            <p:nvSpPr>
              <p:cNvPr id="274452" name="Text Box 20"/>
              <p:cNvSpPr txBox="1">
                <a:spLocks noChangeArrowheads="1"/>
              </p:cNvSpPr>
              <p:nvPr/>
            </p:nvSpPr>
            <p:spPr bwMode="auto">
              <a:xfrm>
                <a:off x="3932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3</a:t>
                </a:r>
              </a:p>
            </p:txBody>
          </p:sp>
          <p:sp>
            <p:nvSpPr>
              <p:cNvPr id="274453" name="Text Box 21"/>
              <p:cNvSpPr txBox="1">
                <a:spLocks noChangeArrowheads="1"/>
              </p:cNvSpPr>
              <p:nvPr/>
            </p:nvSpPr>
            <p:spPr bwMode="auto">
              <a:xfrm>
                <a:off x="4186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7</a:t>
                </a:r>
              </a:p>
            </p:txBody>
          </p:sp>
          <p:sp>
            <p:nvSpPr>
              <p:cNvPr id="274454" name="Text Box 22"/>
              <p:cNvSpPr txBox="1">
                <a:spLocks noChangeArrowheads="1"/>
              </p:cNvSpPr>
              <p:nvPr/>
            </p:nvSpPr>
            <p:spPr bwMode="auto">
              <a:xfrm>
                <a:off x="4440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2</a:t>
                </a:r>
              </a:p>
            </p:txBody>
          </p:sp>
          <p:sp>
            <p:nvSpPr>
              <p:cNvPr id="274455" name="Text Box 23"/>
              <p:cNvSpPr txBox="1">
                <a:spLocks noChangeArrowheads="1"/>
              </p:cNvSpPr>
              <p:nvPr/>
            </p:nvSpPr>
            <p:spPr bwMode="auto">
              <a:xfrm>
                <a:off x="4694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8</a:t>
                </a:r>
              </a:p>
            </p:txBody>
          </p:sp>
          <p:sp>
            <p:nvSpPr>
              <p:cNvPr id="274456" name="Text Box 24"/>
              <p:cNvSpPr txBox="1">
                <a:spLocks noChangeArrowheads="1"/>
              </p:cNvSpPr>
              <p:nvPr/>
            </p:nvSpPr>
            <p:spPr bwMode="auto">
              <a:xfrm>
                <a:off x="4948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274457" name="Text Box 25"/>
              <p:cNvSpPr txBox="1">
                <a:spLocks noChangeArrowheads="1"/>
              </p:cNvSpPr>
              <p:nvPr/>
            </p:nvSpPr>
            <p:spPr bwMode="auto">
              <a:xfrm>
                <a:off x="5202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5</a:t>
                </a:r>
              </a:p>
            </p:txBody>
          </p:sp>
        </p:grpSp>
        <p:grpSp>
          <p:nvGrpSpPr>
            <p:cNvPr id="274458" name="Group 26"/>
            <p:cNvGrpSpPr>
              <a:grpSpLocks/>
            </p:cNvGrpSpPr>
            <p:nvPr/>
          </p:nvGrpSpPr>
          <p:grpSpPr bwMode="auto">
            <a:xfrm>
              <a:off x="2553" y="2377"/>
              <a:ext cx="2032" cy="290"/>
              <a:chOff x="3424" y="1870"/>
              <a:chExt cx="2032" cy="290"/>
            </a:xfrm>
          </p:grpSpPr>
          <p:sp>
            <p:nvSpPr>
              <p:cNvPr id="274459" name="Text Box 27"/>
              <p:cNvSpPr txBox="1">
                <a:spLocks noChangeArrowheads="1"/>
              </p:cNvSpPr>
              <p:nvPr/>
            </p:nvSpPr>
            <p:spPr bwMode="auto">
              <a:xfrm>
                <a:off x="3424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274460" name="Text Box 28"/>
              <p:cNvSpPr txBox="1">
                <a:spLocks noChangeArrowheads="1"/>
              </p:cNvSpPr>
              <p:nvPr/>
            </p:nvSpPr>
            <p:spPr bwMode="auto">
              <a:xfrm>
                <a:off x="3678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3</a:t>
                </a:r>
              </a:p>
            </p:txBody>
          </p:sp>
          <p:sp>
            <p:nvSpPr>
              <p:cNvPr id="274461" name="Text Box 29"/>
              <p:cNvSpPr txBox="1">
                <a:spLocks noChangeArrowheads="1"/>
              </p:cNvSpPr>
              <p:nvPr/>
            </p:nvSpPr>
            <p:spPr bwMode="auto">
              <a:xfrm>
                <a:off x="3932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9</a:t>
                </a:r>
              </a:p>
            </p:txBody>
          </p:sp>
          <p:sp>
            <p:nvSpPr>
              <p:cNvPr id="274462" name="Text Box 30"/>
              <p:cNvSpPr txBox="1">
                <a:spLocks noChangeArrowheads="1"/>
              </p:cNvSpPr>
              <p:nvPr/>
            </p:nvSpPr>
            <p:spPr bwMode="auto">
              <a:xfrm>
                <a:off x="4186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5</a:t>
                </a:r>
              </a:p>
            </p:txBody>
          </p:sp>
          <p:sp>
            <p:nvSpPr>
              <p:cNvPr id="274463" name="Text Box 31"/>
              <p:cNvSpPr txBox="1">
                <a:spLocks noChangeArrowheads="1"/>
              </p:cNvSpPr>
              <p:nvPr/>
            </p:nvSpPr>
            <p:spPr bwMode="auto">
              <a:xfrm>
                <a:off x="4440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E</a:t>
                </a:r>
              </a:p>
            </p:txBody>
          </p:sp>
          <p:sp>
            <p:nvSpPr>
              <p:cNvPr id="274464" name="Text Box 32"/>
              <p:cNvSpPr txBox="1">
                <a:spLocks noChangeArrowheads="1"/>
              </p:cNvSpPr>
              <p:nvPr/>
            </p:nvSpPr>
            <p:spPr bwMode="auto">
              <a:xfrm>
                <a:off x="4694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8</a:t>
                </a:r>
              </a:p>
            </p:txBody>
          </p:sp>
          <p:sp>
            <p:nvSpPr>
              <p:cNvPr id="274465" name="Text Box 33"/>
              <p:cNvSpPr txBox="1">
                <a:spLocks noChangeArrowheads="1"/>
              </p:cNvSpPr>
              <p:nvPr/>
            </p:nvSpPr>
            <p:spPr bwMode="auto">
              <a:xfrm>
                <a:off x="4948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4</a:t>
                </a:r>
              </a:p>
            </p:txBody>
          </p:sp>
          <p:sp>
            <p:nvSpPr>
              <p:cNvPr id="274466" name="Text Box 34"/>
              <p:cNvSpPr txBox="1">
                <a:spLocks noChangeArrowheads="1"/>
              </p:cNvSpPr>
              <p:nvPr/>
            </p:nvSpPr>
            <p:spPr bwMode="auto">
              <a:xfrm>
                <a:off x="5202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B</a:t>
                </a:r>
              </a:p>
            </p:txBody>
          </p:sp>
        </p:grpSp>
        <p:sp>
          <p:nvSpPr>
            <p:cNvPr id="274467" name="Text Box 35"/>
            <p:cNvSpPr txBox="1">
              <a:spLocks noChangeArrowheads="1"/>
            </p:cNvSpPr>
            <p:nvPr/>
          </p:nvSpPr>
          <p:spPr bwMode="auto">
            <a:xfrm>
              <a:off x="2227" y="2233"/>
              <a:ext cx="25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en-US" sz="3200" b="1">
                  <a:latin typeface="Courier New" pitchFamily="49" charset="0"/>
                  <a:cs typeface="Courier New" pitchFamily="49" charset="0"/>
                </a:rPr>
                <a:t>-</a:t>
              </a:r>
            </a:p>
          </p:txBody>
        </p:sp>
      </p:grpSp>
      <p:sp>
        <p:nvSpPr>
          <p:cNvPr id="274468" name="Text Box 36"/>
          <p:cNvSpPr txBox="1">
            <a:spLocks noChangeArrowheads="1"/>
          </p:cNvSpPr>
          <p:nvPr/>
        </p:nvSpPr>
        <p:spPr bwMode="auto">
          <a:xfrm>
            <a:off x="5888567" y="4860926"/>
            <a:ext cx="3183335" cy="1160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/>
              <a:t>Since 5 &lt; B, Difference &lt; 0</a:t>
            </a:r>
          </a:p>
          <a:p>
            <a:pPr>
              <a:spcBef>
                <a:spcPct val="10000"/>
              </a:spcBef>
            </a:pPr>
            <a:r>
              <a:rPr lang="en-US" altLang="en-US"/>
              <a:t>Difference = 16+5–11 = 10</a:t>
            </a:r>
          </a:p>
          <a:p>
            <a:pPr>
              <a:spcBef>
                <a:spcPct val="10000"/>
              </a:spcBef>
            </a:pPr>
            <a:r>
              <a:rPr lang="en-US" altLang="en-US"/>
              <a:t>Borrow = -1</a:t>
            </a:r>
          </a:p>
        </p:txBody>
      </p:sp>
      <p:grpSp>
        <p:nvGrpSpPr>
          <p:cNvPr id="274477" name="Group 45"/>
          <p:cNvGrpSpPr>
            <a:grpSpLocks/>
          </p:cNvGrpSpPr>
          <p:nvPr/>
        </p:nvGrpSpPr>
        <p:grpSpPr bwMode="auto">
          <a:xfrm>
            <a:off x="956204" y="4084638"/>
            <a:ext cx="4932363" cy="2017712"/>
            <a:chOff x="556" y="2573"/>
            <a:chExt cx="2868" cy="1271"/>
          </a:xfrm>
        </p:grpSpPr>
        <p:sp>
          <p:nvSpPr>
            <p:cNvPr id="274470" name="Text Box 38"/>
            <p:cNvSpPr txBox="1">
              <a:spLocks noChangeArrowheads="1"/>
            </p:cNvSpPr>
            <p:nvPr/>
          </p:nvSpPr>
          <p:spPr bwMode="auto">
            <a:xfrm>
              <a:off x="2916" y="3554"/>
              <a:ext cx="25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en-US" sz="3200" b="1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  <p:sp>
          <p:nvSpPr>
            <p:cNvPr id="274472" name="Text Box 40"/>
            <p:cNvSpPr txBox="1">
              <a:spLocks noChangeArrowheads="1"/>
            </p:cNvSpPr>
            <p:nvPr/>
          </p:nvSpPr>
          <p:spPr bwMode="auto">
            <a:xfrm>
              <a:off x="2699" y="2574"/>
              <a:ext cx="18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Courier New" pitchFamily="49" charset="0"/>
                  <a:cs typeface="Courier New" pitchFamily="49" charset="0"/>
                </a:rPr>
                <a:t>-1</a:t>
              </a:r>
            </a:p>
          </p:txBody>
        </p:sp>
        <p:sp>
          <p:nvSpPr>
            <p:cNvPr id="274473" name="Text Box 41"/>
            <p:cNvSpPr txBox="1">
              <a:spLocks noChangeArrowheads="1"/>
            </p:cNvSpPr>
            <p:nvPr/>
          </p:nvSpPr>
          <p:spPr bwMode="auto">
            <a:xfrm>
              <a:off x="556" y="2573"/>
              <a:ext cx="65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Courier New" pitchFamily="49" charset="0"/>
                  <a:cs typeface="Courier New" pitchFamily="49" charset="0"/>
                </a:rPr>
                <a:t>borrow</a:t>
              </a:r>
            </a:p>
          </p:txBody>
        </p:sp>
        <p:sp>
          <p:nvSpPr>
            <p:cNvPr id="274474" name="Line 42"/>
            <p:cNvSpPr>
              <a:spLocks noChangeShapeType="1"/>
            </p:cNvSpPr>
            <p:nvPr/>
          </p:nvSpPr>
          <p:spPr bwMode="auto">
            <a:xfrm flipH="1">
              <a:off x="3170" y="3466"/>
              <a:ext cx="254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80" name="Group 48"/>
          <p:cNvGrpSpPr>
            <a:grpSpLocks/>
          </p:cNvGrpSpPr>
          <p:nvPr/>
        </p:nvGrpSpPr>
        <p:grpSpPr bwMode="auto">
          <a:xfrm>
            <a:off x="2479940" y="4098925"/>
            <a:ext cx="787665" cy="2003424"/>
            <a:chOff x="1442" y="2582"/>
            <a:chExt cx="458" cy="1262"/>
          </a:xfrm>
        </p:grpSpPr>
        <p:sp>
          <p:nvSpPr>
            <p:cNvPr id="274438" name="Text Box 6"/>
            <p:cNvSpPr txBox="1">
              <a:spLocks noChangeArrowheads="1"/>
            </p:cNvSpPr>
            <p:nvPr/>
          </p:nvSpPr>
          <p:spPr bwMode="auto">
            <a:xfrm>
              <a:off x="1646" y="3554"/>
              <a:ext cx="25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en-US" sz="3200" b="1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  <p:sp>
          <p:nvSpPr>
            <p:cNvPr id="274479" name="Rectangle 47"/>
            <p:cNvSpPr>
              <a:spLocks noChangeArrowheads="1"/>
            </p:cNvSpPr>
            <p:nvPr/>
          </p:nvSpPr>
          <p:spPr bwMode="auto">
            <a:xfrm>
              <a:off x="1442" y="2582"/>
              <a:ext cx="16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/>
            <a:p>
              <a:r>
                <a:rPr lang="en-US" altLang="en-US" b="1">
                  <a:latin typeface="Courier New" pitchFamily="49" charset="0"/>
                  <a:cs typeface="Courier New" pitchFamily="49" charset="0"/>
                </a:rPr>
                <a:t>-1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/>
      <p:bldP spid="274437" grpId="0"/>
      <p:bldP spid="274439" grpId="0"/>
      <p:bldP spid="274440" grpId="0"/>
      <p:bldP spid="274442" grpId="0"/>
      <p:bldP spid="2744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the Bits to the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40" y="1009505"/>
            <a:ext cx="9389941" cy="518464"/>
          </a:xfrm>
        </p:spPr>
        <p:txBody>
          <a:bodyPr/>
          <a:lstStyle/>
          <a:p>
            <a:r>
              <a:rPr lang="en-US" dirty="0" smtClean="0"/>
              <a:t>What happens if the bits are shifted to the left by 1 bit position?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4440" y="3140964"/>
            <a:ext cx="9389941" cy="51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What happens if the bits are shifted to the left by </a:t>
            </a:r>
            <a:r>
              <a:rPr lang="en-US" dirty="0" smtClean="0"/>
              <a:t>2 </a:t>
            </a:r>
            <a:r>
              <a:rPr lang="en-US" dirty="0"/>
              <a:t>bit </a:t>
            </a:r>
            <a:r>
              <a:rPr lang="en-US" dirty="0" smtClean="0"/>
              <a:t>positions?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1300018" y="1643182"/>
            <a:ext cx="5035550" cy="1324962"/>
            <a:chOff x="6599862" y="3601821"/>
            <a:chExt cx="5035550" cy="1324962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6599862" y="3601821"/>
              <a:ext cx="5035550" cy="1324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76"/>
            <p:cNvGrpSpPr>
              <a:grpSpLocks/>
            </p:cNvGrpSpPr>
            <p:nvPr/>
          </p:nvGrpSpPr>
          <p:grpSpPr bwMode="auto">
            <a:xfrm>
              <a:off x="7753843" y="3832367"/>
              <a:ext cx="2985558" cy="863600"/>
              <a:chOff x="2111" y="2342"/>
              <a:chExt cx="1736" cy="544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111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186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328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2403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2545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2620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2762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2837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2979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054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196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3271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3413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88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 dirty="0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3630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3705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2111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2186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2328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2403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2545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2620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2762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2837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2979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3054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3196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271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3413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3488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3630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705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 dirty="0"/>
              </a:p>
            </p:txBody>
          </p:sp>
        </p:grpSp>
        <p:sp>
          <p:nvSpPr>
            <p:cNvPr id="44" name="Rectangle 58"/>
            <p:cNvSpPr>
              <a:spLocks noChangeArrowheads="1"/>
            </p:cNvSpPr>
            <p:nvPr/>
          </p:nvSpPr>
          <p:spPr bwMode="auto">
            <a:xfrm>
              <a:off x="10828914" y="3875232"/>
              <a:ext cx="3270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</a:rPr>
                <a:t>= 5</a:t>
              </a:r>
              <a:endParaRPr lang="en-US" altLang="en-US" dirty="0"/>
            </a:p>
          </p:txBody>
        </p:sp>
        <p:sp>
          <p:nvSpPr>
            <p:cNvPr id="79" name="Rectangle 58"/>
            <p:cNvSpPr>
              <a:spLocks noChangeArrowheads="1"/>
            </p:cNvSpPr>
            <p:nvPr/>
          </p:nvSpPr>
          <p:spPr bwMode="auto">
            <a:xfrm>
              <a:off x="7026852" y="3889856"/>
              <a:ext cx="6796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</a:rPr>
                <a:t>Before</a:t>
              </a:r>
              <a:endParaRPr lang="en-US" altLang="en-US" dirty="0"/>
            </a:p>
          </p:txBody>
        </p:sp>
        <p:sp>
          <p:nvSpPr>
            <p:cNvPr id="80" name="Rectangle 58"/>
            <p:cNvSpPr>
              <a:spLocks noChangeArrowheads="1"/>
            </p:cNvSpPr>
            <p:nvPr/>
          </p:nvSpPr>
          <p:spPr bwMode="auto">
            <a:xfrm>
              <a:off x="7026852" y="4361748"/>
              <a:ext cx="4873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</a:rPr>
                <a:t>After</a:t>
              </a:r>
              <a:endParaRPr lang="en-US" altLang="en-US" dirty="0"/>
            </a:p>
          </p:txBody>
        </p:sp>
        <p:sp>
          <p:nvSpPr>
            <p:cNvPr id="81" name="Rectangle 58"/>
            <p:cNvSpPr>
              <a:spLocks noChangeArrowheads="1"/>
            </p:cNvSpPr>
            <p:nvPr/>
          </p:nvSpPr>
          <p:spPr bwMode="auto">
            <a:xfrm>
              <a:off x="10828914" y="4361748"/>
              <a:ext cx="5184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</a:rPr>
                <a:t>= 10</a:t>
              </a:r>
              <a:endParaRPr lang="en-US" alt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300018" y="3832248"/>
            <a:ext cx="5035550" cy="1324962"/>
            <a:chOff x="6599862" y="3601821"/>
            <a:chExt cx="5035550" cy="1324962"/>
          </a:xfrm>
        </p:grpSpPr>
        <p:sp>
          <p:nvSpPr>
            <p:cNvPr id="84" name="AutoShape 5"/>
            <p:cNvSpPr>
              <a:spLocks noChangeAspect="1" noChangeArrowheads="1" noTextEdit="1"/>
            </p:cNvSpPr>
            <p:nvPr/>
          </p:nvSpPr>
          <p:spPr bwMode="auto">
            <a:xfrm>
              <a:off x="6599862" y="3601821"/>
              <a:ext cx="5035550" cy="1324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" name="Group 76"/>
            <p:cNvGrpSpPr>
              <a:grpSpLocks/>
            </p:cNvGrpSpPr>
            <p:nvPr/>
          </p:nvGrpSpPr>
          <p:grpSpPr bwMode="auto">
            <a:xfrm>
              <a:off x="7753843" y="3832367"/>
              <a:ext cx="2985558" cy="863600"/>
              <a:chOff x="2111" y="2342"/>
              <a:chExt cx="1736" cy="544"/>
            </a:xfrm>
          </p:grpSpPr>
          <p:sp>
            <p:nvSpPr>
              <p:cNvPr id="90" name="Rectangle 7"/>
              <p:cNvSpPr>
                <a:spLocks noChangeArrowheads="1"/>
              </p:cNvSpPr>
              <p:nvPr/>
            </p:nvSpPr>
            <p:spPr bwMode="auto">
              <a:xfrm>
                <a:off x="2111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8"/>
              <p:cNvSpPr>
                <a:spLocks noChangeArrowheads="1"/>
              </p:cNvSpPr>
              <p:nvPr/>
            </p:nvSpPr>
            <p:spPr bwMode="auto">
              <a:xfrm>
                <a:off x="2186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2328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10"/>
              <p:cNvSpPr>
                <a:spLocks noChangeArrowheads="1"/>
              </p:cNvSpPr>
              <p:nvPr/>
            </p:nvSpPr>
            <p:spPr bwMode="auto">
              <a:xfrm>
                <a:off x="2403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94" name="Rectangle 11"/>
              <p:cNvSpPr>
                <a:spLocks noChangeArrowheads="1"/>
              </p:cNvSpPr>
              <p:nvPr/>
            </p:nvSpPr>
            <p:spPr bwMode="auto">
              <a:xfrm>
                <a:off x="2545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12"/>
              <p:cNvSpPr>
                <a:spLocks noChangeArrowheads="1"/>
              </p:cNvSpPr>
              <p:nvPr/>
            </p:nvSpPr>
            <p:spPr bwMode="auto">
              <a:xfrm>
                <a:off x="2620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96" name="Rectangle 13"/>
              <p:cNvSpPr>
                <a:spLocks noChangeArrowheads="1"/>
              </p:cNvSpPr>
              <p:nvPr/>
            </p:nvSpPr>
            <p:spPr bwMode="auto">
              <a:xfrm>
                <a:off x="2762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14"/>
              <p:cNvSpPr>
                <a:spLocks noChangeArrowheads="1"/>
              </p:cNvSpPr>
              <p:nvPr/>
            </p:nvSpPr>
            <p:spPr bwMode="auto">
              <a:xfrm>
                <a:off x="2837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 dirty="0"/>
              </a:p>
            </p:txBody>
          </p:sp>
          <p:sp>
            <p:nvSpPr>
              <p:cNvPr id="98" name="Rectangle 15"/>
              <p:cNvSpPr>
                <a:spLocks noChangeArrowheads="1"/>
              </p:cNvSpPr>
              <p:nvPr/>
            </p:nvSpPr>
            <p:spPr bwMode="auto">
              <a:xfrm>
                <a:off x="2979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16"/>
              <p:cNvSpPr>
                <a:spLocks noChangeArrowheads="1"/>
              </p:cNvSpPr>
              <p:nvPr/>
            </p:nvSpPr>
            <p:spPr bwMode="auto">
              <a:xfrm>
                <a:off x="3054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196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18"/>
              <p:cNvSpPr>
                <a:spLocks noChangeArrowheads="1"/>
              </p:cNvSpPr>
              <p:nvPr/>
            </p:nvSpPr>
            <p:spPr bwMode="auto">
              <a:xfrm>
                <a:off x="3271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 dirty="0"/>
              </a:p>
            </p:txBody>
          </p:sp>
          <p:sp>
            <p:nvSpPr>
              <p:cNvPr id="102" name="Rectangle 19"/>
              <p:cNvSpPr>
                <a:spLocks noChangeArrowheads="1"/>
              </p:cNvSpPr>
              <p:nvPr/>
            </p:nvSpPr>
            <p:spPr bwMode="auto">
              <a:xfrm>
                <a:off x="3413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20"/>
              <p:cNvSpPr>
                <a:spLocks noChangeArrowheads="1"/>
              </p:cNvSpPr>
              <p:nvPr/>
            </p:nvSpPr>
            <p:spPr bwMode="auto">
              <a:xfrm>
                <a:off x="3488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104" name="Rectangle 21"/>
              <p:cNvSpPr>
                <a:spLocks noChangeArrowheads="1"/>
              </p:cNvSpPr>
              <p:nvPr/>
            </p:nvSpPr>
            <p:spPr bwMode="auto">
              <a:xfrm>
                <a:off x="3630" y="2668"/>
                <a:ext cx="217" cy="21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22"/>
              <p:cNvSpPr>
                <a:spLocks noChangeArrowheads="1"/>
              </p:cNvSpPr>
              <p:nvPr/>
            </p:nvSpPr>
            <p:spPr bwMode="auto">
              <a:xfrm>
                <a:off x="3705" y="2706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106" name="Rectangle 23"/>
              <p:cNvSpPr>
                <a:spLocks noChangeArrowheads="1"/>
              </p:cNvSpPr>
              <p:nvPr/>
            </p:nvSpPr>
            <p:spPr bwMode="auto">
              <a:xfrm>
                <a:off x="2111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24"/>
              <p:cNvSpPr>
                <a:spLocks noChangeArrowheads="1"/>
              </p:cNvSpPr>
              <p:nvPr/>
            </p:nvSpPr>
            <p:spPr bwMode="auto">
              <a:xfrm>
                <a:off x="2186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108" name="Rectangle 25"/>
              <p:cNvSpPr>
                <a:spLocks noChangeArrowheads="1"/>
              </p:cNvSpPr>
              <p:nvPr/>
            </p:nvSpPr>
            <p:spPr bwMode="auto">
              <a:xfrm>
                <a:off x="2328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26"/>
              <p:cNvSpPr>
                <a:spLocks noChangeArrowheads="1"/>
              </p:cNvSpPr>
              <p:nvPr/>
            </p:nvSpPr>
            <p:spPr bwMode="auto">
              <a:xfrm>
                <a:off x="2403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110" name="Rectangle 27"/>
              <p:cNvSpPr>
                <a:spLocks noChangeArrowheads="1"/>
              </p:cNvSpPr>
              <p:nvPr/>
            </p:nvSpPr>
            <p:spPr bwMode="auto">
              <a:xfrm>
                <a:off x="2545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28"/>
              <p:cNvSpPr>
                <a:spLocks noChangeArrowheads="1"/>
              </p:cNvSpPr>
              <p:nvPr/>
            </p:nvSpPr>
            <p:spPr bwMode="auto">
              <a:xfrm>
                <a:off x="2620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112" name="Rectangle 29"/>
              <p:cNvSpPr>
                <a:spLocks noChangeArrowheads="1"/>
              </p:cNvSpPr>
              <p:nvPr/>
            </p:nvSpPr>
            <p:spPr bwMode="auto">
              <a:xfrm>
                <a:off x="2762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30"/>
              <p:cNvSpPr>
                <a:spLocks noChangeArrowheads="1"/>
              </p:cNvSpPr>
              <p:nvPr/>
            </p:nvSpPr>
            <p:spPr bwMode="auto">
              <a:xfrm>
                <a:off x="2837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114" name="Rectangle 31"/>
              <p:cNvSpPr>
                <a:spLocks noChangeArrowheads="1"/>
              </p:cNvSpPr>
              <p:nvPr/>
            </p:nvSpPr>
            <p:spPr bwMode="auto">
              <a:xfrm>
                <a:off x="2979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32"/>
              <p:cNvSpPr>
                <a:spLocks noChangeArrowheads="1"/>
              </p:cNvSpPr>
              <p:nvPr/>
            </p:nvSpPr>
            <p:spPr bwMode="auto">
              <a:xfrm>
                <a:off x="3054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/>
              </a:p>
            </p:txBody>
          </p:sp>
          <p:sp>
            <p:nvSpPr>
              <p:cNvPr id="116" name="Rectangle 33"/>
              <p:cNvSpPr>
                <a:spLocks noChangeArrowheads="1"/>
              </p:cNvSpPr>
              <p:nvPr/>
            </p:nvSpPr>
            <p:spPr bwMode="auto">
              <a:xfrm>
                <a:off x="3196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34"/>
              <p:cNvSpPr>
                <a:spLocks noChangeArrowheads="1"/>
              </p:cNvSpPr>
              <p:nvPr/>
            </p:nvSpPr>
            <p:spPr bwMode="auto">
              <a:xfrm>
                <a:off x="3271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/>
              </a:p>
            </p:txBody>
          </p:sp>
          <p:sp>
            <p:nvSpPr>
              <p:cNvPr id="118" name="Rectangle 35"/>
              <p:cNvSpPr>
                <a:spLocks noChangeArrowheads="1"/>
              </p:cNvSpPr>
              <p:nvPr/>
            </p:nvSpPr>
            <p:spPr bwMode="auto">
              <a:xfrm>
                <a:off x="3413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36"/>
              <p:cNvSpPr>
                <a:spLocks noChangeArrowheads="1"/>
              </p:cNvSpPr>
              <p:nvPr/>
            </p:nvSpPr>
            <p:spPr bwMode="auto">
              <a:xfrm>
                <a:off x="3488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en-US" altLang="en-US" dirty="0"/>
              </a:p>
            </p:txBody>
          </p:sp>
          <p:sp>
            <p:nvSpPr>
              <p:cNvPr id="120" name="Rectangle 37"/>
              <p:cNvSpPr>
                <a:spLocks noChangeArrowheads="1"/>
              </p:cNvSpPr>
              <p:nvPr/>
            </p:nvSpPr>
            <p:spPr bwMode="auto">
              <a:xfrm>
                <a:off x="3630" y="2342"/>
                <a:ext cx="217" cy="217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38"/>
              <p:cNvSpPr>
                <a:spLocks noChangeArrowheads="1"/>
              </p:cNvSpPr>
              <p:nvPr/>
            </p:nvSpPr>
            <p:spPr bwMode="auto">
              <a:xfrm>
                <a:off x="3705" y="2380"/>
                <a:ext cx="6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 dirty="0" smtClean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en-US" altLang="en-US" dirty="0"/>
              </a:p>
            </p:txBody>
          </p:sp>
        </p:grpSp>
        <p:sp>
          <p:nvSpPr>
            <p:cNvPr id="86" name="Rectangle 58"/>
            <p:cNvSpPr>
              <a:spLocks noChangeArrowheads="1"/>
            </p:cNvSpPr>
            <p:nvPr/>
          </p:nvSpPr>
          <p:spPr bwMode="auto">
            <a:xfrm>
              <a:off x="10828914" y="3875232"/>
              <a:ext cx="3270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</a:rPr>
                <a:t>= 5</a:t>
              </a:r>
              <a:endParaRPr lang="en-US" altLang="en-US" dirty="0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>
              <a:off x="7026852" y="3889856"/>
              <a:ext cx="6796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</a:rPr>
                <a:t>Before</a:t>
              </a:r>
              <a:endParaRPr lang="en-US" altLang="en-US" dirty="0"/>
            </a:p>
          </p:txBody>
        </p:sp>
        <p:sp>
          <p:nvSpPr>
            <p:cNvPr id="88" name="Rectangle 58"/>
            <p:cNvSpPr>
              <a:spLocks noChangeArrowheads="1"/>
            </p:cNvSpPr>
            <p:nvPr/>
          </p:nvSpPr>
          <p:spPr bwMode="auto">
            <a:xfrm>
              <a:off x="7026852" y="4361748"/>
              <a:ext cx="4873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</a:rPr>
                <a:t>After</a:t>
              </a:r>
              <a:endParaRPr lang="en-US" altLang="en-US" dirty="0"/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10828914" y="4361748"/>
              <a:ext cx="5184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</a:rPr>
                <a:t>= </a:t>
              </a:r>
              <a:r>
                <a:rPr lang="en-US" altLang="en-US" dirty="0">
                  <a:solidFill>
                    <a:srgbClr val="000000"/>
                  </a:solidFill>
                </a:rPr>
                <a:t>2</a:t>
              </a:r>
              <a:r>
                <a:rPr lang="en-US" altLang="en-US" dirty="0" smtClean="0">
                  <a:solidFill>
                    <a:srgbClr val="000000"/>
                  </a:solidFill>
                </a:rPr>
                <a:t>0</a:t>
              </a:r>
              <a:endParaRPr lang="en-US" altLang="en-US" dirty="0"/>
            </a:p>
          </p:txBody>
        </p:sp>
      </p:grpSp>
      <p:sp>
        <p:nvSpPr>
          <p:cNvPr id="122" name="Content Placeholder 2"/>
          <p:cNvSpPr txBox="1">
            <a:spLocks/>
          </p:cNvSpPr>
          <p:nvPr/>
        </p:nvSpPr>
        <p:spPr bwMode="auto">
          <a:xfrm>
            <a:off x="344440" y="5387637"/>
            <a:ext cx="9389941" cy="115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Shifting the Bits to the Left by </a:t>
            </a:r>
            <a:r>
              <a:rPr lang="en-US" i="1" kern="0" dirty="0" smtClean="0"/>
              <a:t>n</a:t>
            </a:r>
            <a:r>
              <a:rPr lang="en-US" kern="0" dirty="0" smtClean="0"/>
              <a:t> bit positions is multiplication by 2</a:t>
            </a:r>
            <a:r>
              <a:rPr lang="en-US" i="1" kern="0" baseline="30000" dirty="0" smtClean="0"/>
              <a:t>n</a:t>
            </a:r>
            <a:endParaRPr lang="en-US" i="1" kern="0" dirty="0" smtClean="0"/>
          </a:p>
          <a:p>
            <a:r>
              <a:rPr lang="en-US" kern="0" dirty="0" smtClean="0"/>
              <a:t>As long as we have sufficient space to store the bits</a:t>
            </a:r>
            <a:endParaRPr lang="en-US" kern="0" dirty="0"/>
          </a:p>
        </p:txBody>
      </p:sp>
      <p:sp>
        <p:nvSpPr>
          <p:cNvPr id="123" name="TextBox 122"/>
          <p:cNvSpPr txBox="1"/>
          <p:nvPr/>
        </p:nvSpPr>
        <p:spPr>
          <a:xfrm>
            <a:off x="6475473" y="1700790"/>
            <a:ext cx="2164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Multiplication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By 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475473" y="3889856"/>
            <a:ext cx="2164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Multiplication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By 4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849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3" grpId="0"/>
      <p:bldP spid="12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17683</TotalTime>
  <Words>789</Words>
  <Application>Microsoft Office PowerPoint</Application>
  <PresentationFormat>A4 Paper (210x297 mm)</PresentationFormat>
  <Paragraphs>378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2" baseType="lpstr">
      <vt:lpstr>Default Design</vt:lpstr>
      <vt:lpstr>Binary Arithmetic</vt:lpstr>
      <vt:lpstr>Adding Bits</vt:lpstr>
      <vt:lpstr>Binary Addition</vt:lpstr>
      <vt:lpstr>Subtracting Bits</vt:lpstr>
      <vt:lpstr>Binary Subtraction</vt:lpstr>
      <vt:lpstr>Binary Multiplication</vt:lpstr>
      <vt:lpstr>Hexadecimal Addition</vt:lpstr>
      <vt:lpstr>Hexadecimal Subtraction</vt:lpstr>
      <vt:lpstr>Shifting the Bits to the Left</vt:lpstr>
      <vt:lpstr>Shifting the Bits to the Right</vt:lpstr>
      <vt:lpstr>Shl</vt:lpstr>
    </vt:vector>
  </TitlesOfParts>
  <Company>KFUPM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Arithmetic</dc:title>
  <dc:creator>Dr. Muhamed Mudawar</dc:creator>
  <cp:lastModifiedBy>DELL</cp:lastModifiedBy>
  <cp:revision>412</cp:revision>
  <cp:lastPrinted>2018-01-31T21:08:25Z</cp:lastPrinted>
  <dcterms:created xsi:type="dcterms:W3CDTF">2004-09-12T13:54:39Z</dcterms:created>
  <dcterms:modified xsi:type="dcterms:W3CDTF">2021-09-08T14:19:01Z</dcterms:modified>
</cp:coreProperties>
</file>