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0681" autoAdjust="0"/>
  </p:normalViewPr>
  <p:slideViewPr>
    <p:cSldViewPr>
      <p:cViewPr varScale="1">
        <p:scale>
          <a:sx n="86" d="100"/>
          <a:sy n="86" d="100"/>
        </p:scale>
        <p:origin x="13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26-Jun-19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26-Jun-19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865187"/>
            <a:ext cx="6934200" cy="1470025"/>
          </a:xfrm>
        </p:spPr>
        <p:txBody>
          <a:bodyPr/>
          <a:lstStyle/>
          <a:p>
            <a:pPr eaLnBrk="1" hangingPunct="1"/>
            <a:r>
              <a:rPr lang="en-US" b="1" i="1" dirty="0">
                <a:solidFill>
                  <a:schemeClr val="tx2"/>
                </a:solidFill>
              </a:rPr>
              <a:t>ICT-307</a:t>
            </a:r>
            <a:br>
              <a:rPr lang="en-US" b="1" i="1" dirty="0">
                <a:solidFill>
                  <a:schemeClr val="tx2"/>
                </a:solidFill>
              </a:rPr>
            </a:br>
            <a:r>
              <a:rPr lang="en-US" sz="3600" b="1" i="1" dirty="0">
                <a:solidFill>
                  <a:schemeClr val="tx2"/>
                </a:solidFill>
              </a:rPr>
              <a:t>Algorithm Design and Analysis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048000"/>
            <a:ext cx="5257800" cy="2667000"/>
          </a:xfrm>
        </p:spPr>
        <p:txBody>
          <a:bodyPr>
            <a:normAutofit fontScale="92500" lnSpcReduction="20000"/>
          </a:bodyPr>
          <a:lstStyle/>
          <a:p>
            <a:pPr algn="r" eaLnBrk="1" hangingPunct="1"/>
            <a:endParaRPr lang="en-US" dirty="0">
              <a:solidFill>
                <a:schemeClr val="tx2"/>
              </a:solidFill>
            </a:endParaRPr>
          </a:p>
          <a:p>
            <a:pPr fontAlgn="t"/>
            <a:endParaRPr lang="en-US" dirty="0"/>
          </a:p>
          <a:p>
            <a:pPr fontAlgn="t"/>
            <a:endParaRPr lang="en-US" dirty="0"/>
          </a:p>
          <a:p>
            <a:pPr fontAlgn="t"/>
            <a:r>
              <a:rPr lang="en-US" sz="2000" b="1" dirty="0"/>
              <a:t>Md. Rakib Hasan</a:t>
            </a:r>
            <a:endParaRPr lang="en-US" sz="2000" dirty="0"/>
          </a:p>
          <a:p>
            <a:pPr fontAlgn="t"/>
            <a:r>
              <a:rPr lang="en-US" sz="2000" dirty="0"/>
              <a:t>Lecturer</a:t>
            </a:r>
            <a:br>
              <a:rPr lang="en-US" sz="2000" dirty="0"/>
            </a:br>
            <a:r>
              <a:rPr lang="en-US" sz="2000" dirty="0"/>
              <a:t>Department of ICT</a:t>
            </a:r>
          </a:p>
          <a:p>
            <a:pPr fontAlgn="t"/>
            <a:r>
              <a:rPr lang="en-US" sz="2000" dirty="0"/>
              <a:t>Comilla University</a:t>
            </a:r>
          </a:p>
          <a:p>
            <a:pPr algn="ctr" eaLnBrk="1" hangingPunct="1"/>
            <a:r>
              <a:rPr lang="en-US" dirty="0">
                <a:solidFill>
                  <a:schemeClr val="tx2"/>
                </a:solidFill>
              </a:rPr>
              <a:t>                             </a:t>
            </a:r>
          </a:p>
        </p:txBody>
      </p:sp>
      <p:sp>
        <p:nvSpPr>
          <p:cNvPr id="307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FF0935B-6A59-473E-A0C4-8EF86D96B2B8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F5E5A0-3F0C-46ED-A53F-944CEA6BF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561" y="1066800"/>
            <a:ext cx="1371600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2. 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9436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/>
              <a:t> l     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dirty="0"/>
              <a:t> 			[start position]</a:t>
            </a:r>
          </a:p>
          <a:p>
            <a:pPr>
              <a:buNone/>
            </a:pPr>
            <a:r>
              <a:rPr lang="en-US" b="1" dirty="0"/>
              <a:t> h       n			[no. of elements]</a:t>
            </a:r>
          </a:p>
          <a:p>
            <a:pPr>
              <a:buNone/>
            </a:pPr>
            <a:r>
              <a:rPr lang="en-US" b="1" dirty="0"/>
              <a:t>flag = false</a:t>
            </a:r>
          </a:p>
          <a:p>
            <a:pPr>
              <a:buNone/>
            </a:pPr>
            <a:r>
              <a:rPr lang="en-US" b="1" dirty="0"/>
              <a:t>while l &lt; h and not flag do			        </a:t>
            </a:r>
          </a:p>
          <a:p>
            <a:pPr>
              <a:buNone/>
            </a:pPr>
            <a:r>
              <a:rPr lang="en-US" b="1" dirty="0"/>
              <a:t>				</a:t>
            </a:r>
            <a:r>
              <a:rPr lang="en-US" b="1" dirty="0" err="1"/>
              <a:t>l+h</a:t>
            </a:r>
            <a:endParaRPr lang="en-US" b="1" dirty="0"/>
          </a:p>
          <a:p>
            <a:pPr>
              <a:spcBef>
                <a:spcPts val="0"/>
              </a:spcBef>
              <a:buNone/>
            </a:pPr>
            <a:r>
              <a:rPr lang="en-US" b="1" dirty="0"/>
              <a:t>		 mid   	 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/>
              <a:t>				  2 </a:t>
            </a:r>
          </a:p>
          <a:p>
            <a:pPr>
              <a:buNone/>
            </a:pPr>
            <a:r>
              <a:rPr lang="en-US" b="1" dirty="0"/>
              <a:t>		 </a:t>
            </a:r>
            <a:r>
              <a:rPr lang="en-US" b="1" dirty="0" err="1"/>
              <a:t>Xm</a:t>
            </a:r>
            <a:r>
              <a:rPr lang="en-US" b="1" dirty="0"/>
              <a:t>         X[mid]</a:t>
            </a:r>
          </a:p>
          <a:p>
            <a:pPr>
              <a:buNone/>
            </a:pPr>
            <a:r>
              <a:rPr lang="en-US" b="1" dirty="0"/>
              <a:t>		 case</a:t>
            </a:r>
          </a:p>
          <a:p>
            <a:pPr>
              <a:buNone/>
            </a:pPr>
            <a:r>
              <a:rPr lang="en-US" b="1" dirty="0"/>
              <a:t>			</a:t>
            </a:r>
            <a:r>
              <a:rPr lang="en-US" b="1" dirty="0" err="1"/>
              <a:t>Xm</a:t>
            </a:r>
            <a:r>
              <a:rPr lang="en-US" b="1" dirty="0"/>
              <a:t> &lt; Z :	 l  	mid + 1</a:t>
            </a:r>
          </a:p>
          <a:p>
            <a:pPr>
              <a:buNone/>
            </a:pPr>
            <a:r>
              <a:rPr lang="en-US" b="1" dirty="0"/>
              <a:t>			</a:t>
            </a:r>
            <a:r>
              <a:rPr lang="en-US" b="1" dirty="0" err="1"/>
              <a:t>Xm</a:t>
            </a:r>
            <a:r>
              <a:rPr lang="en-US" b="1" dirty="0"/>
              <a:t> &gt; Z :	 h 	 mid - 1</a:t>
            </a:r>
          </a:p>
          <a:p>
            <a:pPr>
              <a:buNone/>
            </a:pPr>
            <a:r>
              <a:rPr lang="en-US" b="1" dirty="0"/>
              <a:t>			</a:t>
            </a:r>
            <a:r>
              <a:rPr lang="en-US" b="1" dirty="0" err="1"/>
              <a:t>Xm</a:t>
            </a:r>
            <a:r>
              <a:rPr lang="en-US" b="1" dirty="0"/>
              <a:t> = Z :	flag          true</a:t>
            </a:r>
          </a:p>
          <a:p>
            <a:pPr>
              <a:buNone/>
            </a:pPr>
            <a:r>
              <a:rPr lang="en-US" b="1" dirty="0"/>
              <a:t>				</a:t>
            </a:r>
          </a:p>
          <a:p>
            <a:pPr>
              <a:buNone/>
            </a:pPr>
            <a:r>
              <a:rPr lang="en-US" b="1" dirty="0"/>
              <a:t>if   flag = = true</a:t>
            </a:r>
          </a:p>
          <a:p>
            <a:pPr>
              <a:buNone/>
            </a:pPr>
            <a:r>
              <a:rPr lang="en-US" b="1" dirty="0"/>
              <a:t>	 FOUND </a:t>
            </a:r>
          </a:p>
          <a:p>
            <a:pPr>
              <a:buNone/>
            </a:pPr>
            <a:r>
              <a:rPr lang="en-US" b="1" dirty="0"/>
              <a:t>else</a:t>
            </a:r>
          </a:p>
          <a:p>
            <a:pPr>
              <a:buNone/>
            </a:pPr>
            <a:r>
              <a:rPr lang="en-US" b="1" dirty="0"/>
              <a:t>	NOT FOUND </a:t>
            </a:r>
          </a:p>
          <a:p>
            <a:pPr>
              <a:buNone/>
            </a:pPr>
            <a:r>
              <a:rPr lang="en-US" dirty="0"/>
              <a:t>		</a:t>
            </a:r>
          </a:p>
          <a:p>
            <a:pPr>
              <a:buNone/>
            </a:pPr>
            <a:r>
              <a:rPr lang="en-US" dirty="0"/>
              <a:t>			</a:t>
            </a:r>
          </a:p>
          <a:p>
            <a:pPr>
              <a:buNone/>
            </a:pPr>
            <a:r>
              <a:rPr lang="en-US" dirty="0"/>
              <a:t>			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191000" y="2971800"/>
            <a:ext cx="533400" cy="158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3695700" y="3009900"/>
            <a:ext cx="5334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4687094" y="3009900"/>
            <a:ext cx="532606" cy="7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62400" y="3276600"/>
            <a:ext cx="2286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 flipV="1">
            <a:off x="4724400" y="3276600"/>
            <a:ext cx="2286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62200" y="2514600"/>
            <a:ext cx="15240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1752600" y="1600200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1828800" y="1905000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3276600" y="2971800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3048000" y="3505200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5562600" y="4114800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5562600" y="4419600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5638800" y="4724400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u="sng" dirty="0"/>
              <a:t>Complexity</a:t>
            </a:r>
            <a:endParaRPr lang="en-US" sz="4000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sz="2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</a:t>
            </a:r>
            <a:r>
              <a:rPr lang="en-US" sz="3200" b="1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Sequential Search: </a:t>
            </a:r>
          </a:p>
          <a:p>
            <a:r>
              <a:rPr lang="en-US" sz="2400" dirty="0">
                <a:solidFill>
                  <a:schemeClr val="accent3"/>
                </a:solidFill>
              </a:rPr>
              <a:t>Worst Case Complexity:		</a:t>
            </a:r>
            <a:r>
              <a:rPr lang="en-US" sz="2400" dirty="0"/>
              <a:t>O(n)</a:t>
            </a:r>
            <a:r>
              <a:rPr lang="en-US" sz="2400" b="1" dirty="0"/>
              <a:t> </a:t>
            </a:r>
            <a:endParaRPr lang="en-US" sz="2400" dirty="0">
              <a:solidFill>
                <a:schemeClr val="accent3"/>
              </a:solidFill>
            </a:endParaRPr>
          </a:p>
          <a:p>
            <a:r>
              <a:rPr lang="en-US" sz="2400" dirty="0">
                <a:solidFill>
                  <a:srgbClr val="009900"/>
                </a:solidFill>
              </a:rPr>
              <a:t>Best Case Complexity: 		</a:t>
            </a:r>
            <a:r>
              <a:rPr lang="en-US" sz="2400" dirty="0"/>
              <a:t>O(</a:t>
            </a:r>
            <a:r>
              <a:rPr lang="en-US" sz="2400" dirty="0">
                <a:latin typeface="Arial Narrow" pitchFamily="34" charset="0"/>
              </a:rPr>
              <a:t>1</a:t>
            </a:r>
            <a:r>
              <a:rPr lang="en-US" sz="2400" dirty="0"/>
              <a:t>)</a:t>
            </a:r>
            <a:r>
              <a:rPr lang="en-US" sz="2400" b="1" dirty="0"/>
              <a:t> </a:t>
            </a:r>
            <a:endParaRPr lang="en-US" sz="2400" dirty="0">
              <a:solidFill>
                <a:srgbClr val="009900"/>
              </a:solidFill>
            </a:endParaRPr>
          </a:p>
          <a:p>
            <a:r>
              <a:rPr lang="en-US" sz="2400" dirty="0">
                <a:solidFill>
                  <a:srgbClr val="3333FF"/>
                </a:solidFill>
              </a:rPr>
              <a:t>Average Case Complexity:		</a:t>
            </a:r>
            <a:r>
              <a:rPr lang="en-US" sz="2400" dirty="0"/>
              <a:t>(n+</a:t>
            </a:r>
            <a:r>
              <a:rPr lang="en-US" sz="2400" dirty="0">
                <a:latin typeface="Arial Narrow" pitchFamily="34" charset="0"/>
              </a:rPr>
              <a:t>1</a:t>
            </a:r>
            <a:r>
              <a:rPr lang="en-US" sz="2400" dirty="0"/>
              <a:t>)/2</a:t>
            </a:r>
            <a:r>
              <a:rPr lang="en-US" sz="2400" b="1" dirty="0"/>
              <a:t> ==</a:t>
            </a:r>
            <a:r>
              <a:rPr lang="en-US" sz="2400" dirty="0"/>
              <a:t> O(n)</a:t>
            </a:r>
            <a:endParaRPr lang="en-US" sz="2400" dirty="0">
              <a:solidFill>
                <a:srgbClr val="3333FF"/>
              </a:solidFill>
            </a:endParaRPr>
          </a:p>
          <a:p>
            <a:pPr>
              <a:buNone/>
            </a:pPr>
            <a:r>
              <a:rPr lang="en-US" dirty="0"/>
              <a:t>  			</a:t>
            </a:r>
          </a:p>
          <a:p>
            <a:pPr>
              <a:buNone/>
            </a:pPr>
            <a:r>
              <a:rPr lang="en-US" b="1" i="1" dirty="0"/>
              <a:t>			   </a:t>
            </a:r>
            <a:r>
              <a:rPr lang="en-US" b="1" i="1" u="sng" dirty="0"/>
              <a:t>Binary Search</a:t>
            </a:r>
          </a:p>
          <a:p>
            <a:pPr>
              <a:buNone/>
            </a:pPr>
            <a:r>
              <a:rPr lang="en-US" dirty="0">
                <a:solidFill>
                  <a:schemeClr val="accent3"/>
                </a:solidFill>
              </a:rPr>
              <a:t>running time of binary search could be written as O(log n)</a:t>
            </a:r>
            <a:endParaRPr lang="en-US" b="1" i="1" u="sng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8153400" cy="3886200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If we have an array of length 70000000 but sorted, which searching algorithm will work fast and why??</a:t>
            </a:r>
          </a:p>
          <a:p>
            <a:pPr>
              <a:buNone/>
            </a:pPr>
            <a:endParaRPr lang="en-US" b="1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Search item 75 using binary search algorithm from the following list.      </a:t>
            </a:r>
          </a:p>
          <a:p>
            <a:pPr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A=  [22, 3, 127, 515, 163, 69, 75, 88, 96, 10]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4200" y="2514600"/>
            <a:ext cx="35834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44876"/>
            <a:ext cx="7406640" cy="1070082"/>
          </a:xfrm>
        </p:spPr>
        <p:txBody>
          <a:bodyPr/>
          <a:lstStyle/>
          <a:p>
            <a:r>
              <a:rPr lang="en-US" b="1" i="1" u="sng" dirty="0"/>
              <a:t>Definition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2133600"/>
            <a:ext cx="7406640" cy="44958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  a finite set of instructions to perform specific tasks.</a:t>
            </a:r>
          </a:p>
          <a:p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 well-defined computational procedure that takes some value, or set of values, as </a:t>
            </a:r>
            <a:r>
              <a:rPr lang="en-US" i="1" dirty="0"/>
              <a:t>input </a:t>
            </a:r>
            <a:r>
              <a:rPr lang="en-US" dirty="0"/>
              <a:t>and produces some value, or set of values, as </a:t>
            </a:r>
            <a:r>
              <a:rPr lang="en-US" i="1" dirty="0"/>
              <a:t>output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 sequence of computational steps that transforms the input into the output.</a:t>
            </a:r>
          </a:p>
          <a:p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 tool for solving a well-specified </a:t>
            </a:r>
            <a:r>
              <a:rPr lang="en-US" i="1" dirty="0"/>
              <a:t>computational problem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u="sng" dirty="0"/>
              <a:t>Criteria(Properties of good </a:t>
            </a:r>
            <a:r>
              <a:rPr lang="en-US" b="1" i="1" u="sng" dirty="0" err="1"/>
              <a:t>Algo</a:t>
            </a:r>
            <a:r>
              <a:rPr lang="en-US" b="1" i="1" u="sng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1752600"/>
            <a:ext cx="6419088" cy="4495800"/>
          </a:xfrm>
        </p:spPr>
        <p:txBody>
          <a:bodyPr/>
          <a:lstStyle/>
          <a:p>
            <a:pPr marL="596646" indent="-51435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Input</a:t>
            </a:r>
          </a:p>
          <a:p>
            <a:pPr marL="596646" indent="-51435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Output</a:t>
            </a:r>
          </a:p>
          <a:p>
            <a:pPr marL="596646" indent="-51435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Definiteness</a:t>
            </a:r>
          </a:p>
          <a:p>
            <a:pPr marL="596646" indent="-51435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Finiteness</a:t>
            </a:r>
          </a:p>
          <a:p>
            <a:pPr marL="596646" indent="-51435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Effectiveness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General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8019288" cy="5029200"/>
          </a:xfrm>
        </p:spPr>
        <p:txBody>
          <a:bodyPr>
            <a:normAutofit lnSpcReduction="10000"/>
          </a:bodyPr>
          <a:lstStyle/>
          <a:p>
            <a:pPr lvl="0"/>
            <a:r>
              <a:rPr lang="en-US" b="1" dirty="0">
                <a:solidFill>
                  <a:schemeClr val="tx2"/>
                </a:solidFill>
              </a:rPr>
              <a:t>Algorithm strategy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>
                <a:solidFill>
                  <a:schemeClr val="tx2"/>
                </a:solidFill>
              </a:rPr>
              <a:t>Approach to solving a problem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May combine several approaches</a:t>
            </a:r>
          </a:p>
          <a:p>
            <a:pPr lvl="0"/>
            <a:r>
              <a:rPr lang="en-US" b="1" dirty="0">
                <a:solidFill>
                  <a:schemeClr val="tx2"/>
                </a:solidFill>
              </a:rPr>
              <a:t>Algorithm structure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>
                <a:solidFill>
                  <a:schemeClr val="tx2"/>
                </a:solidFill>
              </a:rPr>
              <a:t>Iterative	</a:t>
            </a:r>
            <a:r>
              <a:rPr lang="en-US" dirty="0">
                <a:solidFill>
                  <a:schemeClr val="tx2"/>
                </a:solidFill>
                <a:sym typeface="Symbol"/>
              </a:rPr>
              <a:t></a:t>
            </a:r>
            <a:r>
              <a:rPr lang="en-US" dirty="0">
                <a:solidFill>
                  <a:schemeClr val="tx2"/>
                </a:solidFill>
              </a:rPr>
              <a:t> execute action in loop 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Recursive	</a:t>
            </a:r>
            <a:r>
              <a:rPr lang="en-US" dirty="0">
                <a:solidFill>
                  <a:schemeClr val="tx2"/>
                </a:solidFill>
                <a:sym typeface="Symbol"/>
              </a:rPr>
              <a:t></a:t>
            </a:r>
            <a:r>
              <a:rPr lang="en-US" dirty="0">
                <a:solidFill>
                  <a:schemeClr val="tx2"/>
                </a:solidFill>
              </a:rPr>
              <a:t> reapply action to </a:t>
            </a:r>
            <a:r>
              <a:rPr lang="en-US" dirty="0" err="1">
                <a:solidFill>
                  <a:schemeClr val="tx2"/>
                </a:solidFill>
              </a:rPr>
              <a:t>subproblem</a:t>
            </a:r>
            <a:r>
              <a:rPr lang="en-US" dirty="0">
                <a:solidFill>
                  <a:schemeClr val="tx2"/>
                </a:solidFill>
              </a:rPr>
              <a:t>(s)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endParaRPr lang="en-US" dirty="0">
              <a:solidFill>
                <a:schemeClr val="tx2"/>
              </a:solidFill>
            </a:endParaRPr>
          </a:p>
          <a:p>
            <a:pPr lvl="0"/>
            <a:r>
              <a:rPr lang="en-US" b="1" dirty="0">
                <a:solidFill>
                  <a:schemeClr val="tx2"/>
                </a:solidFill>
              </a:rPr>
              <a:t>Problem type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>
                <a:solidFill>
                  <a:schemeClr val="tx2"/>
                </a:solidFill>
              </a:rPr>
              <a:t>Satisfying	 </a:t>
            </a:r>
            <a:r>
              <a:rPr lang="en-US" dirty="0">
                <a:solidFill>
                  <a:schemeClr val="tx2"/>
                </a:solidFill>
                <a:sym typeface="Symbol"/>
              </a:rPr>
              <a:t></a:t>
            </a:r>
            <a:r>
              <a:rPr lang="en-US" dirty="0">
                <a:solidFill>
                  <a:schemeClr val="tx2"/>
                </a:solidFill>
              </a:rPr>
              <a:t> find any satisfactory solution 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Optimization	 </a:t>
            </a:r>
            <a:r>
              <a:rPr lang="en-US" dirty="0">
                <a:solidFill>
                  <a:schemeClr val="tx2"/>
                </a:solidFill>
                <a:sym typeface="Symbol"/>
              </a:rPr>
              <a:t></a:t>
            </a:r>
            <a:r>
              <a:rPr lang="en-US" dirty="0">
                <a:solidFill>
                  <a:schemeClr val="tx2"/>
                </a:solidFill>
              </a:rPr>
              <a:t> find best solutions (vs. cost metric)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i="1" u="sng" dirty="0"/>
              <a:t>Problems solved by algorithms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51816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Human Genome Project(Bioinformatics)</a:t>
            </a:r>
          </a:p>
          <a:p>
            <a:r>
              <a:rPr lang="en-US" dirty="0">
                <a:solidFill>
                  <a:schemeClr val="tx2"/>
                </a:solidFill>
              </a:rPr>
              <a:t>Internet – Information management/ route selection/search engines</a:t>
            </a:r>
          </a:p>
          <a:p>
            <a:r>
              <a:rPr lang="en-US" dirty="0">
                <a:solidFill>
                  <a:schemeClr val="tx2"/>
                </a:solidFill>
              </a:rPr>
              <a:t>Electronic Commerce – Public/Private Key Cryptography</a:t>
            </a:r>
          </a:p>
          <a:p>
            <a:r>
              <a:rPr lang="en-US" dirty="0">
                <a:solidFill>
                  <a:schemeClr val="tx2"/>
                </a:solidFill>
              </a:rPr>
              <a:t>Resource allocation- Air flight route selection, Inventory system etc.</a:t>
            </a:r>
          </a:p>
          <a:p>
            <a:r>
              <a:rPr lang="en-US" dirty="0">
                <a:solidFill>
                  <a:schemeClr val="tx2"/>
                </a:solidFill>
              </a:rPr>
              <a:t>and a lot more.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Why Efficient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Arial Black" pitchFamily="34" charset="0"/>
              </a:rPr>
              <a:t>Time to sort n items:</a:t>
            </a:r>
          </a:p>
          <a:p>
            <a:pPr>
              <a:buNone/>
            </a:pPr>
            <a:endParaRPr lang="en-US" sz="2400" dirty="0">
              <a:latin typeface="Arial Black" pitchFamily="34" charset="0"/>
            </a:endParaRPr>
          </a:p>
          <a:p>
            <a:pPr>
              <a:buNone/>
            </a:pPr>
            <a:r>
              <a:rPr lang="en-US" sz="2400" dirty="0">
                <a:latin typeface="Arial Black" pitchFamily="34" charset="0"/>
              </a:rPr>
              <a:t>		Insertion Sort:      C</a:t>
            </a:r>
            <a:r>
              <a:rPr lang="en-US" sz="1800" dirty="0">
                <a:latin typeface="Arial Black" pitchFamily="34" charset="0"/>
              </a:rPr>
              <a:t>1</a:t>
            </a:r>
            <a:r>
              <a:rPr lang="en-US" sz="2400" dirty="0">
                <a:latin typeface="Arial Black" pitchFamily="34" charset="0"/>
              </a:rPr>
              <a:t>n</a:t>
            </a:r>
            <a:r>
              <a:rPr lang="en-US" sz="2400" baseline="30000" dirty="0">
                <a:latin typeface="Arial Black" pitchFamily="34" charset="0"/>
              </a:rPr>
              <a:t>2</a:t>
            </a:r>
          </a:p>
          <a:p>
            <a:pPr>
              <a:buNone/>
            </a:pPr>
            <a:r>
              <a:rPr lang="en-US" sz="2400" baseline="30000" dirty="0">
                <a:latin typeface="Arial Black" pitchFamily="34" charset="0"/>
              </a:rPr>
              <a:t>		</a:t>
            </a:r>
            <a:r>
              <a:rPr lang="en-US" baseline="30000" dirty="0">
                <a:latin typeface="Arial Black" pitchFamily="34" charset="0"/>
              </a:rPr>
              <a:t>Merger Sort:             C</a:t>
            </a:r>
            <a:r>
              <a:rPr lang="en-US" sz="1800" baseline="30000" dirty="0">
                <a:latin typeface="Arial Black" pitchFamily="34" charset="0"/>
              </a:rPr>
              <a:t>2</a:t>
            </a:r>
            <a:r>
              <a:rPr lang="en-US" baseline="30000" dirty="0">
                <a:latin typeface="Arial Black" pitchFamily="34" charset="0"/>
              </a:rPr>
              <a:t>nlgn 	[</a:t>
            </a:r>
            <a:r>
              <a:rPr lang="en-US" baseline="30000" dirty="0" err="1">
                <a:latin typeface="Arial Black" pitchFamily="34" charset="0"/>
              </a:rPr>
              <a:t>lgn</a:t>
            </a:r>
            <a:r>
              <a:rPr lang="en-US" baseline="30000" dirty="0">
                <a:latin typeface="Arial Black" pitchFamily="34" charset="0"/>
              </a:rPr>
              <a:t> = log</a:t>
            </a:r>
            <a:r>
              <a:rPr lang="en-US" sz="2400" baseline="30000" dirty="0">
                <a:latin typeface="Arial Black" pitchFamily="34" charset="0"/>
              </a:rPr>
              <a:t>2</a:t>
            </a:r>
            <a:r>
              <a:rPr lang="en-US" baseline="30000" dirty="0">
                <a:latin typeface="Arial Black" pitchFamily="34" charset="0"/>
              </a:rPr>
              <a:t>n]</a:t>
            </a:r>
          </a:p>
          <a:p>
            <a:pPr>
              <a:buNone/>
            </a:pPr>
            <a:endParaRPr lang="en-US" baseline="30000" dirty="0">
              <a:latin typeface="Arial Black" pitchFamily="34" charset="0"/>
            </a:endParaRPr>
          </a:p>
          <a:p>
            <a:r>
              <a:rPr lang="en-US" baseline="30000" dirty="0">
                <a:latin typeface="Arial Black" pitchFamily="34" charset="0"/>
              </a:rPr>
              <a:t>Suppose,</a:t>
            </a:r>
          </a:p>
          <a:p>
            <a:pPr>
              <a:spcBef>
                <a:spcPts val="0"/>
              </a:spcBef>
              <a:buNone/>
            </a:pPr>
            <a:r>
              <a:rPr lang="en-US" baseline="30000" dirty="0">
                <a:latin typeface="Arial Black" pitchFamily="34" charset="0"/>
              </a:rPr>
              <a:t>	Computer A = 10 Billion Instruction/second </a:t>
            </a:r>
            <a:r>
              <a:rPr lang="en-US" dirty="0">
                <a:latin typeface="Arial Black" pitchFamily="34" charset="0"/>
              </a:rPr>
              <a:t> </a:t>
            </a:r>
            <a:r>
              <a:rPr lang="en-US" sz="1600" baseline="30000" dirty="0">
                <a:latin typeface="Arial Black" pitchFamily="34" charset="0"/>
              </a:rPr>
              <a:t>[</a:t>
            </a:r>
            <a:r>
              <a:rPr lang="en-US" sz="1600" dirty="0">
                <a:latin typeface="Arial Black" pitchFamily="34" charset="0"/>
              </a:rPr>
              <a:t>10</a:t>
            </a:r>
            <a:r>
              <a:rPr lang="en-US" sz="1600" baseline="30000" dirty="0">
                <a:latin typeface="Arial Black" pitchFamily="34" charset="0"/>
              </a:rPr>
              <a:t>10]</a:t>
            </a:r>
            <a:endParaRPr lang="en-US" sz="1600" dirty="0">
              <a:latin typeface="Arial Black" pitchFamily="34" charset="0"/>
            </a:endParaRPr>
          </a:p>
          <a:p>
            <a:pPr>
              <a:buNone/>
            </a:pPr>
            <a:r>
              <a:rPr lang="en-US" baseline="30000" dirty="0">
                <a:latin typeface="Arial Black" pitchFamily="34" charset="0"/>
              </a:rPr>
              <a:t>	Computer B = 10 Million Instruction/second </a:t>
            </a:r>
            <a:r>
              <a:rPr lang="en-US" dirty="0">
                <a:latin typeface="Arial Black" pitchFamily="34" charset="0"/>
              </a:rPr>
              <a:t> </a:t>
            </a:r>
            <a:r>
              <a:rPr lang="en-US" sz="1600" baseline="30000" dirty="0">
                <a:latin typeface="Arial Black" pitchFamily="34" charset="0"/>
              </a:rPr>
              <a:t>[</a:t>
            </a:r>
            <a:r>
              <a:rPr lang="en-US" sz="1600" dirty="0">
                <a:latin typeface="Arial Black" pitchFamily="34" charset="0"/>
              </a:rPr>
              <a:t>10</a:t>
            </a:r>
            <a:r>
              <a:rPr lang="en-US" sz="1600" baseline="30000" dirty="0">
                <a:latin typeface="Arial Black" pitchFamily="34" charset="0"/>
              </a:rPr>
              <a:t>7]</a:t>
            </a:r>
          </a:p>
          <a:p>
            <a:pPr>
              <a:buNone/>
            </a:pPr>
            <a:r>
              <a:rPr lang="en-US" baseline="30000" dirty="0">
                <a:latin typeface="Arial Black" pitchFamily="34" charset="0"/>
              </a:rPr>
              <a:t>			 </a:t>
            </a:r>
          </a:p>
          <a:p>
            <a:pPr>
              <a:buNone/>
            </a:pPr>
            <a:r>
              <a:rPr lang="en-US" baseline="30000" dirty="0">
                <a:latin typeface="Arial Black" pitchFamily="34" charset="0"/>
              </a:rPr>
              <a:t>			A is 1000 times faster than B</a:t>
            </a:r>
          </a:p>
          <a:p>
            <a:endParaRPr lang="en-US" baseline="30000" dirty="0">
              <a:latin typeface="Arial Black" pitchFamily="34" charset="0"/>
            </a:endParaRPr>
          </a:p>
          <a:p>
            <a:r>
              <a:rPr lang="en-US" baseline="30000" dirty="0">
                <a:latin typeface="Arial Black" pitchFamily="34" charset="0"/>
              </a:rPr>
              <a:t>C</a:t>
            </a:r>
            <a:r>
              <a:rPr lang="en-US" sz="2000" baseline="30000" dirty="0">
                <a:latin typeface="Arial Black" pitchFamily="34" charset="0"/>
              </a:rPr>
              <a:t>1</a:t>
            </a:r>
            <a:r>
              <a:rPr lang="en-US" baseline="30000" dirty="0">
                <a:latin typeface="Arial Black" pitchFamily="34" charset="0"/>
              </a:rPr>
              <a:t> &lt;</a:t>
            </a:r>
            <a:r>
              <a:rPr lang="en-US" dirty="0">
                <a:latin typeface="Arial Black" pitchFamily="34" charset="0"/>
              </a:rPr>
              <a:t> </a:t>
            </a:r>
            <a:r>
              <a:rPr lang="en-US" baseline="30000" dirty="0">
                <a:latin typeface="Arial Black" pitchFamily="34" charset="0"/>
              </a:rPr>
              <a:t> C</a:t>
            </a:r>
            <a:r>
              <a:rPr lang="en-US" sz="2000" baseline="30000" dirty="0">
                <a:latin typeface="Arial Black" pitchFamily="34" charset="0"/>
              </a:rPr>
              <a:t>2</a:t>
            </a:r>
            <a:r>
              <a:rPr lang="en-US" baseline="30000" dirty="0">
                <a:latin typeface="Arial Black" pitchFamily="34" charset="0"/>
              </a:rPr>
              <a:t> ; 		C</a:t>
            </a:r>
            <a:r>
              <a:rPr lang="en-US" sz="2000" baseline="30000" dirty="0">
                <a:latin typeface="Arial Black" pitchFamily="34" charset="0"/>
              </a:rPr>
              <a:t>1</a:t>
            </a:r>
            <a:r>
              <a:rPr lang="en-US" baseline="30000" dirty="0">
                <a:latin typeface="Arial Black" pitchFamily="34" charset="0"/>
              </a:rPr>
              <a:t> =2</a:t>
            </a:r>
            <a:r>
              <a:rPr lang="en-US" dirty="0">
                <a:latin typeface="Arial Black" pitchFamily="34" charset="0"/>
              </a:rPr>
              <a:t> </a:t>
            </a:r>
            <a:r>
              <a:rPr lang="en-US" sz="1400" dirty="0">
                <a:latin typeface="Arial Black" pitchFamily="34" charset="0"/>
              </a:rPr>
              <a:t>;</a:t>
            </a:r>
            <a:r>
              <a:rPr lang="en-US" baseline="30000" dirty="0">
                <a:latin typeface="Arial Black" pitchFamily="34" charset="0"/>
              </a:rPr>
              <a:t> C</a:t>
            </a:r>
            <a:r>
              <a:rPr lang="en-US" sz="2000" baseline="30000" dirty="0">
                <a:latin typeface="Arial Black" pitchFamily="34" charset="0"/>
              </a:rPr>
              <a:t>2 = </a:t>
            </a:r>
            <a:r>
              <a:rPr lang="en-US" baseline="30000" dirty="0">
                <a:latin typeface="Arial Black" pitchFamily="34" charset="0"/>
              </a:rPr>
              <a:t>50 </a:t>
            </a:r>
          </a:p>
          <a:p>
            <a:pPr>
              <a:buNone/>
            </a:pPr>
            <a:endParaRPr lang="en-US" baseline="30000" dirty="0">
              <a:latin typeface="Arial Black" pitchFamily="34" charset="0"/>
            </a:endParaRPr>
          </a:p>
          <a:p>
            <a:endParaRPr lang="en-US" sz="24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457200"/>
            <a:ext cx="7936992" cy="7010400"/>
          </a:xfrm>
        </p:spPr>
        <p:txBody>
          <a:bodyPr>
            <a:normAutofit fontScale="85000" lnSpcReduction="20000"/>
          </a:bodyPr>
          <a:lstStyle/>
          <a:p>
            <a:r>
              <a:rPr lang="en-US" b="1" u="sng" dirty="0">
                <a:latin typeface="Arial Black" pitchFamily="34" charset="0"/>
              </a:rPr>
              <a:t>To sort 10 million items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sz="2400" dirty="0">
                <a:latin typeface="Arial Black" pitchFamily="34" charset="0"/>
              </a:rPr>
              <a:t>A takes:</a:t>
            </a:r>
          </a:p>
          <a:p>
            <a:pPr>
              <a:lnSpc>
                <a:spcPct val="110000"/>
              </a:lnSpc>
              <a:buNone/>
            </a:pPr>
            <a:r>
              <a:rPr lang="en-US" dirty="0">
                <a:latin typeface="Arial Black" pitchFamily="34" charset="0"/>
              </a:rPr>
              <a:t>		</a:t>
            </a:r>
            <a:r>
              <a:rPr lang="en-US" sz="2000" dirty="0">
                <a:latin typeface="Arial Black" pitchFamily="34" charset="0"/>
              </a:rPr>
              <a:t>2 X (10</a:t>
            </a:r>
            <a:r>
              <a:rPr lang="en-US" sz="2000" baseline="30000" dirty="0">
                <a:latin typeface="Arial Black" pitchFamily="34" charset="0"/>
              </a:rPr>
              <a:t>7</a:t>
            </a:r>
            <a:r>
              <a:rPr lang="en-US" sz="2000" dirty="0">
                <a:latin typeface="Arial Black" pitchFamily="34" charset="0"/>
              </a:rPr>
              <a:t>)</a:t>
            </a:r>
            <a:r>
              <a:rPr lang="en-US" sz="2000" baseline="30000" dirty="0">
                <a:latin typeface="Arial Black" pitchFamily="34" charset="0"/>
              </a:rPr>
              <a:t> 2		</a:t>
            </a:r>
            <a:r>
              <a:rPr lang="en-US" sz="2000" dirty="0">
                <a:latin typeface="Arial Black" pitchFamily="34" charset="0"/>
              </a:rPr>
              <a:t>instructions</a:t>
            </a:r>
            <a:endParaRPr lang="en-US" sz="2000" baseline="30000" dirty="0">
              <a:latin typeface="Arial Black" pitchFamily="34" charset="0"/>
            </a:endParaRPr>
          </a:p>
          <a:p>
            <a:pPr>
              <a:buNone/>
            </a:pPr>
            <a:r>
              <a:rPr lang="en-US" sz="2000" dirty="0">
                <a:latin typeface="Arial Black" pitchFamily="34" charset="0"/>
              </a:rPr>
              <a:t>		      10</a:t>
            </a:r>
            <a:r>
              <a:rPr lang="en-US" sz="2000" baseline="30000" dirty="0">
                <a:latin typeface="Arial Black" pitchFamily="34" charset="0"/>
              </a:rPr>
              <a:t>10</a:t>
            </a:r>
            <a:r>
              <a:rPr lang="en-US" sz="2000" dirty="0">
                <a:latin typeface="Arial Black" pitchFamily="34" charset="0"/>
              </a:rPr>
              <a:t>     	  instructions/Second</a:t>
            </a:r>
            <a:endParaRPr lang="en-US" sz="2000" baseline="30000" dirty="0">
              <a:latin typeface="Arial Black" pitchFamily="34" charset="0"/>
            </a:endParaRPr>
          </a:p>
          <a:p>
            <a:pPr>
              <a:buNone/>
            </a:pPr>
            <a:endParaRPr lang="en-US" sz="2000" baseline="30000" dirty="0">
              <a:latin typeface="Arial Black" pitchFamily="34" charset="0"/>
            </a:endParaRPr>
          </a:p>
          <a:p>
            <a:pPr>
              <a:buNone/>
            </a:pPr>
            <a:r>
              <a:rPr lang="en-US" sz="2000" baseline="30000" dirty="0">
                <a:latin typeface="Arial Black" pitchFamily="34" charset="0"/>
              </a:rPr>
              <a:t>		=</a:t>
            </a:r>
            <a:r>
              <a:rPr lang="en-US" sz="2000" dirty="0">
                <a:latin typeface="Arial Black" pitchFamily="34" charset="0"/>
              </a:rPr>
              <a:t> 20,000 sec (more than 5.5 hours)</a:t>
            </a:r>
          </a:p>
          <a:p>
            <a:pPr>
              <a:buNone/>
            </a:pPr>
            <a:endParaRPr lang="en-US" sz="2000" dirty="0">
              <a:latin typeface="Arial Black" pitchFamily="34" charset="0"/>
            </a:endParaRPr>
          </a:p>
          <a:p>
            <a:pPr>
              <a:buNone/>
            </a:pPr>
            <a:r>
              <a:rPr lang="en-US" sz="2800" dirty="0">
                <a:latin typeface="Arial Black" pitchFamily="34" charset="0"/>
              </a:rPr>
              <a:t>  </a:t>
            </a:r>
            <a:r>
              <a:rPr lang="en-US" sz="2400" dirty="0">
                <a:latin typeface="Arial Black" pitchFamily="34" charset="0"/>
              </a:rPr>
              <a:t>B takes:</a:t>
            </a:r>
          </a:p>
          <a:p>
            <a:pPr>
              <a:buNone/>
            </a:pPr>
            <a:r>
              <a:rPr lang="en-US" sz="2000" dirty="0"/>
              <a:t>		</a:t>
            </a:r>
            <a:r>
              <a:rPr lang="en-US" sz="2000" dirty="0">
                <a:latin typeface="Arial Black" pitchFamily="34" charset="0"/>
              </a:rPr>
              <a:t>50 X 10</a:t>
            </a:r>
            <a:r>
              <a:rPr lang="en-US" sz="2000" baseline="30000" dirty="0">
                <a:latin typeface="Arial Black" pitchFamily="34" charset="0"/>
              </a:rPr>
              <a:t>7 </a:t>
            </a:r>
            <a:r>
              <a:rPr lang="en-US" sz="2000" dirty="0">
                <a:latin typeface="Arial Black" pitchFamily="34" charset="0"/>
              </a:rPr>
              <a:t> X </a:t>
            </a:r>
            <a:r>
              <a:rPr lang="en-US" sz="2000" dirty="0" err="1">
                <a:latin typeface="Arial Black" pitchFamily="34" charset="0"/>
              </a:rPr>
              <a:t>lg</a:t>
            </a:r>
            <a:r>
              <a:rPr lang="en-US" sz="2000" dirty="0">
                <a:latin typeface="Arial Black" pitchFamily="34" charset="0"/>
              </a:rPr>
              <a:t>(10</a:t>
            </a:r>
            <a:r>
              <a:rPr lang="en-US" sz="2000" baseline="30000" dirty="0">
                <a:latin typeface="Arial Black" pitchFamily="34" charset="0"/>
              </a:rPr>
              <a:t>7</a:t>
            </a:r>
            <a:r>
              <a:rPr lang="en-US" sz="2000" dirty="0">
                <a:latin typeface="Arial Black" pitchFamily="34" charset="0"/>
              </a:rPr>
              <a:t>)</a:t>
            </a:r>
            <a:r>
              <a:rPr lang="en-US" sz="2000" baseline="30000" dirty="0">
                <a:latin typeface="Arial Black" pitchFamily="34" charset="0"/>
              </a:rPr>
              <a:t> 	</a:t>
            </a:r>
            <a:r>
              <a:rPr lang="en-US" sz="2000" dirty="0">
                <a:latin typeface="Arial Black" pitchFamily="34" charset="0"/>
              </a:rPr>
              <a:t>instructions </a:t>
            </a:r>
            <a:r>
              <a:rPr lang="en-US" sz="2000" baseline="30000" dirty="0">
                <a:latin typeface="Arial Black" pitchFamily="34" charset="0"/>
              </a:rPr>
              <a:t>	</a:t>
            </a:r>
          </a:p>
          <a:p>
            <a:pPr>
              <a:buNone/>
            </a:pPr>
            <a:r>
              <a:rPr lang="en-US" sz="2000" dirty="0">
                <a:latin typeface="Arial Black" pitchFamily="34" charset="0"/>
              </a:rPr>
              <a:t>		      	10</a:t>
            </a:r>
            <a:r>
              <a:rPr lang="en-US" sz="2000" baseline="30000" dirty="0">
                <a:latin typeface="Arial Black" pitchFamily="34" charset="0"/>
              </a:rPr>
              <a:t>7</a:t>
            </a:r>
            <a:r>
              <a:rPr lang="en-US" sz="2000" dirty="0">
                <a:latin typeface="Arial Black" pitchFamily="34" charset="0"/>
              </a:rPr>
              <a:t> 		instructions/Second</a:t>
            </a:r>
            <a:endParaRPr lang="en-US" sz="2000" baseline="30000" dirty="0">
              <a:latin typeface="Arial Black" pitchFamily="34" charset="0"/>
            </a:endParaRPr>
          </a:p>
          <a:p>
            <a:pPr>
              <a:buNone/>
            </a:pPr>
            <a:endParaRPr lang="en-US" sz="2000" baseline="30000" dirty="0">
              <a:latin typeface="Arial Black" pitchFamily="34" charset="0"/>
            </a:endParaRPr>
          </a:p>
          <a:p>
            <a:pPr>
              <a:buNone/>
            </a:pPr>
            <a:r>
              <a:rPr lang="en-US" sz="2000" baseline="30000" dirty="0">
                <a:latin typeface="Arial Black" pitchFamily="34" charset="0"/>
              </a:rPr>
              <a:t>		=</a:t>
            </a:r>
            <a:r>
              <a:rPr lang="en-US" sz="2000" dirty="0">
                <a:latin typeface="Arial Black" pitchFamily="34" charset="0"/>
              </a:rPr>
              <a:t> 1163 sec (less than 20 min)</a:t>
            </a:r>
          </a:p>
          <a:p>
            <a:pPr>
              <a:buNone/>
            </a:pPr>
            <a:endParaRPr lang="en-US" sz="2000" dirty="0">
              <a:latin typeface="Arial Black" pitchFamily="34" charset="0"/>
            </a:endParaRPr>
          </a:p>
          <a:p>
            <a:pPr>
              <a:buNone/>
            </a:pPr>
            <a:endParaRPr lang="en-US" sz="2000" dirty="0">
              <a:latin typeface="Arial Black" pitchFamily="34" charset="0"/>
            </a:endParaRPr>
          </a:p>
          <a:p>
            <a:pPr>
              <a:buNone/>
            </a:pPr>
            <a:r>
              <a:rPr lang="en-US" sz="2000" dirty="0">
                <a:latin typeface="Arial Black" pitchFamily="34" charset="0"/>
              </a:rPr>
              <a:t>Computer B runs more than 17 times faster than computer A!</a:t>
            </a:r>
          </a:p>
          <a:p>
            <a:pPr>
              <a:buNone/>
            </a:pPr>
            <a:endParaRPr lang="en-US" sz="2000" dirty="0">
              <a:latin typeface="Arial Black" pitchFamily="34" charset="0"/>
            </a:endParaRPr>
          </a:p>
          <a:p>
            <a:pPr>
              <a:buNone/>
            </a:pPr>
            <a:r>
              <a:rPr lang="en-US" sz="2000" dirty="0">
                <a:latin typeface="Arial Black" pitchFamily="34" charset="0"/>
              </a:rPr>
              <a:t>So, with an efficient algorithm we can solve a problem within a very short time, even with a slow compiler.</a:t>
            </a:r>
          </a:p>
          <a:p>
            <a:pPr>
              <a:buNone/>
            </a:pPr>
            <a:endParaRPr lang="en-US" sz="2000" dirty="0">
              <a:latin typeface="Arial Black" pitchFamily="34" charset="0"/>
            </a:endParaRPr>
          </a:p>
          <a:p>
            <a:pPr>
              <a:buNone/>
            </a:pPr>
            <a:endParaRPr lang="en-US" sz="2000" dirty="0">
              <a:latin typeface="Arial Black" pitchFamily="34" charset="0"/>
            </a:endParaRPr>
          </a:p>
          <a:p>
            <a:pPr>
              <a:buNone/>
            </a:pPr>
            <a:endParaRPr lang="en-US" sz="2000" baseline="30000" dirty="0">
              <a:latin typeface="Arial Black" pitchFamily="34" charset="0"/>
            </a:endParaRPr>
          </a:p>
          <a:p>
            <a:pPr>
              <a:buNone/>
            </a:pPr>
            <a:r>
              <a:rPr lang="en-US" sz="2000" baseline="30000" dirty="0">
                <a:latin typeface="Arial Black" pitchFamily="34" charset="0"/>
              </a:rPr>
              <a:t>	</a:t>
            </a:r>
          </a:p>
          <a:p>
            <a:pPr>
              <a:buNone/>
            </a:pPr>
            <a:r>
              <a:rPr lang="en-US" sz="2000" dirty="0">
                <a:latin typeface="Arial Black" pitchFamily="34" charset="0"/>
              </a:rPr>
              <a:t>			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362200" y="1981200"/>
            <a:ext cx="4800600" cy="158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86000" y="3733800"/>
            <a:ext cx="5410200" cy="158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Searching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438400"/>
            <a:ext cx="7104888" cy="3810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solidFill>
                  <a:schemeClr val="tx2"/>
                </a:solidFill>
                <a:latin typeface="Arial Black" pitchFamily="34" charset="0"/>
              </a:rPr>
              <a:t>1. Sequential or linear Search </a:t>
            </a:r>
          </a:p>
          <a:p>
            <a:pPr>
              <a:buNone/>
            </a:pPr>
            <a:endParaRPr lang="en-US" sz="2800" dirty="0">
              <a:solidFill>
                <a:schemeClr val="tx2"/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sz="2800" dirty="0">
                <a:solidFill>
                  <a:schemeClr val="tx2"/>
                </a:solidFill>
                <a:latin typeface="Arial Black" pitchFamily="34" charset="0"/>
              </a:rPr>
              <a:t>2. Binary Search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1. Sequential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219200"/>
            <a:ext cx="7498080" cy="5943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Let,</a:t>
            </a:r>
          </a:p>
          <a:p>
            <a:pPr>
              <a:buNone/>
            </a:pPr>
            <a:r>
              <a:rPr lang="en-US" dirty="0"/>
              <a:t>Sequential list (array): 	X</a:t>
            </a:r>
            <a:r>
              <a:rPr lang="en-US" sz="2400" dirty="0"/>
              <a:t>1</a:t>
            </a:r>
            <a:r>
              <a:rPr lang="en-US" dirty="0"/>
              <a:t>,X</a:t>
            </a:r>
            <a:r>
              <a:rPr lang="en-US" sz="2400" dirty="0"/>
              <a:t>2</a:t>
            </a:r>
            <a:r>
              <a:rPr lang="en-US" dirty="0"/>
              <a:t>,…..,</a:t>
            </a:r>
            <a:r>
              <a:rPr lang="en-US" dirty="0" err="1"/>
              <a:t>Xn</a:t>
            </a:r>
            <a:endParaRPr lang="en-US" dirty="0"/>
          </a:p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dirty="0"/>
              <a:t>					  *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Search object: 	Z =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Algorithm:</a:t>
            </a:r>
          </a:p>
          <a:p>
            <a:pPr>
              <a:buNone/>
            </a:pPr>
            <a:r>
              <a:rPr lang="en-US" dirty="0"/>
              <a:t>		 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   1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	 while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&lt; n &amp;  Z != X[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  do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	i+1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	if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&lt; n then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		FOUND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	else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		NOT FOUND</a:t>
            </a:r>
          </a:p>
          <a:p>
            <a:pPr>
              <a:buNone/>
            </a:pPr>
            <a:r>
              <a:rPr lang="en-US" dirty="0"/>
              <a:t>		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grpSp>
        <p:nvGrpSpPr>
          <p:cNvPr id="4" name="Group 87"/>
          <p:cNvGrpSpPr>
            <a:grpSpLocks/>
          </p:cNvGrpSpPr>
          <p:nvPr/>
        </p:nvGrpSpPr>
        <p:grpSpPr bwMode="auto">
          <a:xfrm>
            <a:off x="1905000" y="2438400"/>
            <a:ext cx="6172200" cy="381000"/>
            <a:chOff x="672" y="2304"/>
            <a:chExt cx="4368" cy="240"/>
          </a:xfrm>
        </p:grpSpPr>
        <p:sp>
          <p:nvSpPr>
            <p:cNvPr id="5" name="Rectangle 88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 dirty="0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6" name="Rectangle 89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 dirty="0">
                  <a:solidFill>
                    <a:schemeClr val="bg1"/>
                  </a:solidFill>
                </a:rPr>
                <a:t>23</a:t>
              </a:r>
            </a:p>
          </p:txBody>
        </p:sp>
        <p:sp>
          <p:nvSpPr>
            <p:cNvPr id="7" name="Rectangle 90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 dirty="0">
                  <a:solidFill>
                    <a:schemeClr val="bg1"/>
                  </a:solidFill>
                </a:rPr>
                <a:t>24</a:t>
              </a:r>
            </a:p>
          </p:txBody>
        </p:sp>
        <p:sp>
          <p:nvSpPr>
            <p:cNvPr id="8" name="Rectangle 91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88</a:t>
              </a:r>
              <a:endParaRPr kumimoji="0"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92"/>
            <p:cNvSpPr>
              <a:spLocks noChangeArrowheads="1"/>
            </p:cNvSpPr>
            <p:nvPr/>
          </p:nvSpPr>
          <p:spPr bwMode="auto">
            <a:xfrm>
              <a:off x="1481" y="2304"/>
              <a:ext cx="535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0" name="Rectangle 93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 dirty="0">
                  <a:solidFill>
                    <a:schemeClr val="bg1"/>
                  </a:solidFill>
                </a:rPr>
                <a:t>66</a:t>
              </a:r>
            </a:p>
          </p:txBody>
        </p:sp>
        <p:sp>
          <p:nvSpPr>
            <p:cNvPr id="11" name="Rectangle 94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 dirty="0">
                  <a:solidFill>
                    <a:schemeClr val="bg1"/>
                  </a:solidFill>
                </a:rPr>
                <a:t>108</a:t>
              </a:r>
            </a:p>
          </p:txBody>
        </p:sp>
        <p:sp>
          <p:nvSpPr>
            <p:cNvPr id="12" name="Rectangle 95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 dirty="0">
                  <a:solidFill>
                    <a:schemeClr val="bg1"/>
                  </a:solidFill>
                </a:rPr>
                <a:t>290</a:t>
              </a:r>
            </a:p>
          </p:txBody>
        </p:sp>
        <p:sp>
          <p:nvSpPr>
            <p:cNvPr id="13" name="Rectangle 96"/>
            <p:cNvSpPr>
              <a:spLocks noChangeArrowheads="1"/>
            </p:cNvSpPr>
            <p:nvPr/>
          </p:nvSpPr>
          <p:spPr bwMode="auto">
            <a:xfrm>
              <a:off x="672" y="2304"/>
              <a:ext cx="755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" name="Rectangle 97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 dirty="0">
                  <a:solidFill>
                    <a:schemeClr val="bg1"/>
                  </a:solidFill>
                </a:rPr>
                <a:t>64</a:t>
              </a:r>
            </a:p>
          </p:txBody>
        </p:sp>
        <p:sp>
          <p:nvSpPr>
            <p:cNvPr id="15" name="Rectangle 98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7</a:t>
              </a:r>
              <a:r>
                <a:rPr kumimoji="0" lang="en-US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16" name="Rectangle 90"/>
          <p:cNvSpPr>
            <a:spLocks noChangeArrowheads="1"/>
          </p:cNvSpPr>
          <p:nvPr/>
        </p:nvSpPr>
        <p:spPr bwMode="auto">
          <a:xfrm>
            <a:off x="4800600" y="2895600"/>
            <a:ext cx="474785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 dirty="0">
                <a:solidFill>
                  <a:schemeClr val="bg1"/>
                </a:solidFill>
              </a:rPr>
              <a:t>24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3581400" y="4191000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4572000" y="4953000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10000" y="5410200"/>
            <a:ext cx="15240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95800" y="4648200"/>
            <a:ext cx="15240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1188</TotalTime>
  <Words>265</Words>
  <Application>Microsoft Office PowerPoint</Application>
  <PresentationFormat>On-screen Show (4:3)</PresentationFormat>
  <Paragraphs>142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 Black</vt:lpstr>
      <vt:lpstr>Arial Narrow</vt:lpstr>
      <vt:lpstr>Gill Sans MT</vt:lpstr>
      <vt:lpstr>Times New Roman</vt:lpstr>
      <vt:lpstr>Verdana</vt:lpstr>
      <vt:lpstr>Wingdings</vt:lpstr>
      <vt:lpstr>Wingdings 2</vt:lpstr>
      <vt:lpstr>Solstice</vt:lpstr>
      <vt:lpstr>ICT-307 Algorithm Design and Analysis</vt:lpstr>
      <vt:lpstr>Definition</vt:lpstr>
      <vt:lpstr>Criteria(Properties of good Algo.)</vt:lpstr>
      <vt:lpstr>General Concept</vt:lpstr>
      <vt:lpstr>Problems solved by algorithms </vt:lpstr>
      <vt:lpstr>Why Efficient Algorithm?</vt:lpstr>
      <vt:lpstr>PowerPoint Presentation</vt:lpstr>
      <vt:lpstr>Searching Algorithm</vt:lpstr>
      <vt:lpstr>1. Sequential Search</vt:lpstr>
      <vt:lpstr>2. Binary Search</vt:lpstr>
      <vt:lpstr>Complexity</vt:lpstr>
      <vt:lpstr>Question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AFSARA</dc:creator>
  <cp:lastModifiedBy>HP</cp:lastModifiedBy>
  <cp:revision>66</cp:revision>
  <dcterms:created xsi:type="dcterms:W3CDTF">2006-08-16T00:00:00Z</dcterms:created>
  <dcterms:modified xsi:type="dcterms:W3CDTF">2019-06-26T10:03:03Z</dcterms:modified>
</cp:coreProperties>
</file>