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26539" y="308609"/>
            <a:ext cx="609092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Algorithms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spc="-5" dirty="0"/>
              <a:t>L18.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Algorithms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spc="-5" dirty="0"/>
              <a:t>L18.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Algorithms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spc="-5" dirty="0"/>
              <a:t>L18.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Algorithms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spc="-5" dirty="0"/>
              <a:t>L18.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Algorithms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spc="-5" dirty="0"/>
              <a:t>L18.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92429" y="166370"/>
            <a:ext cx="943609" cy="11150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83030" y="308609"/>
            <a:ext cx="637793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9259" y="1338579"/>
            <a:ext cx="8366125" cy="1972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617720" y="6530650"/>
            <a:ext cx="821689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Algorithms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843519" y="6530650"/>
            <a:ext cx="561340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spc="-5" dirty="0"/>
              <a:t>L18.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0"/>
            <a:ext cx="1143000" cy="1447800"/>
          </a:xfrm>
          <a:custGeom>
            <a:avLst/>
            <a:gdLst/>
            <a:ahLst/>
            <a:cxnLst/>
            <a:rect l="l" t="t" r="r" b="b"/>
            <a:pathLst>
              <a:path w="1143000" h="1447800">
                <a:moveTo>
                  <a:pt x="1143000" y="0"/>
                </a:moveTo>
                <a:lnTo>
                  <a:pt x="0" y="0"/>
                </a:lnTo>
                <a:lnTo>
                  <a:pt x="0" y="1447800"/>
                </a:lnTo>
                <a:lnTo>
                  <a:pt x="1143000" y="1447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2000" y="1774189"/>
            <a:ext cx="2303780" cy="2722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63670" y="1699259"/>
            <a:ext cx="4318000" cy="23806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3200" b="1" dirty="0">
                <a:latin typeface="Times New Roman"/>
                <a:cs typeface="Times New Roman"/>
              </a:rPr>
              <a:t>Shortest Paths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II</a:t>
            </a:r>
            <a:endParaRPr sz="32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30"/>
              </a:spcBef>
              <a:buClr>
                <a:srgbClr val="CC0000"/>
              </a:buClr>
              <a:buChar char="•"/>
              <a:tabLst>
                <a:tab pos="241300" algn="l"/>
              </a:tabLst>
            </a:pPr>
            <a:r>
              <a:rPr sz="3200" spc="-5" dirty="0">
                <a:latin typeface="Times New Roman"/>
                <a:cs typeface="Times New Roman"/>
              </a:rPr>
              <a:t>Bellman-Ford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algorithm</a:t>
            </a:r>
          </a:p>
          <a:p>
            <a:pPr marL="241300" marR="5080" indent="-228600">
              <a:lnSpc>
                <a:spcPct val="79900"/>
              </a:lnSpc>
              <a:spcBef>
                <a:spcPts val="800"/>
              </a:spcBef>
              <a:buClr>
                <a:srgbClr val="CC0000"/>
              </a:buClr>
              <a:buChar char="•"/>
              <a:tabLst>
                <a:tab pos="241300" algn="l"/>
              </a:tabLst>
            </a:pPr>
            <a:r>
              <a:rPr sz="3200" spc="-5" dirty="0">
                <a:latin typeface="Times New Roman"/>
                <a:cs typeface="Times New Roman"/>
              </a:rPr>
              <a:t>Linear programming </a:t>
            </a:r>
            <a:r>
              <a:rPr sz="3200" dirty="0">
                <a:latin typeface="Times New Roman"/>
                <a:cs typeface="Times New Roman"/>
              </a:rPr>
              <a:t>and  </a:t>
            </a:r>
            <a:r>
              <a:rPr sz="3200" spc="-5" dirty="0">
                <a:latin typeface="Times New Roman"/>
                <a:cs typeface="Times New Roman"/>
              </a:rPr>
              <a:t>difference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constraints</a:t>
            </a:r>
            <a:endParaRPr sz="32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30"/>
              </a:spcBef>
              <a:buClr>
                <a:srgbClr val="CC0000"/>
              </a:buClr>
              <a:buChar char="•"/>
              <a:tabLst>
                <a:tab pos="241300" algn="l"/>
              </a:tabLst>
            </a:pPr>
            <a:r>
              <a:rPr sz="3200" dirty="0">
                <a:latin typeface="Times New Roman"/>
                <a:cs typeface="Times New Roman"/>
              </a:rPr>
              <a:t>VLSI layout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compaction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33800" y="1774189"/>
            <a:ext cx="0" cy="3407410"/>
          </a:xfrm>
          <a:custGeom>
            <a:avLst/>
            <a:gdLst/>
            <a:ahLst/>
            <a:cxnLst/>
            <a:rect l="l" t="t" r="r" b="b"/>
            <a:pathLst>
              <a:path h="3407410">
                <a:moveTo>
                  <a:pt x="0" y="0"/>
                </a:moveTo>
                <a:lnTo>
                  <a:pt x="0" y="3407410"/>
                </a:lnTo>
              </a:path>
            </a:pathLst>
          </a:custGeom>
          <a:ln w="7619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53410" y="386079"/>
            <a:ext cx="28327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i="1" spc="-5" dirty="0">
                <a:latin typeface="Times New Roman"/>
                <a:cs typeface="Times New Roman"/>
              </a:rPr>
              <a:t>Algor</a:t>
            </a:r>
            <a:r>
              <a:rPr sz="4800" i="1" dirty="0">
                <a:latin typeface="Times New Roman"/>
                <a:cs typeface="Times New Roman"/>
              </a:rPr>
              <a:t>i</a:t>
            </a:r>
            <a:r>
              <a:rPr sz="4800" i="1" spc="-5" dirty="0">
                <a:latin typeface="Times New Roman"/>
                <a:cs typeface="Times New Roman"/>
              </a:rPr>
              <a:t>t</a:t>
            </a:r>
            <a:r>
              <a:rPr sz="4800" i="1" spc="-15" dirty="0">
                <a:latin typeface="Times New Roman"/>
                <a:cs typeface="Times New Roman"/>
              </a:rPr>
              <a:t>h</a:t>
            </a:r>
            <a:r>
              <a:rPr sz="4800" i="1" dirty="0">
                <a:latin typeface="Times New Roman"/>
                <a:cs typeface="Times New Roman"/>
              </a:rPr>
              <a:t>ms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Algorithms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-5" dirty="0"/>
              <a:t>L18.</a:t>
            </a:r>
            <a:fld id="{81D60167-4931-47E6-BA6A-407CBD079E47}" type="slidenum">
              <a:rPr spc="-5" dirty="0"/>
              <a:t>1</a:t>
            </a:fld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of</a:t>
            </a:r>
            <a:r>
              <a:rPr spc="-75" dirty="0"/>
              <a:t> </a:t>
            </a:r>
            <a:r>
              <a:rPr spc="-5" dirty="0"/>
              <a:t>Bellman-Ford</a:t>
            </a:r>
          </a:p>
        </p:txBody>
      </p:sp>
      <p:sp>
        <p:nvSpPr>
          <p:cNvPr id="3" name="object 3"/>
          <p:cNvSpPr/>
          <p:nvPr/>
        </p:nvSpPr>
        <p:spPr>
          <a:xfrm>
            <a:off x="2243227" y="2090827"/>
            <a:ext cx="4721044" cy="27842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51100" y="3188970"/>
            <a:ext cx="273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Algorithms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-5" dirty="0"/>
              <a:t>L18.</a:t>
            </a: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6407150" y="3188970"/>
            <a:ext cx="273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06089" y="2405379"/>
            <a:ext cx="381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30090" y="331977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15890" y="30772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39740" y="23152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53890" y="44488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10940" y="31534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00550" y="1479549"/>
            <a:ext cx="315595" cy="121158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  <a:p>
            <a:pPr marL="41910">
              <a:lnSpc>
                <a:spcPct val="100000"/>
              </a:lnSpc>
              <a:spcBef>
                <a:spcPts val="83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98039" y="2653029"/>
            <a:ext cx="228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8986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29730" y="2653029"/>
            <a:ext cx="3155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44900" y="4095750"/>
            <a:ext cx="315595" cy="12039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9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71440" y="4095750"/>
            <a:ext cx="319405" cy="12039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  <a:p>
            <a:pPr marL="14604">
              <a:lnSpc>
                <a:spcPct val="100000"/>
              </a:lnSpc>
              <a:spcBef>
                <a:spcPts val="80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22240" y="224282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39640" y="370585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38090" y="289179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69589" y="304419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29889" y="3474175"/>
            <a:ext cx="298450" cy="893444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615"/>
              </a:spcBef>
            </a:pPr>
            <a:r>
              <a:rPr sz="1800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26840" y="286765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08040" y="3523161"/>
            <a:ext cx="444500" cy="7683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dirty="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2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–3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76140" y="412242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13250" y="1595477"/>
            <a:ext cx="485140" cy="494366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lang="en-US" sz="3200" dirty="0">
                <a:solidFill>
                  <a:srgbClr val="008986"/>
                </a:solidFill>
                <a:latin typeface="Symbol"/>
                <a:cs typeface="Symbol"/>
              </a:rPr>
              <a:t>-1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43227" y="2090486"/>
            <a:ext cx="4721044" cy="27846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of</a:t>
            </a:r>
            <a:r>
              <a:rPr spc="-75" dirty="0"/>
              <a:t> </a:t>
            </a:r>
            <a:r>
              <a:rPr spc="-5" dirty="0"/>
              <a:t>Bellman-Ford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Algorithms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-5" dirty="0"/>
              <a:t>L18.</a:t>
            </a: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2451100" y="3188970"/>
            <a:ext cx="273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A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07150" y="3188970"/>
            <a:ext cx="273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06089" y="2405379"/>
            <a:ext cx="381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30090" y="331977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15890" y="30772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39740" y="23152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53890" y="44488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10940" y="31534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98039" y="2653029"/>
            <a:ext cx="228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8986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29730" y="2653029"/>
            <a:ext cx="3155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44900" y="4095750"/>
            <a:ext cx="315595" cy="12039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9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C</a:t>
            </a: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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71440" y="4095750"/>
            <a:ext cx="319405" cy="12039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  <a:p>
            <a:pPr marL="14604">
              <a:lnSpc>
                <a:spcPct val="100000"/>
              </a:lnSpc>
              <a:spcBef>
                <a:spcPts val="80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22240" y="224282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39640" y="370585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38090" y="289179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69589" y="304419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29889" y="3474175"/>
            <a:ext cx="298450" cy="893444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615"/>
              </a:spcBef>
            </a:pPr>
            <a:r>
              <a:rPr sz="1800" dirty="0">
                <a:latin typeface="Times New Roman"/>
                <a:cs typeface="Times New Roman"/>
              </a:rPr>
              <a:t>5</a:t>
            </a: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4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26840" y="286765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08040" y="3523161"/>
            <a:ext cx="444500" cy="7683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dirty="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2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–3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76140" y="412242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5">
            <a:extLst>
              <a:ext uri="{FF2B5EF4-FFF2-40B4-BE49-F238E27FC236}">
                <a16:creationId xmlns:a16="http://schemas.microsoft.com/office/drawing/2014/main" id="{6DDD9EFF-C876-46FF-8090-239BDA23688A}"/>
              </a:ext>
            </a:extLst>
          </p:cNvPr>
          <p:cNvSpPr txBox="1"/>
          <p:nvPr/>
        </p:nvSpPr>
        <p:spPr>
          <a:xfrm>
            <a:off x="4430266" y="2154831"/>
            <a:ext cx="27381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B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57600" y="4797147"/>
            <a:ext cx="290195" cy="4984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lang="en-US" sz="3200" dirty="0">
                <a:solidFill>
                  <a:srgbClr val="008986"/>
                </a:solidFill>
                <a:latin typeface="Symbol"/>
                <a:cs typeface="Symbol"/>
              </a:rPr>
              <a:t>4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43227" y="2090827"/>
            <a:ext cx="4721044" cy="27848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of</a:t>
            </a:r>
            <a:r>
              <a:rPr spc="-75" dirty="0"/>
              <a:t> </a:t>
            </a:r>
            <a:r>
              <a:rPr spc="-5" dirty="0"/>
              <a:t>Bellman-Ford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Algorithms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-5" dirty="0"/>
              <a:t>L18.</a:t>
            </a: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2451100" y="3188970"/>
            <a:ext cx="273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31970" y="1479549"/>
            <a:ext cx="452120" cy="121158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</a:t>
            </a:r>
            <a:endParaRPr sz="3200">
              <a:latin typeface="Symbol"/>
              <a:cs typeface="Symbol"/>
            </a:endParaRPr>
          </a:p>
          <a:p>
            <a:pPr marL="109855">
              <a:lnSpc>
                <a:spcPct val="100000"/>
              </a:lnSpc>
              <a:spcBef>
                <a:spcPts val="83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07150" y="3188970"/>
            <a:ext cx="273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55059" y="4097020"/>
            <a:ext cx="296545" cy="606576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C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06089" y="2405379"/>
            <a:ext cx="381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30090" y="331977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15890" y="30772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39740" y="23152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53890" y="44488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10940" y="31534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98039" y="2653029"/>
            <a:ext cx="228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8986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29730" y="2653029"/>
            <a:ext cx="3155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71440" y="4095750"/>
            <a:ext cx="319405" cy="12039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  <a:p>
            <a:pPr marL="14604">
              <a:lnSpc>
                <a:spcPct val="100000"/>
              </a:lnSpc>
              <a:spcBef>
                <a:spcPts val="80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22240" y="224282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39640" y="370585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38090" y="289179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69589" y="304419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29889" y="3474175"/>
            <a:ext cx="298450" cy="893444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615"/>
              </a:spcBef>
            </a:pPr>
            <a:r>
              <a:rPr sz="1800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26840" y="286765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08040" y="3523161"/>
            <a:ext cx="444500" cy="7683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dirty="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2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–3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76140" y="412242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6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of</a:t>
            </a:r>
            <a:r>
              <a:rPr spc="-75" dirty="0"/>
              <a:t> </a:t>
            </a:r>
            <a:r>
              <a:rPr spc="-5" dirty="0"/>
              <a:t>Bellman-Ford</a:t>
            </a:r>
          </a:p>
        </p:txBody>
      </p:sp>
      <p:sp>
        <p:nvSpPr>
          <p:cNvPr id="3" name="object 3"/>
          <p:cNvSpPr/>
          <p:nvPr/>
        </p:nvSpPr>
        <p:spPr>
          <a:xfrm>
            <a:off x="2243227" y="2090827"/>
            <a:ext cx="4721044" cy="27842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51100" y="3188970"/>
            <a:ext cx="273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Algorithms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-5" dirty="0"/>
              <a:t>L18.</a:t>
            </a: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4331970" y="1479549"/>
            <a:ext cx="452120" cy="121158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</a:t>
            </a:r>
            <a:endParaRPr sz="3200">
              <a:latin typeface="Symbol"/>
              <a:cs typeface="Symbol"/>
            </a:endParaRPr>
          </a:p>
          <a:p>
            <a:pPr marL="109855">
              <a:lnSpc>
                <a:spcPct val="100000"/>
              </a:lnSpc>
              <a:spcBef>
                <a:spcPts val="83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07150" y="3188970"/>
            <a:ext cx="273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55059" y="4097020"/>
            <a:ext cx="296545" cy="120142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  <a:p>
            <a:pPr marL="59055">
              <a:lnSpc>
                <a:spcPct val="100000"/>
              </a:lnSpc>
              <a:spcBef>
                <a:spcPts val="79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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06089" y="2405379"/>
            <a:ext cx="381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30090" y="331977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15890" y="30772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39740" y="23152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53890" y="44488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10940" y="31534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98039" y="2653029"/>
            <a:ext cx="228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8986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29730" y="2653029"/>
            <a:ext cx="3155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71440" y="4095750"/>
            <a:ext cx="319405" cy="12039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  <a:p>
            <a:pPr marL="14604">
              <a:lnSpc>
                <a:spcPct val="100000"/>
              </a:lnSpc>
              <a:spcBef>
                <a:spcPts val="80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22240" y="224282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39640" y="370585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38090" y="289179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69589" y="304419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29889" y="3474175"/>
            <a:ext cx="298450" cy="893444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615"/>
              </a:spcBef>
            </a:pPr>
            <a:r>
              <a:rPr sz="1800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26840" y="286765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08040" y="3523161"/>
            <a:ext cx="444500" cy="7683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dirty="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2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–3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76140" y="412242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14750" y="4795877"/>
            <a:ext cx="203200" cy="4984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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57198" y="2081728"/>
            <a:ext cx="4721044" cy="27848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of</a:t>
            </a:r>
            <a:r>
              <a:rPr spc="-75" dirty="0"/>
              <a:t> </a:t>
            </a:r>
            <a:r>
              <a:rPr spc="-5" dirty="0"/>
              <a:t>Bellman-Ford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Algorithms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-5" dirty="0"/>
              <a:t>L18.</a:t>
            </a: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2451100" y="3188970"/>
            <a:ext cx="273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31970" y="1479549"/>
            <a:ext cx="452120" cy="121158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</a:t>
            </a:r>
            <a:endParaRPr sz="3200">
              <a:latin typeface="Symbol"/>
              <a:cs typeface="Symbol"/>
            </a:endParaRPr>
          </a:p>
          <a:p>
            <a:pPr marL="109855">
              <a:lnSpc>
                <a:spcPct val="100000"/>
              </a:lnSpc>
              <a:spcBef>
                <a:spcPts val="83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07150" y="3188970"/>
            <a:ext cx="273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55059" y="4097020"/>
            <a:ext cx="296545" cy="239168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C</a:t>
            </a:r>
            <a:endParaRPr sz="3200" dirty="0">
              <a:latin typeface="Times New Roman"/>
              <a:cs typeface="Times New Roman"/>
            </a:endParaRPr>
          </a:p>
          <a:p>
            <a:pPr marL="59055">
              <a:lnSpc>
                <a:spcPct val="100000"/>
              </a:lnSpc>
              <a:spcBef>
                <a:spcPts val="790"/>
              </a:spcBef>
            </a:pPr>
            <a:endParaRPr lang="en-US" sz="3200" dirty="0">
              <a:latin typeface="Symbol"/>
              <a:cs typeface="Symbol"/>
            </a:endParaRPr>
          </a:p>
          <a:p>
            <a:pPr marL="59055">
              <a:spcBef>
                <a:spcPts val="790"/>
              </a:spcBef>
            </a:pPr>
            <a:r>
              <a:rPr lang="en-US" sz="3200" dirty="0">
                <a:solidFill>
                  <a:srgbClr val="008986"/>
                </a:solidFill>
                <a:latin typeface="Times New Roman"/>
                <a:cs typeface="Times New Roman"/>
              </a:rPr>
              <a:t>2</a:t>
            </a:r>
            <a:endParaRPr lang="en-US" sz="3200" dirty="0">
              <a:latin typeface="Times New Roman"/>
              <a:cs typeface="Times New Roman"/>
            </a:endParaRPr>
          </a:p>
          <a:p>
            <a:pPr marL="59055">
              <a:lnSpc>
                <a:spcPct val="100000"/>
              </a:lnSpc>
              <a:spcBef>
                <a:spcPts val="790"/>
              </a:spcBef>
            </a:pPr>
            <a:endParaRPr sz="3200" dirty="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06089" y="2405379"/>
            <a:ext cx="381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30090" y="331977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15890" y="30772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39740" y="23152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2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53890" y="44488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10940" y="31534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98039" y="2653029"/>
            <a:ext cx="228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8986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29730" y="2653029"/>
            <a:ext cx="3155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71440" y="4095750"/>
            <a:ext cx="319405" cy="12039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D</a:t>
            </a:r>
            <a:endParaRPr sz="3200" dirty="0">
              <a:latin typeface="Times New Roman"/>
              <a:cs typeface="Times New Roman"/>
            </a:endParaRPr>
          </a:p>
          <a:p>
            <a:pPr marL="14604">
              <a:lnSpc>
                <a:spcPct val="100000"/>
              </a:lnSpc>
              <a:spcBef>
                <a:spcPts val="80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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22240" y="224282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39640" y="370585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38090" y="289179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69589" y="304419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29889" y="3474175"/>
            <a:ext cx="298450" cy="893444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615"/>
              </a:spcBef>
            </a:pPr>
            <a:r>
              <a:rPr sz="1800" dirty="0">
                <a:latin typeface="Times New Roman"/>
                <a:cs typeface="Times New Roman"/>
              </a:rPr>
              <a:t>5</a:t>
            </a: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4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26840" y="286765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08040" y="3523161"/>
            <a:ext cx="444500" cy="7683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dirty="0">
                <a:latin typeface="Times New Roman"/>
                <a:cs typeface="Times New Roman"/>
              </a:rPr>
              <a:t>8</a:t>
            </a:r>
          </a:p>
          <a:p>
            <a:pPr marL="76200">
              <a:lnSpc>
                <a:spcPct val="100000"/>
              </a:lnSpc>
              <a:spcBef>
                <a:spcPts val="2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–3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76140" y="412242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B9202C-B962-47CD-ABAA-CEACD8C96DE7}"/>
              </a:ext>
            </a:extLst>
          </p:cNvPr>
          <p:cNvCxnSpPr/>
          <p:nvPr/>
        </p:nvCxnSpPr>
        <p:spPr>
          <a:xfrm flipV="1">
            <a:off x="3433443" y="4900929"/>
            <a:ext cx="663577" cy="35687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of</a:t>
            </a:r>
            <a:r>
              <a:rPr spc="-75" dirty="0"/>
              <a:t> </a:t>
            </a:r>
            <a:r>
              <a:rPr spc="-5" dirty="0"/>
              <a:t>Bellman-Ford</a:t>
            </a:r>
          </a:p>
        </p:txBody>
      </p:sp>
      <p:sp>
        <p:nvSpPr>
          <p:cNvPr id="3" name="object 3"/>
          <p:cNvSpPr/>
          <p:nvPr/>
        </p:nvSpPr>
        <p:spPr>
          <a:xfrm>
            <a:off x="2243227" y="2090827"/>
            <a:ext cx="4721044" cy="27842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51100" y="3188970"/>
            <a:ext cx="273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Algorithms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-5" dirty="0"/>
              <a:t>L18.</a:t>
            </a: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4331970" y="1479549"/>
            <a:ext cx="452120" cy="121158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</a:t>
            </a:r>
            <a:endParaRPr sz="3200" dirty="0">
              <a:latin typeface="Symbol"/>
              <a:cs typeface="Symbol"/>
            </a:endParaRPr>
          </a:p>
          <a:p>
            <a:pPr marL="109855">
              <a:lnSpc>
                <a:spcPct val="100000"/>
              </a:lnSpc>
              <a:spcBef>
                <a:spcPts val="83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B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07150" y="3188970"/>
            <a:ext cx="273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55059" y="4097020"/>
            <a:ext cx="296545" cy="120142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  <a:p>
            <a:pPr marL="59055">
              <a:lnSpc>
                <a:spcPct val="100000"/>
              </a:lnSpc>
              <a:spcBef>
                <a:spcPts val="79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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06089" y="2405379"/>
            <a:ext cx="381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30090" y="331977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15890" y="30772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39740" y="23152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53890" y="44488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10940" y="31534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98039" y="2653029"/>
            <a:ext cx="228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8986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29730" y="2653029"/>
            <a:ext cx="3155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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71440" y="4095750"/>
            <a:ext cx="319405" cy="12039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  <a:p>
            <a:pPr marL="14604">
              <a:lnSpc>
                <a:spcPct val="100000"/>
              </a:lnSpc>
              <a:spcBef>
                <a:spcPts val="80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22240" y="224282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39640" y="370585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38090" y="289179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69589" y="304419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29889" y="3474175"/>
            <a:ext cx="298450" cy="893444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615"/>
              </a:spcBef>
            </a:pPr>
            <a:r>
              <a:rPr sz="1800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26840" y="286765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08040" y="3523161"/>
            <a:ext cx="444500" cy="7683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dirty="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2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–3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76140" y="412242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of</a:t>
            </a:r>
            <a:r>
              <a:rPr spc="-75" dirty="0"/>
              <a:t> </a:t>
            </a:r>
            <a:r>
              <a:rPr spc="-5" dirty="0"/>
              <a:t>Bellman-Ford</a:t>
            </a:r>
          </a:p>
        </p:txBody>
      </p:sp>
      <p:sp>
        <p:nvSpPr>
          <p:cNvPr id="3" name="object 3"/>
          <p:cNvSpPr/>
          <p:nvPr/>
        </p:nvSpPr>
        <p:spPr>
          <a:xfrm>
            <a:off x="2243227" y="2090827"/>
            <a:ext cx="4721044" cy="27842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51100" y="3188970"/>
            <a:ext cx="273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A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Algorithms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-5" dirty="0"/>
              <a:t>L18.</a:t>
            </a: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4331970" y="1479549"/>
            <a:ext cx="452120" cy="121158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</a:t>
            </a:r>
            <a:endParaRPr sz="3200" dirty="0">
              <a:latin typeface="Symbol"/>
              <a:cs typeface="Symbol"/>
            </a:endParaRPr>
          </a:p>
          <a:p>
            <a:pPr marL="109855">
              <a:lnSpc>
                <a:spcPct val="100000"/>
              </a:lnSpc>
              <a:spcBef>
                <a:spcPts val="83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B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07150" y="3188970"/>
            <a:ext cx="273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E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55059" y="4097020"/>
            <a:ext cx="296545" cy="120142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C</a:t>
            </a:r>
            <a:endParaRPr sz="3200" dirty="0">
              <a:latin typeface="Times New Roman"/>
              <a:cs typeface="Times New Roman"/>
            </a:endParaRPr>
          </a:p>
          <a:p>
            <a:pPr marL="59055">
              <a:lnSpc>
                <a:spcPct val="100000"/>
              </a:lnSpc>
              <a:spcBef>
                <a:spcPts val="79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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06089" y="2405379"/>
            <a:ext cx="381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30090" y="331977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15890" y="30772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39740" y="23152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53890" y="44488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10940" y="31534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98039" y="2653029"/>
            <a:ext cx="228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8986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29730" y="2653029"/>
            <a:ext cx="3155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71440" y="4095750"/>
            <a:ext cx="319405" cy="12039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D</a:t>
            </a:r>
            <a:endParaRPr sz="3200" dirty="0">
              <a:latin typeface="Times New Roman"/>
              <a:cs typeface="Times New Roman"/>
            </a:endParaRPr>
          </a:p>
          <a:p>
            <a:pPr marL="14604">
              <a:lnSpc>
                <a:spcPct val="100000"/>
              </a:lnSpc>
              <a:spcBef>
                <a:spcPts val="80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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22240" y="224282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39640" y="370585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38090" y="289179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69589" y="304419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29889" y="3474175"/>
            <a:ext cx="298450" cy="893444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615"/>
              </a:spcBef>
            </a:pPr>
            <a:r>
              <a:rPr sz="1800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26840" y="286765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08040" y="3523161"/>
            <a:ext cx="444500" cy="7683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dirty="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2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–3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49929" y="5443220"/>
            <a:ext cx="2613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Times New Roman"/>
                <a:cs typeface="Times New Roman"/>
              </a:rPr>
              <a:t>End </a:t>
            </a:r>
            <a:r>
              <a:rPr sz="3600" dirty="0">
                <a:latin typeface="Times New Roman"/>
                <a:cs typeface="Times New Roman"/>
              </a:rPr>
              <a:t>of pass</a:t>
            </a:r>
            <a:r>
              <a:rPr sz="3600" spc="-10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1.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76140" y="412242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42430" y="2663547"/>
            <a:ext cx="290195" cy="4984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∞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43227" y="2090827"/>
            <a:ext cx="4723688" cy="27842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50050" y="2651759"/>
            <a:ext cx="228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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Algorithms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-5" dirty="0"/>
              <a:t>L18.</a:t>
            </a: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of</a:t>
            </a:r>
            <a:r>
              <a:rPr spc="-75" dirty="0"/>
              <a:t> </a:t>
            </a:r>
            <a:r>
              <a:rPr spc="-5" dirty="0"/>
              <a:t>Bellman-Ford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51100" y="3188970"/>
            <a:ext cx="273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31970" y="1479549"/>
            <a:ext cx="452120" cy="121158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</a:t>
            </a:r>
            <a:endParaRPr sz="3200" dirty="0">
              <a:latin typeface="Symbol"/>
              <a:cs typeface="Symbol"/>
            </a:endParaRPr>
          </a:p>
          <a:p>
            <a:pPr marL="109855">
              <a:lnSpc>
                <a:spcPct val="100000"/>
              </a:lnSpc>
              <a:spcBef>
                <a:spcPts val="83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B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07150" y="3188970"/>
            <a:ext cx="273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55059" y="4097020"/>
            <a:ext cx="296545" cy="120142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  <a:p>
            <a:pPr marL="59055">
              <a:lnSpc>
                <a:spcPct val="100000"/>
              </a:lnSpc>
              <a:spcBef>
                <a:spcPts val="79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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06089" y="2405379"/>
            <a:ext cx="381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30090" y="331977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15890" y="30772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39740" y="23152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53890" y="44488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10940" y="31534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98039" y="2653029"/>
            <a:ext cx="228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8986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71440" y="4095750"/>
            <a:ext cx="319405" cy="12039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  <a:p>
            <a:pPr marL="14604">
              <a:lnSpc>
                <a:spcPct val="100000"/>
              </a:lnSpc>
              <a:spcBef>
                <a:spcPts val="80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22240" y="224282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39640" y="370585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38090" y="289179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69589" y="304419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29889" y="3474175"/>
            <a:ext cx="298450" cy="893444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615"/>
              </a:spcBef>
            </a:pPr>
            <a:r>
              <a:rPr sz="1800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26840" y="286765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08040" y="3523161"/>
            <a:ext cx="444500" cy="7683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dirty="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2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–3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76140" y="412242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50050" y="2651759"/>
            <a:ext cx="228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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of</a:t>
            </a:r>
            <a:r>
              <a:rPr spc="-75" dirty="0"/>
              <a:t> </a:t>
            </a:r>
            <a:r>
              <a:rPr spc="-5" dirty="0"/>
              <a:t>Bellman-Ford</a:t>
            </a:r>
          </a:p>
        </p:txBody>
      </p:sp>
      <p:sp>
        <p:nvSpPr>
          <p:cNvPr id="4" name="object 4"/>
          <p:cNvSpPr/>
          <p:nvPr/>
        </p:nvSpPr>
        <p:spPr>
          <a:xfrm>
            <a:off x="2243227" y="2090827"/>
            <a:ext cx="4721044" cy="27842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51100" y="3188970"/>
            <a:ext cx="273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Algorithms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-5" dirty="0"/>
              <a:t>L18.</a:t>
            </a: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4331970" y="1479549"/>
            <a:ext cx="452120" cy="121158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</a:t>
            </a:r>
            <a:endParaRPr sz="3200" dirty="0">
              <a:latin typeface="Symbol"/>
              <a:cs typeface="Symbol"/>
            </a:endParaRPr>
          </a:p>
          <a:p>
            <a:pPr marL="109855">
              <a:lnSpc>
                <a:spcPct val="100000"/>
              </a:lnSpc>
              <a:spcBef>
                <a:spcPts val="83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B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07150" y="3188970"/>
            <a:ext cx="273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55059" y="4097020"/>
            <a:ext cx="296545" cy="120142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  <a:p>
            <a:pPr marL="59055">
              <a:lnSpc>
                <a:spcPct val="100000"/>
              </a:lnSpc>
              <a:spcBef>
                <a:spcPts val="79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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06089" y="2405379"/>
            <a:ext cx="381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30090" y="331977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15890" y="30772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39740" y="23152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53890" y="44488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10940" y="31534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98039" y="2653029"/>
            <a:ext cx="228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8986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71440" y="4095750"/>
            <a:ext cx="319405" cy="12039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D</a:t>
            </a:r>
            <a:endParaRPr sz="3200" dirty="0">
              <a:latin typeface="Times New Roman"/>
              <a:cs typeface="Times New Roman"/>
            </a:endParaRPr>
          </a:p>
          <a:p>
            <a:pPr marL="14604">
              <a:lnSpc>
                <a:spcPct val="100000"/>
              </a:lnSpc>
              <a:spcBef>
                <a:spcPts val="80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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22240" y="224282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39640" y="370585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38090" y="289179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69589" y="304419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29889" y="3474175"/>
            <a:ext cx="298450" cy="893444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615"/>
              </a:spcBef>
            </a:pPr>
            <a:r>
              <a:rPr sz="1800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26840" y="286765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08040" y="3523161"/>
            <a:ext cx="444500" cy="7683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dirty="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2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–3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76140" y="412242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86679" y="4797147"/>
            <a:ext cx="290195" cy="4984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lang="en-US" sz="3200" dirty="0">
                <a:solidFill>
                  <a:srgbClr val="008986"/>
                </a:solidFill>
                <a:latin typeface="Symbol"/>
                <a:cs typeface="Symbol"/>
              </a:rPr>
              <a:t>1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43227" y="2090827"/>
            <a:ext cx="4721044" cy="27848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50050" y="2651759"/>
            <a:ext cx="228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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Algorithms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-5" dirty="0"/>
              <a:t>L18.</a:t>
            </a: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of</a:t>
            </a:r>
            <a:r>
              <a:rPr spc="-75" dirty="0"/>
              <a:t> </a:t>
            </a:r>
            <a:r>
              <a:rPr spc="-5" dirty="0"/>
              <a:t>Bellman-Ford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51100" y="3188970"/>
            <a:ext cx="273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31970" y="1479549"/>
            <a:ext cx="452120" cy="121158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</a:t>
            </a:r>
            <a:endParaRPr sz="3200" dirty="0">
              <a:latin typeface="Symbol"/>
              <a:cs typeface="Symbol"/>
            </a:endParaRPr>
          </a:p>
          <a:p>
            <a:pPr marL="109855">
              <a:lnSpc>
                <a:spcPct val="100000"/>
              </a:lnSpc>
              <a:spcBef>
                <a:spcPts val="83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B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07150" y="3188970"/>
            <a:ext cx="273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55059" y="4097020"/>
            <a:ext cx="296545" cy="120142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  <a:p>
            <a:pPr marL="59055">
              <a:lnSpc>
                <a:spcPct val="100000"/>
              </a:lnSpc>
              <a:spcBef>
                <a:spcPts val="79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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71440" y="4097020"/>
            <a:ext cx="319405" cy="606576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D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06089" y="2405379"/>
            <a:ext cx="381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–1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30090" y="331977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15890" y="30772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39740" y="23152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53890" y="44488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10940" y="31534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98039" y="2653029"/>
            <a:ext cx="228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8986"/>
                </a:solidFill>
                <a:latin typeface="Times New Roman"/>
                <a:cs typeface="Times New Roman"/>
              </a:rPr>
              <a:t>0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22240" y="224282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39640" y="370585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38090" y="289179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69589" y="304419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929889" y="3474175"/>
            <a:ext cx="298450" cy="893444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615"/>
              </a:spcBef>
            </a:pPr>
            <a:r>
              <a:rPr sz="1800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26840" y="286765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08040" y="3523161"/>
            <a:ext cx="444500" cy="7683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dirty="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2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–3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76140" y="412242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308609"/>
            <a:ext cx="54070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Negative-weight</a:t>
            </a:r>
            <a:r>
              <a:rPr spc="-55" dirty="0"/>
              <a:t> </a:t>
            </a:r>
            <a:r>
              <a:rPr spc="-5" dirty="0"/>
              <a:t>cycles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9870" y="1203959"/>
            <a:ext cx="8140065" cy="1415772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540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Recall: </a:t>
            </a:r>
            <a:r>
              <a:rPr sz="3200" spc="-5" dirty="0">
                <a:latin typeface="Times New Roman"/>
                <a:cs typeface="Times New Roman"/>
              </a:rPr>
              <a:t>If </a:t>
            </a:r>
            <a:r>
              <a:rPr sz="3200" dirty="0">
                <a:latin typeface="Times New Roman"/>
                <a:cs typeface="Times New Roman"/>
              </a:rPr>
              <a:t>a graph </a:t>
            </a: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G = </a:t>
            </a:r>
            <a:r>
              <a:rPr sz="3200" dirty="0">
                <a:solidFill>
                  <a:srgbClr val="008986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986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986"/>
                </a:solidFill>
                <a:latin typeface="Times New Roman"/>
                <a:cs typeface="Times New Roman"/>
              </a:rPr>
              <a:t>E</a:t>
            </a:r>
            <a:r>
              <a:rPr sz="3200" spc="-5" dirty="0">
                <a:solidFill>
                  <a:srgbClr val="008986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contains </a:t>
            </a:r>
            <a:r>
              <a:rPr sz="3200" dirty="0">
                <a:latin typeface="Times New Roman"/>
                <a:cs typeface="Times New Roman"/>
              </a:rPr>
              <a:t>a negative-  weight cycle, </a:t>
            </a:r>
            <a:r>
              <a:rPr sz="3200" spc="-5" dirty="0">
                <a:latin typeface="Times New Roman"/>
                <a:cs typeface="Times New Roman"/>
              </a:rPr>
              <a:t>then some </a:t>
            </a:r>
            <a:r>
              <a:rPr sz="3200" dirty="0">
                <a:latin typeface="Times New Roman"/>
                <a:cs typeface="Times New Roman"/>
              </a:rPr>
              <a:t>shortest paths </a:t>
            </a:r>
            <a:r>
              <a:rPr sz="3200" spc="-5" dirty="0">
                <a:latin typeface="Times New Roman"/>
                <a:cs typeface="Times New Roman"/>
              </a:rPr>
              <a:t>may</a:t>
            </a:r>
            <a:r>
              <a:rPr sz="3200" dirty="0">
                <a:latin typeface="Times New Roman"/>
                <a:cs typeface="Times New Roman"/>
              </a:rPr>
              <a:t> not</a:t>
            </a:r>
            <a:r>
              <a:rPr lang="en-US" sz="3200" dirty="0">
                <a:latin typeface="Times New Roman"/>
                <a:cs typeface="Times New Roman"/>
              </a:rPr>
              <a:t> exist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30427" y="2458720"/>
            <a:ext cx="6479994" cy="23021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59889" y="4084320"/>
            <a:ext cx="228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u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Algorithms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-5" dirty="0"/>
              <a:t>L18.</a:t>
            </a: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7386319" y="4084320"/>
            <a:ext cx="2063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21629" y="2217419"/>
            <a:ext cx="37846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30" dirty="0">
                <a:latin typeface="Times New Roman"/>
                <a:cs typeface="Times New Roman"/>
              </a:rPr>
              <a:t>…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22570" y="3111500"/>
            <a:ext cx="5607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8986"/>
                </a:solidFill>
                <a:latin typeface="Times New Roman"/>
                <a:cs typeface="Times New Roman"/>
              </a:rPr>
              <a:t>&lt;</a:t>
            </a:r>
            <a:r>
              <a:rPr sz="3200" spc="-85" dirty="0">
                <a:solidFill>
                  <a:srgbClr val="00898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986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EF66D344-07D3-4522-80E7-6DCB0B4108BA}"/>
              </a:ext>
            </a:extLst>
          </p:cNvPr>
          <p:cNvSpPr txBox="1"/>
          <p:nvPr/>
        </p:nvSpPr>
        <p:spPr>
          <a:xfrm>
            <a:off x="200341" y="2551429"/>
            <a:ext cx="17545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Example: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50050" y="2651759"/>
            <a:ext cx="228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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of</a:t>
            </a:r>
            <a:r>
              <a:rPr spc="-75" dirty="0"/>
              <a:t> </a:t>
            </a:r>
            <a:r>
              <a:rPr spc="-5" dirty="0"/>
              <a:t>Bellman-Ford</a:t>
            </a:r>
          </a:p>
        </p:txBody>
      </p:sp>
      <p:sp>
        <p:nvSpPr>
          <p:cNvPr id="4" name="object 4"/>
          <p:cNvSpPr/>
          <p:nvPr/>
        </p:nvSpPr>
        <p:spPr>
          <a:xfrm>
            <a:off x="2246860" y="2053363"/>
            <a:ext cx="4721044" cy="27842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51100" y="3188970"/>
            <a:ext cx="273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Algorithms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-5" dirty="0"/>
              <a:t>L18.</a:t>
            </a: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4331970" y="1479549"/>
            <a:ext cx="452120" cy="121158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</a:t>
            </a:r>
            <a:endParaRPr sz="3200">
              <a:latin typeface="Symbol"/>
              <a:cs typeface="Symbol"/>
            </a:endParaRPr>
          </a:p>
          <a:p>
            <a:pPr marL="109855">
              <a:lnSpc>
                <a:spcPct val="100000"/>
              </a:lnSpc>
              <a:spcBef>
                <a:spcPts val="83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07150" y="3188970"/>
            <a:ext cx="273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55059" y="4097020"/>
            <a:ext cx="296545" cy="120142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C</a:t>
            </a:r>
            <a:endParaRPr sz="3200" dirty="0">
              <a:latin typeface="Times New Roman"/>
              <a:cs typeface="Times New Roman"/>
            </a:endParaRPr>
          </a:p>
          <a:p>
            <a:pPr marL="59055">
              <a:lnSpc>
                <a:spcPct val="100000"/>
              </a:lnSpc>
              <a:spcBef>
                <a:spcPts val="79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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71440" y="4097020"/>
            <a:ext cx="319405" cy="120142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  <a:p>
            <a:pPr marL="68580">
              <a:lnSpc>
                <a:spcPct val="100000"/>
              </a:lnSpc>
              <a:spcBef>
                <a:spcPts val="79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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06089" y="2405379"/>
            <a:ext cx="381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30090" y="331977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15890" y="30772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39740" y="23152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53890" y="44488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10940" y="31534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98039" y="2653029"/>
            <a:ext cx="228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8986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22240" y="224282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39640" y="370585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38090" y="289179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69589" y="304419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29889" y="3474175"/>
            <a:ext cx="298450" cy="893444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615"/>
              </a:spcBef>
            </a:pPr>
            <a:r>
              <a:rPr sz="1800" dirty="0">
                <a:latin typeface="Times New Roman"/>
                <a:cs typeface="Times New Roman"/>
              </a:rPr>
              <a:t>5</a:t>
            </a: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4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26840" y="286765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08040" y="3523161"/>
            <a:ext cx="444500" cy="7683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dirty="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2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–3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76140" y="412242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50050" y="2651759"/>
            <a:ext cx="228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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of</a:t>
            </a:r>
            <a:r>
              <a:rPr spc="-75" dirty="0"/>
              <a:t> </a:t>
            </a:r>
            <a:r>
              <a:rPr spc="-5" dirty="0"/>
              <a:t>Bellman-Ford</a:t>
            </a:r>
          </a:p>
        </p:txBody>
      </p:sp>
      <p:sp>
        <p:nvSpPr>
          <p:cNvPr id="4" name="object 4"/>
          <p:cNvSpPr/>
          <p:nvPr/>
        </p:nvSpPr>
        <p:spPr>
          <a:xfrm>
            <a:off x="2243227" y="2090827"/>
            <a:ext cx="4721044" cy="27842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51100" y="3188970"/>
            <a:ext cx="273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Algorithms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-5" dirty="0"/>
              <a:t>L18.</a:t>
            </a: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4331970" y="1479549"/>
            <a:ext cx="452120" cy="121158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</a:t>
            </a:r>
            <a:endParaRPr sz="3200">
              <a:latin typeface="Symbol"/>
              <a:cs typeface="Symbol"/>
            </a:endParaRPr>
          </a:p>
          <a:p>
            <a:pPr marL="109855">
              <a:lnSpc>
                <a:spcPct val="100000"/>
              </a:lnSpc>
              <a:spcBef>
                <a:spcPts val="83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07150" y="3188970"/>
            <a:ext cx="273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55059" y="4097020"/>
            <a:ext cx="296545" cy="120142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  <a:p>
            <a:pPr marL="59055">
              <a:lnSpc>
                <a:spcPct val="100000"/>
              </a:lnSpc>
              <a:spcBef>
                <a:spcPts val="79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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71440" y="4097020"/>
            <a:ext cx="319405" cy="120142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D</a:t>
            </a:r>
            <a:endParaRPr sz="3200" dirty="0">
              <a:latin typeface="Times New Roman"/>
              <a:cs typeface="Times New Roman"/>
            </a:endParaRPr>
          </a:p>
          <a:p>
            <a:pPr marL="68580">
              <a:lnSpc>
                <a:spcPct val="100000"/>
              </a:lnSpc>
              <a:spcBef>
                <a:spcPts val="79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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06089" y="2405379"/>
            <a:ext cx="381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30090" y="331977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15890" y="30772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39740" y="23152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53890" y="44488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5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10940" y="31534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98039" y="2653029"/>
            <a:ext cx="228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8986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22240" y="224282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39640" y="370585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38090" y="289179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69589" y="304419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29889" y="3474175"/>
            <a:ext cx="298450" cy="893444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615"/>
              </a:spcBef>
            </a:pPr>
            <a:r>
              <a:rPr sz="1800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26840" y="286765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08040" y="3523161"/>
            <a:ext cx="444500" cy="7683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dirty="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2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–3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76140" y="412242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50050" y="2651759"/>
            <a:ext cx="228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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of</a:t>
            </a:r>
            <a:r>
              <a:rPr spc="-75" dirty="0"/>
              <a:t> </a:t>
            </a:r>
            <a:r>
              <a:rPr spc="-5" dirty="0"/>
              <a:t>Bellman-Ford</a:t>
            </a:r>
          </a:p>
        </p:txBody>
      </p:sp>
      <p:sp>
        <p:nvSpPr>
          <p:cNvPr id="4" name="object 4"/>
          <p:cNvSpPr/>
          <p:nvPr/>
        </p:nvSpPr>
        <p:spPr>
          <a:xfrm>
            <a:off x="2243227" y="2090827"/>
            <a:ext cx="4721044" cy="27842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51100" y="3188970"/>
            <a:ext cx="273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Algorithms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-5" dirty="0"/>
              <a:t>L18.</a:t>
            </a: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4331970" y="1479549"/>
            <a:ext cx="452120" cy="121158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</a:t>
            </a:r>
            <a:endParaRPr sz="3200">
              <a:latin typeface="Symbol"/>
              <a:cs typeface="Symbol"/>
            </a:endParaRPr>
          </a:p>
          <a:p>
            <a:pPr marL="109855">
              <a:lnSpc>
                <a:spcPct val="100000"/>
              </a:lnSpc>
              <a:spcBef>
                <a:spcPts val="83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07150" y="3188970"/>
            <a:ext cx="273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55059" y="4097020"/>
            <a:ext cx="296545" cy="120142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  <a:p>
            <a:pPr marL="59055">
              <a:lnSpc>
                <a:spcPct val="100000"/>
              </a:lnSpc>
              <a:spcBef>
                <a:spcPts val="79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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71440" y="4097020"/>
            <a:ext cx="319405" cy="120142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  <a:p>
            <a:pPr marL="68580">
              <a:lnSpc>
                <a:spcPct val="100000"/>
              </a:lnSpc>
              <a:spcBef>
                <a:spcPts val="79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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06089" y="2405379"/>
            <a:ext cx="381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30090" y="331977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15890" y="30772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39740" y="23152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53890" y="44488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10940" y="31534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98039" y="2653029"/>
            <a:ext cx="228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8986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22240" y="224282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39640" y="370585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38090" y="289179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69589" y="304419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29889" y="3474175"/>
            <a:ext cx="298450" cy="893444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615"/>
              </a:spcBef>
            </a:pPr>
            <a:r>
              <a:rPr sz="1800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26840" y="286765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08040" y="3523161"/>
            <a:ext cx="444500" cy="7683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dirty="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2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–3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76140" y="412242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50050" y="2651759"/>
            <a:ext cx="228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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of</a:t>
            </a:r>
            <a:r>
              <a:rPr spc="-75" dirty="0"/>
              <a:t> </a:t>
            </a:r>
            <a:r>
              <a:rPr spc="-5" dirty="0"/>
              <a:t>Bellman-Ford</a:t>
            </a:r>
          </a:p>
        </p:txBody>
      </p:sp>
      <p:sp>
        <p:nvSpPr>
          <p:cNvPr id="4" name="object 4"/>
          <p:cNvSpPr/>
          <p:nvPr/>
        </p:nvSpPr>
        <p:spPr>
          <a:xfrm>
            <a:off x="2243227" y="2090827"/>
            <a:ext cx="4721044" cy="27842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51100" y="3188970"/>
            <a:ext cx="273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Algorithms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-5" dirty="0"/>
              <a:t>L18.</a:t>
            </a: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4331970" y="1479549"/>
            <a:ext cx="452120" cy="121158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</a:t>
            </a:r>
            <a:endParaRPr sz="3200">
              <a:latin typeface="Symbol"/>
              <a:cs typeface="Symbol"/>
            </a:endParaRPr>
          </a:p>
          <a:p>
            <a:pPr marL="109855">
              <a:lnSpc>
                <a:spcPct val="100000"/>
              </a:lnSpc>
              <a:spcBef>
                <a:spcPts val="83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07150" y="3188970"/>
            <a:ext cx="273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55059" y="4097020"/>
            <a:ext cx="296545" cy="120142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C</a:t>
            </a:r>
            <a:endParaRPr sz="3200" dirty="0">
              <a:latin typeface="Times New Roman"/>
              <a:cs typeface="Times New Roman"/>
            </a:endParaRPr>
          </a:p>
          <a:p>
            <a:pPr marL="59055">
              <a:lnSpc>
                <a:spcPct val="100000"/>
              </a:lnSpc>
              <a:spcBef>
                <a:spcPts val="79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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71440" y="4097020"/>
            <a:ext cx="319405" cy="120142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D</a:t>
            </a:r>
            <a:endParaRPr sz="3200" dirty="0">
              <a:latin typeface="Times New Roman"/>
              <a:cs typeface="Times New Roman"/>
            </a:endParaRPr>
          </a:p>
          <a:p>
            <a:pPr marL="68580">
              <a:lnSpc>
                <a:spcPct val="100000"/>
              </a:lnSpc>
              <a:spcBef>
                <a:spcPts val="79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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06089" y="2405379"/>
            <a:ext cx="381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30090" y="331977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15890" y="30772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39740" y="23152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53890" y="44488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10940" y="31534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98039" y="2653029"/>
            <a:ext cx="228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8986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22240" y="224282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39640" y="370585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38090" y="289179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69589" y="304419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29889" y="3474175"/>
            <a:ext cx="298450" cy="893444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615"/>
              </a:spcBef>
            </a:pPr>
            <a:r>
              <a:rPr sz="1800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26840" y="286765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08040" y="3523161"/>
            <a:ext cx="444500" cy="7683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dirty="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2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–3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76140" y="412242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59376" y="4795877"/>
            <a:ext cx="532764" cy="986809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</a:t>
            </a:r>
            <a:endParaRPr lang="en-US" sz="3200" dirty="0">
              <a:solidFill>
                <a:srgbClr val="008986"/>
              </a:solidFill>
              <a:latin typeface="Symbol"/>
              <a:cs typeface="Symbol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lang="en-US" sz="3200" dirty="0">
                <a:solidFill>
                  <a:srgbClr val="008986"/>
                </a:solidFill>
                <a:latin typeface="Symbol"/>
                <a:cs typeface="Symbol"/>
              </a:rPr>
              <a:t>-2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43227" y="2090827"/>
            <a:ext cx="4721044" cy="27848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50050" y="2651759"/>
            <a:ext cx="228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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Algorithms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-5" dirty="0"/>
              <a:t>L18.</a:t>
            </a: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of</a:t>
            </a:r>
            <a:r>
              <a:rPr spc="-75" dirty="0"/>
              <a:t> </a:t>
            </a:r>
            <a:r>
              <a:rPr spc="-5" dirty="0"/>
              <a:t>Bellman-Ford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51100" y="3188970"/>
            <a:ext cx="273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31970" y="1479549"/>
            <a:ext cx="452120" cy="121158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</a:t>
            </a:r>
            <a:endParaRPr sz="3200">
              <a:latin typeface="Symbol"/>
              <a:cs typeface="Symbol"/>
            </a:endParaRPr>
          </a:p>
          <a:p>
            <a:pPr marL="109855">
              <a:lnSpc>
                <a:spcPct val="100000"/>
              </a:lnSpc>
              <a:spcBef>
                <a:spcPts val="83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07150" y="3188970"/>
            <a:ext cx="273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55059" y="4097020"/>
            <a:ext cx="296545" cy="120142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  <a:p>
            <a:pPr marL="59055">
              <a:lnSpc>
                <a:spcPct val="100000"/>
              </a:lnSpc>
              <a:spcBef>
                <a:spcPts val="79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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11750" y="4097020"/>
            <a:ext cx="452120" cy="606576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89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D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06089" y="2405379"/>
            <a:ext cx="381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30090" y="331977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15890" y="30772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39740" y="23152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53890" y="44488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10940" y="31534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98039" y="2653029"/>
            <a:ext cx="228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8986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22240" y="224282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39640" y="370585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38090" y="289179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69589" y="304419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29889" y="3474175"/>
            <a:ext cx="298450" cy="893444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615"/>
              </a:spcBef>
            </a:pPr>
            <a:r>
              <a:rPr sz="1800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26840" y="286765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08040" y="3523161"/>
            <a:ext cx="444500" cy="7683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dirty="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2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–3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76140" y="412242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35CBB3-8DDB-4E4C-8C65-0A203E66F413}"/>
              </a:ext>
            </a:extLst>
          </p:cNvPr>
          <p:cNvCxnSpPr/>
          <p:nvPr/>
        </p:nvCxnSpPr>
        <p:spPr>
          <a:xfrm flipV="1">
            <a:off x="5038090" y="5029200"/>
            <a:ext cx="704850" cy="762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50050" y="2651759"/>
            <a:ext cx="228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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of</a:t>
            </a:r>
            <a:r>
              <a:rPr spc="-75" dirty="0"/>
              <a:t> </a:t>
            </a:r>
            <a:r>
              <a:rPr spc="-5" dirty="0"/>
              <a:t>Bellman-Ford</a:t>
            </a:r>
          </a:p>
        </p:txBody>
      </p:sp>
      <p:sp>
        <p:nvSpPr>
          <p:cNvPr id="4" name="object 4"/>
          <p:cNvSpPr/>
          <p:nvPr/>
        </p:nvSpPr>
        <p:spPr>
          <a:xfrm>
            <a:off x="2243227" y="2090827"/>
            <a:ext cx="4721044" cy="27842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51100" y="3188970"/>
            <a:ext cx="273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Algorithms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-5" dirty="0"/>
              <a:t>L18.</a:t>
            </a: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4331970" y="1479549"/>
            <a:ext cx="452120" cy="121158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</a:t>
            </a:r>
            <a:endParaRPr sz="3200">
              <a:latin typeface="Symbol"/>
              <a:cs typeface="Symbol"/>
            </a:endParaRPr>
          </a:p>
          <a:p>
            <a:pPr marL="109855">
              <a:lnSpc>
                <a:spcPct val="100000"/>
              </a:lnSpc>
              <a:spcBef>
                <a:spcPts val="83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07150" y="3188970"/>
            <a:ext cx="273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55059" y="4097020"/>
            <a:ext cx="296545" cy="120142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  <a:p>
            <a:pPr marL="59055">
              <a:lnSpc>
                <a:spcPct val="100000"/>
              </a:lnSpc>
              <a:spcBef>
                <a:spcPts val="79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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11750" y="4097020"/>
            <a:ext cx="452120" cy="120142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89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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06089" y="2405379"/>
            <a:ext cx="381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30090" y="331977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15890" y="30772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39740" y="23152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53890" y="44488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10940" y="31534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98039" y="2653029"/>
            <a:ext cx="228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8986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22240" y="224282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39640" y="370585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38090" y="289179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69589" y="304419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29889" y="3474175"/>
            <a:ext cx="298450" cy="893444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615"/>
              </a:spcBef>
            </a:pPr>
            <a:r>
              <a:rPr sz="1800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26840" y="286765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08040" y="3523161"/>
            <a:ext cx="444500" cy="7683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dirty="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2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–3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76140" y="412242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79929" y="5443220"/>
            <a:ext cx="5151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Times New Roman"/>
                <a:cs typeface="Times New Roman"/>
              </a:rPr>
              <a:t>End </a:t>
            </a:r>
            <a:r>
              <a:rPr sz="3600" dirty="0">
                <a:latin typeface="Times New Roman"/>
                <a:cs typeface="Times New Roman"/>
              </a:rPr>
              <a:t>of pass 2 </a:t>
            </a:r>
            <a:r>
              <a:rPr sz="3600" spc="-5" dirty="0">
                <a:latin typeface="Times New Roman"/>
                <a:cs typeface="Times New Roman"/>
              </a:rPr>
              <a:t>(and </a:t>
            </a:r>
            <a:r>
              <a:rPr sz="3600" dirty="0">
                <a:latin typeface="Times New Roman"/>
                <a:cs typeface="Times New Roman"/>
              </a:rPr>
              <a:t>3 </a:t>
            </a:r>
            <a:r>
              <a:rPr sz="3600" spc="-5" dirty="0">
                <a:latin typeface="Times New Roman"/>
                <a:cs typeface="Times New Roman"/>
              </a:rPr>
              <a:t>and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4).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6539" y="308609"/>
            <a:ext cx="28797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5" dirty="0">
                <a:latin typeface="Times New Roman"/>
                <a:cs typeface="Times New Roman"/>
              </a:rPr>
              <a:t>Correctness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Algorithms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-5" dirty="0"/>
              <a:t>L18.</a:t>
            </a: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17219" y="1203959"/>
            <a:ext cx="7640320" cy="139065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80"/>
              </a:spcBef>
              <a:tabLst>
                <a:tab pos="1908175" algn="l"/>
              </a:tabLst>
            </a:pPr>
            <a:r>
              <a:rPr sz="3200" b="1" dirty="0">
                <a:solidFill>
                  <a:srgbClr val="CC0000"/>
                </a:solidFill>
                <a:latin typeface="Times New Roman"/>
                <a:cs typeface="Times New Roman"/>
              </a:rPr>
              <a:t>Theorem.	</a:t>
            </a:r>
            <a:r>
              <a:rPr sz="3200" spc="-5" dirty="0">
                <a:latin typeface="Times New Roman"/>
                <a:cs typeface="Times New Roman"/>
              </a:rPr>
              <a:t>If </a:t>
            </a: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G </a:t>
            </a:r>
            <a:r>
              <a:rPr sz="3200" dirty="0">
                <a:solidFill>
                  <a:srgbClr val="008986"/>
                </a:solidFill>
                <a:latin typeface="Times New Roman"/>
                <a:cs typeface="Times New Roman"/>
              </a:rPr>
              <a:t>= (</a:t>
            </a: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986"/>
                </a:solidFill>
                <a:latin typeface="Times New Roman"/>
                <a:cs typeface="Times New Roman"/>
              </a:rPr>
              <a:t>, </a:t>
            </a: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008986"/>
                </a:solidFill>
                <a:latin typeface="Times New Roman"/>
                <a:cs typeface="Times New Roman"/>
              </a:rPr>
              <a:t>) </a:t>
            </a:r>
            <a:r>
              <a:rPr sz="3200" dirty="0">
                <a:latin typeface="Times New Roman"/>
                <a:cs typeface="Times New Roman"/>
              </a:rPr>
              <a:t>contains </a:t>
            </a:r>
            <a:r>
              <a:rPr sz="3200" spc="5" dirty="0">
                <a:latin typeface="Times New Roman"/>
                <a:cs typeface="Times New Roman"/>
              </a:rPr>
              <a:t>no </a:t>
            </a:r>
            <a:r>
              <a:rPr sz="3200" dirty="0">
                <a:latin typeface="Times New Roman"/>
                <a:cs typeface="Times New Roman"/>
              </a:rPr>
              <a:t>negative-  weight cycles, then </a:t>
            </a:r>
            <a:r>
              <a:rPr sz="3200" spc="-5" dirty="0">
                <a:latin typeface="Times New Roman"/>
                <a:cs typeface="Times New Roman"/>
              </a:rPr>
              <a:t>after the Bellman-Ford  </a:t>
            </a:r>
            <a:r>
              <a:rPr sz="3200" dirty="0">
                <a:latin typeface="Times New Roman"/>
                <a:cs typeface="Times New Roman"/>
              </a:rPr>
              <a:t>algorithm executes, </a:t>
            </a:r>
            <a:r>
              <a:rPr sz="3200" i="1" spc="5" dirty="0">
                <a:solidFill>
                  <a:srgbClr val="008986"/>
                </a:solidFill>
                <a:latin typeface="Times New Roman"/>
                <a:cs typeface="Times New Roman"/>
              </a:rPr>
              <a:t>d</a:t>
            </a:r>
            <a:r>
              <a:rPr sz="3200" spc="5" dirty="0">
                <a:solidFill>
                  <a:srgbClr val="008986"/>
                </a:solidFill>
                <a:latin typeface="Times New Roman"/>
                <a:cs typeface="Times New Roman"/>
              </a:rPr>
              <a:t>[</a:t>
            </a:r>
            <a:r>
              <a:rPr sz="3200" i="1" spc="5" dirty="0">
                <a:solidFill>
                  <a:srgbClr val="008986"/>
                </a:solidFill>
                <a:latin typeface="Times New Roman"/>
                <a:cs typeface="Times New Roman"/>
              </a:rPr>
              <a:t>v</a:t>
            </a:r>
            <a:r>
              <a:rPr sz="3200" spc="5" dirty="0">
                <a:solidFill>
                  <a:srgbClr val="008986"/>
                </a:solidFill>
                <a:latin typeface="Times New Roman"/>
                <a:cs typeface="Times New Roman"/>
              </a:rPr>
              <a:t>] </a:t>
            </a:r>
            <a:r>
              <a:rPr sz="3200" dirty="0">
                <a:solidFill>
                  <a:srgbClr val="008986"/>
                </a:solidFill>
                <a:latin typeface="Times New Roman"/>
                <a:cs typeface="Times New Roman"/>
              </a:rPr>
              <a:t>= </a:t>
            </a:r>
            <a:r>
              <a:rPr sz="3200" spc="-5" dirty="0">
                <a:solidFill>
                  <a:srgbClr val="008986"/>
                </a:solidFill>
                <a:latin typeface="Symbol"/>
                <a:cs typeface="Symbol"/>
              </a:rPr>
              <a:t></a:t>
            </a:r>
            <a:r>
              <a:rPr sz="3200" spc="-5" dirty="0">
                <a:solidFill>
                  <a:srgbClr val="008986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986"/>
                </a:solidFill>
                <a:latin typeface="Times New Roman"/>
                <a:cs typeface="Times New Roman"/>
              </a:rPr>
              <a:t>s</a:t>
            </a:r>
            <a:r>
              <a:rPr sz="3200" spc="-5" dirty="0">
                <a:solidFill>
                  <a:srgbClr val="008986"/>
                </a:solidFill>
                <a:latin typeface="Times New Roman"/>
                <a:cs typeface="Times New Roman"/>
              </a:rPr>
              <a:t>, </a:t>
            </a: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986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for all </a:t>
            </a: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v </a:t>
            </a: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</a:t>
            </a:r>
            <a:r>
              <a:rPr sz="3200" spc="35" dirty="0">
                <a:solidFill>
                  <a:srgbClr val="008986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308609"/>
            <a:ext cx="28797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Correctness</a:t>
            </a:r>
          </a:p>
        </p:txBody>
      </p:sp>
      <p:sp>
        <p:nvSpPr>
          <p:cNvPr id="3" name="object 3"/>
          <p:cNvSpPr/>
          <p:nvPr/>
        </p:nvSpPr>
        <p:spPr>
          <a:xfrm>
            <a:off x="1068477" y="3870097"/>
            <a:ext cx="5491072" cy="1163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22550" y="3924300"/>
            <a:ext cx="29495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55265" algn="l"/>
              </a:tabLst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v	v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04160" y="4196079"/>
            <a:ext cx="2886710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755265" algn="l"/>
              </a:tabLst>
            </a:pPr>
            <a:r>
              <a:rPr sz="1850" spc="5" dirty="0">
                <a:solidFill>
                  <a:srgbClr val="008986"/>
                </a:solidFill>
                <a:latin typeface="Times New Roman"/>
                <a:cs typeface="Times New Roman"/>
              </a:rPr>
              <a:t>1	3</a:t>
            </a:r>
            <a:endParaRPr sz="185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926387" y="3870007"/>
            <a:ext cx="765175" cy="765175"/>
            <a:chOff x="7926387" y="3870007"/>
            <a:chExt cx="765175" cy="765175"/>
          </a:xfrm>
        </p:grpSpPr>
        <p:sp>
          <p:nvSpPr>
            <p:cNvPr id="7" name="object 7"/>
            <p:cNvSpPr/>
            <p:nvPr/>
          </p:nvSpPr>
          <p:spPr>
            <a:xfrm>
              <a:off x="8007350" y="395097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090" y="0"/>
                  </a:moveTo>
                  <a:lnTo>
                    <a:pt x="291866" y="3010"/>
                  </a:lnTo>
                  <a:lnTo>
                    <a:pt x="246944" y="11806"/>
                  </a:lnTo>
                  <a:lnTo>
                    <a:pt x="204668" y="26034"/>
                  </a:lnTo>
                  <a:lnTo>
                    <a:pt x="165382" y="45343"/>
                  </a:lnTo>
                  <a:lnTo>
                    <a:pt x="129429" y="69379"/>
                  </a:lnTo>
                  <a:lnTo>
                    <a:pt x="97154" y="97789"/>
                  </a:lnTo>
                  <a:lnTo>
                    <a:pt x="68901" y="130222"/>
                  </a:lnTo>
                  <a:lnTo>
                    <a:pt x="45014" y="166322"/>
                  </a:lnTo>
                  <a:lnTo>
                    <a:pt x="25836" y="205739"/>
                  </a:lnTo>
                  <a:lnTo>
                    <a:pt x="11712" y="248120"/>
                  </a:lnTo>
                  <a:lnTo>
                    <a:pt x="2985" y="293111"/>
                  </a:lnTo>
                  <a:lnTo>
                    <a:pt x="0" y="340359"/>
                  </a:lnTo>
                  <a:lnTo>
                    <a:pt x="2985" y="387316"/>
                  </a:lnTo>
                  <a:lnTo>
                    <a:pt x="11712" y="432064"/>
                  </a:lnTo>
                  <a:lnTo>
                    <a:pt x="25836" y="474245"/>
                  </a:lnTo>
                  <a:lnTo>
                    <a:pt x="45014" y="513503"/>
                  </a:lnTo>
                  <a:lnTo>
                    <a:pt x="68901" y="549480"/>
                  </a:lnTo>
                  <a:lnTo>
                    <a:pt x="97155" y="581818"/>
                  </a:lnTo>
                  <a:lnTo>
                    <a:pt x="129429" y="610162"/>
                  </a:lnTo>
                  <a:lnTo>
                    <a:pt x="165382" y="634153"/>
                  </a:lnTo>
                  <a:lnTo>
                    <a:pt x="204668" y="653434"/>
                  </a:lnTo>
                  <a:lnTo>
                    <a:pt x="246944" y="667649"/>
                  </a:lnTo>
                  <a:lnTo>
                    <a:pt x="291866" y="676440"/>
                  </a:lnTo>
                  <a:lnTo>
                    <a:pt x="339090" y="679449"/>
                  </a:lnTo>
                  <a:lnTo>
                    <a:pt x="386338" y="676440"/>
                  </a:lnTo>
                  <a:lnTo>
                    <a:pt x="431329" y="667649"/>
                  </a:lnTo>
                  <a:lnTo>
                    <a:pt x="473710" y="653434"/>
                  </a:lnTo>
                  <a:lnTo>
                    <a:pt x="513127" y="634153"/>
                  </a:lnTo>
                  <a:lnTo>
                    <a:pt x="549227" y="610162"/>
                  </a:lnTo>
                  <a:lnTo>
                    <a:pt x="581660" y="581818"/>
                  </a:lnTo>
                  <a:lnTo>
                    <a:pt x="610070" y="549480"/>
                  </a:lnTo>
                  <a:lnTo>
                    <a:pt x="634106" y="513503"/>
                  </a:lnTo>
                  <a:lnTo>
                    <a:pt x="653415" y="474245"/>
                  </a:lnTo>
                  <a:lnTo>
                    <a:pt x="667643" y="432064"/>
                  </a:lnTo>
                  <a:lnTo>
                    <a:pt x="676439" y="387316"/>
                  </a:lnTo>
                  <a:lnTo>
                    <a:pt x="679450" y="340359"/>
                  </a:lnTo>
                  <a:lnTo>
                    <a:pt x="676439" y="293111"/>
                  </a:lnTo>
                  <a:lnTo>
                    <a:pt x="667643" y="248120"/>
                  </a:lnTo>
                  <a:lnTo>
                    <a:pt x="653414" y="205739"/>
                  </a:lnTo>
                  <a:lnTo>
                    <a:pt x="634106" y="166322"/>
                  </a:lnTo>
                  <a:lnTo>
                    <a:pt x="610070" y="130222"/>
                  </a:lnTo>
                  <a:lnTo>
                    <a:pt x="581659" y="97789"/>
                  </a:lnTo>
                  <a:lnTo>
                    <a:pt x="549227" y="69379"/>
                  </a:lnTo>
                  <a:lnTo>
                    <a:pt x="513127" y="45343"/>
                  </a:lnTo>
                  <a:lnTo>
                    <a:pt x="473709" y="26034"/>
                  </a:lnTo>
                  <a:lnTo>
                    <a:pt x="431329" y="11806"/>
                  </a:lnTo>
                  <a:lnTo>
                    <a:pt x="386338" y="3010"/>
                  </a:lnTo>
                  <a:lnTo>
                    <a:pt x="33909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07350" y="395097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090" y="0"/>
                  </a:moveTo>
                  <a:lnTo>
                    <a:pt x="386338" y="3010"/>
                  </a:lnTo>
                  <a:lnTo>
                    <a:pt x="431329" y="11806"/>
                  </a:lnTo>
                  <a:lnTo>
                    <a:pt x="473709" y="26034"/>
                  </a:lnTo>
                  <a:lnTo>
                    <a:pt x="513127" y="45343"/>
                  </a:lnTo>
                  <a:lnTo>
                    <a:pt x="549227" y="69379"/>
                  </a:lnTo>
                  <a:lnTo>
                    <a:pt x="581659" y="97789"/>
                  </a:lnTo>
                  <a:lnTo>
                    <a:pt x="610070" y="130222"/>
                  </a:lnTo>
                  <a:lnTo>
                    <a:pt x="634106" y="166322"/>
                  </a:lnTo>
                  <a:lnTo>
                    <a:pt x="653414" y="205739"/>
                  </a:lnTo>
                  <a:lnTo>
                    <a:pt x="667643" y="248120"/>
                  </a:lnTo>
                  <a:lnTo>
                    <a:pt x="676439" y="293111"/>
                  </a:lnTo>
                  <a:lnTo>
                    <a:pt x="679450" y="340359"/>
                  </a:lnTo>
                  <a:lnTo>
                    <a:pt x="676439" y="387316"/>
                  </a:lnTo>
                  <a:lnTo>
                    <a:pt x="667643" y="432064"/>
                  </a:lnTo>
                  <a:lnTo>
                    <a:pt x="653415" y="474245"/>
                  </a:lnTo>
                  <a:lnTo>
                    <a:pt x="634106" y="513503"/>
                  </a:lnTo>
                  <a:lnTo>
                    <a:pt x="610070" y="549480"/>
                  </a:lnTo>
                  <a:lnTo>
                    <a:pt x="581660" y="581818"/>
                  </a:lnTo>
                  <a:lnTo>
                    <a:pt x="549227" y="610162"/>
                  </a:lnTo>
                  <a:lnTo>
                    <a:pt x="513127" y="634153"/>
                  </a:lnTo>
                  <a:lnTo>
                    <a:pt x="473710" y="653434"/>
                  </a:lnTo>
                  <a:lnTo>
                    <a:pt x="431329" y="667649"/>
                  </a:lnTo>
                  <a:lnTo>
                    <a:pt x="386338" y="676440"/>
                  </a:lnTo>
                  <a:lnTo>
                    <a:pt x="339090" y="679449"/>
                  </a:lnTo>
                  <a:lnTo>
                    <a:pt x="291866" y="676440"/>
                  </a:lnTo>
                  <a:lnTo>
                    <a:pt x="246944" y="667649"/>
                  </a:lnTo>
                  <a:lnTo>
                    <a:pt x="204668" y="653434"/>
                  </a:lnTo>
                  <a:lnTo>
                    <a:pt x="165382" y="634153"/>
                  </a:lnTo>
                  <a:lnTo>
                    <a:pt x="129429" y="610162"/>
                  </a:lnTo>
                  <a:lnTo>
                    <a:pt x="97155" y="581818"/>
                  </a:lnTo>
                  <a:lnTo>
                    <a:pt x="68901" y="549480"/>
                  </a:lnTo>
                  <a:lnTo>
                    <a:pt x="45014" y="513503"/>
                  </a:lnTo>
                  <a:lnTo>
                    <a:pt x="25836" y="474245"/>
                  </a:lnTo>
                  <a:lnTo>
                    <a:pt x="11712" y="432064"/>
                  </a:lnTo>
                  <a:lnTo>
                    <a:pt x="2985" y="387316"/>
                  </a:lnTo>
                  <a:lnTo>
                    <a:pt x="0" y="340359"/>
                  </a:lnTo>
                  <a:lnTo>
                    <a:pt x="2985" y="293111"/>
                  </a:lnTo>
                  <a:lnTo>
                    <a:pt x="11712" y="248120"/>
                  </a:lnTo>
                  <a:lnTo>
                    <a:pt x="25836" y="205739"/>
                  </a:lnTo>
                  <a:lnTo>
                    <a:pt x="45014" y="166322"/>
                  </a:lnTo>
                  <a:lnTo>
                    <a:pt x="68901" y="130222"/>
                  </a:lnTo>
                  <a:lnTo>
                    <a:pt x="97154" y="97789"/>
                  </a:lnTo>
                  <a:lnTo>
                    <a:pt x="129429" y="69379"/>
                  </a:lnTo>
                  <a:lnTo>
                    <a:pt x="165382" y="45343"/>
                  </a:lnTo>
                  <a:lnTo>
                    <a:pt x="204668" y="26034"/>
                  </a:lnTo>
                  <a:lnTo>
                    <a:pt x="246944" y="11806"/>
                  </a:lnTo>
                  <a:lnTo>
                    <a:pt x="291866" y="3010"/>
                  </a:lnTo>
                  <a:lnTo>
                    <a:pt x="339090" y="0"/>
                  </a:lnTo>
                  <a:close/>
                </a:path>
                <a:path w="679450" h="679450">
                  <a:moveTo>
                    <a:pt x="0" y="0"/>
                  </a:moveTo>
                  <a:lnTo>
                    <a:pt x="0" y="0"/>
                  </a:lnTo>
                </a:path>
                <a:path w="679450" h="679450">
                  <a:moveTo>
                    <a:pt x="679450" y="679449"/>
                  </a:moveTo>
                  <a:lnTo>
                    <a:pt x="679450" y="679449"/>
                  </a:lnTo>
                </a:path>
              </a:pathLst>
            </a:custGeom>
            <a:ln w="934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931150" y="387477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090" y="0"/>
                  </a:moveTo>
                  <a:lnTo>
                    <a:pt x="291866" y="3010"/>
                  </a:lnTo>
                  <a:lnTo>
                    <a:pt x="246944" y="11806"/>
                  </a:lnTo>
                  <a:lnTo>
                    <a:pt x="204668" y="26034"/>
                  </a:lnTo>
                  <a:lnTo>
                    <a:pt x="165382" y="45343"/>
                  </a:lnTo>
                  <a:lnTo>
                    <a:pt x="129429" y="69379"/>
                  </a:lnTo>
                  <a:lnTo>
                    <a:pt x="97154" y="97789"/>
                  </a:lnTo>
                  <a:lnTo>
                    <a:pt x="68901" y="130222"/>
                  </a:lnTo>
                  <a:lnTo>
                    <a:pt x="45014" y="166322"/>
                  </a:lnTo>
                  <a:lnTo>
                    <a:pt x="25836" y="205739"/>
                  </a:lnTo>
                  <a:lnTo>
                    <a:pt x="11712" y="248120"/>
                  </a:lnTo>
                  <a:lnTo>
                    <a:pt x="2985" y="293111"/>
                  </a:lnTo>
                  <a:lnTo>
                    <a:pt x="0" y="340359"/>
                  </a:lnTo>
                  <a:lnTo>
                    <a:pt x="2985" y="387316"/>
                  </a:lnTo>
                  <a:lnTo>
                    <a:pt x="11712" y="432064"/>
                  </a:lnTo>
                  <a:lnTo>
                    <a:pt x="25836" y="474245"/>
                  </a:lnTo>
                  <a:lnTo>
                    <a:pt x="45014" y="513503"/>
                  </a:lnTo>
                  <a:lnTo>
                    <a:pt x="68901" y="549480"/>
                  </a:lnTo>
                  <a:lnTo>
                    <a:pt x="97155" y="581818"/>
                  </a:lnTo>
                  <a:lnTo>
                    <a:pt x="129429" y="610162"/>
                  </a:lnTo>
                  <a:lnTo>
                    <a:pt x="165382" y="634153"/>
                  </a:lnTo>
                  <a:lnTo>
                    <a:pt x="204668" y="653434"/>
                  </a:lnTo>
                  <a:lnTo>
                    <a:pt x="246944" y="667649"/>
                  </a:lnTo>
                  <a:lnTo>
                    <a:pt x="291866" y="676440"/>
                  </a:lnTo>
                  <a:lnTo>
                    <a:pt x="339090" y="679449"/>
                  </a:lnTo>
                  <a:lnTo>
                    <a:pt x="386338" y="676440"/>
                  </a:lnTo>
                  <a:lnTo>
                    <a:pt x="431329" y="667649"/>
                  </a:lnTo>
                  <a:lnTo>
                    <a:pt x="473710" y="653434"/>
                  </a:lnTo>
                  <a:lnTo>
                    <a:pt x="513127" y="634153"/>
                  </a:lnTo>
                  <a:lnTo>
                    <a:pt x="549227" y="610162"/>
                  </a:lnTo>
                  <a:lnTo>
                    <a:pt x="581660" y="581818"/>
                  </a:lnTo>
                  <a:lnTo>
                    <a:pt x="610070" y="549480"/>
                  </a:lnTo>
                  <a:lnTo>
                    <a:pt x="634106" y="513503"/>
                  </a:lnTo>
                  <a:lnTo>
                    <a:pt x="653415" y="474245"/>
                  </a:lnTo>
                  <a:lnTo>
                    <a:pt x="667643" y="432064"/>
                  </a:lnTo>
                  <a:lnTo>
                    <a:pt x="676439" y="387316"/>
                  </a:lnTo>
                  <a:lnTo>
                    <a:pt x="679450" y="340359"/>
                  </a:lnTo>
                  <a:lnTo>
                    <a:pt x="676439" y="293111"/>
                  </a:lnTo>
                  <a:lnTo>
                    <a:pt x="667643" y="248120"/>
                  </a:lnTo>
                  <a:lnTo>
                    <a:pt x="653414" y="205739"/>
                  </a:lnTo>
                  <a:lnTo>
                    <a:pt x="634106" y="166322"/>
                  </a:lnTo>
                  <a:lnTo>
                    <a:pt x="610070" y="130222"/>
                  </a:lnTo>
                  <a:lnTo>
                    <a:pt x="581659" y="97789"/>
                  </a:lnTo>
                  <a:lnTo>
                    <a:pt x="549227" y="69379"/>
                  </a:lnTo>
                  <a:lnTo>
                    <a:pt x="513127" y="45343"/>
                  </a:lnTo>
                  <a:lnTo>
                    <a:pt x="473709" y="26034"/>
                  </a:lnTo>
                  <a:lnTo>
                    <a:pt x="431329" y="11806"/>
                  </a:lnTo>
                  <a:lnTo>
                    <a:pt x="386338" y="3010"/>
                  </a:lnTo>
                  <a:lnTo>
                    <a:pt x="33909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31150" y="387477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090" y="0"/>
                  </a:moveTo>
                  <a:lnTo>
                    <a:pt x="386338" y="3010"/>
                  </a:lnTo>
                  <a:lnTo>
                    <a:pt x="431329" y="11806"/>
                  </a:lnTo>
                  <a:lnTo>
                    <a:pt x="473709" y="26034"/>
                  </a:lnTo>
                  <a:lnTo>
                    <a:pt x="513127" y="45343"/>
                  </a:lnTo>
                  <a:lnTo>
                    <a:pt x="549227" y="69379"/>
                  </a:lnTo>
                  <a:lnTo>
                    <a:pt x="581659" y="97789"/>
                  </a:lnTo>
                  <a:lnTo>
                    <a:pt x="610070" y="130222"/>
                  </a:lnTo>
                  <a:lnTo>
                    <a:pt x="634106" y="166322"/>
                  </a:lnTo>
                  <a:lnTo>
                    <a:pt x="653414" y="205739"/>
                  </a:lnTo>
                  <a:lnTo>
                    <a:pt x="667643" y="248120"/>
                  </a:lnTo>
                  <a:lnTo>
                    <a:pt x="676439" y="293111"/>
                  </a:lnTo>
                  <a:lnTo>
                    <a:pt x="679450" y="340359"/>
                  </a:lnTo>
                  <a:lnTo>
                    <a:pt x="676439" y="387316"/>
                  </a:lnTo>
                  <a:lnTo>
                    <a:pt x="667643" y="432064"/>
                  </a:lnTo>
                  <a:lnTo>
                    <a:pt x="653415" y="474245"/>
                  </a:lnTo>
                  <a:lnTo>
                    <a:pt x="634106" y="513503"/>
                  </a:lnTo>
                  <a:lnTo>
                    <a:pt x="610070" y="549480"/>
                  </a:lnTo>
                  <a:lnTo>
                    <a:pt x="581660" y="581818"/>
                  </a:lnTo>
                  <a:lnTo>
                    <a:pt x="549227" y="610162"/>
                  </a:lnTo>
                  <a:lnTo>
                    <a:pt x="513127" y="634153"/>
                  </a:lnTo>
                  <a:lnTo>
                    <a:pt x="473710" y="653434"/>
                  </a:lnTo>
                  <a:lnTo>
                    <a:pt x="431329" y="667649"/>
                  </a:lnTo>
                  <a:lnTo>
                    <a:pt x="386338" y="676440"/>
                  </a:lnTo>
                  <a:lnTo>
                    <a:pt x="339090" y="679449"/>
                  </a:lnTo>
                  <a:lnTo>
                    <a:pt x="291866" y="676440"/>
                  </a:lnTo>
                  <a:lnTo>
                    <a:pt x="246944" y="667649"/>
                  </a:lnTo>
                  <a:lnTo>
                    <a:pt x="204668" y="653434"/>
                  </a:lnTo>
                  <a:lnTo>
                    <a:pt x="165382" y="634153"/>
                  </a:lnTo>
                  <a:lnTo>
                    <a:pt x="129429" y="610162"/>
                  </a:lnTo>
                  <a:lnTo>
                    <a:pt x="97155" y="581818"/>
                  </a:lnTo>
                  <a:lnTo>
                    <a:pt x="68901" y="549480"/>
                  </a:lnTo>
                  <a:lnTo>
                    <a:pt x="45014" y="513503"/>
                  </a:lnTo>
                  <a:lnTo>
                    <a:pt x="25836" y="474245"/>
                  </a:lnTo>
                  <a:lnTo>
                    <a:pt x="11712" y="432064"/>
                  </a:lnTo>
                  <a:lnTo>
                    <a:pt x="2985" y="387316"/>
                  </a:lnTo>
                  <a:lnTo>
                    <a:pt x="0" y="340359"/>
                  </a:lnTo>
                  <a:lnTo>
                    <a:pt x="2985" y="293111"/>
                  </a:lnTo>
                  <a:lnTo>
                    <a:pt x="11712" y="248120"/>
                  </a:lnTo>
                  <a:lnTo>
                    <a:pt x="25836" y="205739"/>
                  </a:lnTo>
                  <a:lnTo>
                    <a:pt x="45014" y="166322"/>
                  </a:lnTo>
                  <a:lnTo>
                    <a:pt x="68901" y="130222"/>
                  </a:lnTo>
                  <a:lnTo>
                    <a:pt x="97154" y="97789"/>
                  </a:lnTo>
                  <a:lnTo>
                    <a:pt x="129429" y="69379"/>
                  </a:lnTo>
                  <a:lnTo>
                    <a:pt x="165382" y="45343"/>
                  </a:lnTo>
                  <a:lnTo>
                    <a:pt x="204668" y="26034"/>
                  </a:lnTo>
                  <a:lnTo>
                    <a:pt x="246944" y="11806"/>
                  </a:lnTo>
                  <a:lnTo>
                    <a:pt x="291866" y="3010"/>
                  </a:lnTo>
                  <a:lnTo>
                    <a:pt x="339090" y="0"/>
                  </a:lnTo>
                  <a:close/>
                </a:path>
                <a:path w="679450" h="679450">
                  <a:moveTo>
                    <a:pt x="0" y="0"/>
                  </a:moveTo>
                  <a:lnTo>
                    <a:pt x="0" y="0"/>
                  </a:lnTo>
                </a:path>
                <a:path w="679450" h="679450">
                  <a:moveTo>
                    <a:pt x="679450" y="679449"/>
                  </a:moveTo>
                  <a:lnTo>
                    <a:pt x="679450" y="67944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115300" y="3924300"/>
            <a:ext cx="2063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96909" y="4196079"/>
            <a:ext cx="130810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i="1" dirty="0">
                <a:solidFill>
                  <a:srgbClr val="008986"/>
                </a:solidFill>
                <a:latin typeface="Times New Roman"/>
                <a:cs typeface="Times New Roman"/>
              </a:rPr>
              <a:t>k</a:t>
            </a:r>
            <a:endParaRPr sz="185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225030" y="4213859"/>
            <a:ext cx="706120" cy="402590"/>
            <a:chOff x="7225030" y="4213859"/>
            <a:chExt cx="706120" cy="402590"/>
          </a:xfrm>
        </p:grpSpPr>
        <p:sp>
          <p:nvSpPr>
            <p:cNvPr id="14" name="object 14"/>
            <p:cNvSpPr/>
            <p:nvPr/>
          </p:nvSpPr>
          <p:spPr>
            <a:xfrm>
              <a:off x="7239000" y="4253229"/>
              <a:ext cx="622300" cy="349250"/>
            </a:xfrm>
            <a:custGeom>
              <a:avLst/>
              <a:gdLst/>
              <a:ahLst/>
              <a:cxnLst/>
              <a:rect l="l" t="t" r="r" b="b"/>
              <a:pathLst>
                <a:path w="622300" h="349250">
                  <a:moveTo>
                    <a:pt x="0" y="349250"/>
                  </a:moveTo>
                  <a:lnTo>
                    <a:pt x="622300" y="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835900" y="4213859"/>
              <a:ext cx="95250" cy="78740"/>
            </a:xfrm>
            <a:custGeom>
              <a:avLst/>
              <a:gdLst/>
              <a:ahLst/>
              <a:cxnLst/>
              <a:rect l="l" t="t" r="r" b="b"/>
              <a:pathLst>
                <a:path w="95250" h="78739">
                  <a:moveTo>
                    <a:pt x="95250" y="0"/>
                  </a:moveTo>
                  <a:lnTo>
                    <a:pt x="0" y="5079"/>
                  </a:lnTo>
                  <a:lnTo>
                    <a:pt x="50800" y="25400"/>
                  </a:lnTo>
                  <a:lnTo>
                    <a:pt x="41909" y="78739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432560" y="4594859"/>
            <a:ext cx="2886710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755265" algn="l"/>
              </a:tabLst>
            </a:pPr>
            <a:r>
              <a:rPr sz="1850" spc="5" dirty="0">
                <a:solidFill>
                  <a:srgbClr val="008986"/>
                </a:solidFill>
                <a:latin typeface="Times New Roman"/>
                <a:cs typeface="Times New Roman"/>
              </a:rPr>
              <a:t>0	</a:t>
            </a:r>
            <a:r>
              <a:rPr sz="2775" spc="7" baseline="3003" dirty="0">
                <a:solidFill>
                  <a:srgbClr val="008986"/>
                </a:solidFill>
                <a:latin typeface="Times New Roman"/>
                <a:cs typeface="Times New Roman"/>
              </a:rPr>
              <a:t>2</a:t>
            </a:r>
            <a:endParaRPr sz="2775" baseline="3003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Algorithms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-5" dirty="0"/>
              <a:t>L18.</a:t>
            </a: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17" name="object 17"/>
          <p:cNvSpPr txBox="1"/>
          <p:nvPr/>
        </p:nvSpPr>
        <p:spPr>
          <a:xfrm>
            <a:off x="615950" y="1203959"/>
            <a:ext cx="7890509" cy="301625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 indent="1270">
              <a:lnSpc>
                <a:spcPct val="93000"/>
              </a:lnSpc>
              <a:spcBef>
                <a:spcPts val="365"/>
              </a:spcBef>
              <a:tabLst>
                <a:tab pos="1089025" algn="l"/>
                <a:tab pos="1909445" algn="l"/>
              </a:tabLst>
            </a:pPr>
            <a:r>
              <a:rPr sz="3200" b="1" dirty="0">
                <a:solidFill>
                  <a:srgbClr val="CC0000"/>
                </a:solidFill>
                <a:latin typeface="Times New Roman"/>
                <a:cs typeface="Times New Roman"/>
              </a:rPr>
              <a:t>Theorem.	</a:t>
            </a:r>
            <a:r>
              <a:rPr sz="3200" spc="-5" dirty="0">
                <a:latin typeface="Times New Roman"/>
                <a:cs typeface="Times New Roman"/>
              </a:rPr>
              <a:t>If </a:t>
            </a: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G </a:t>
            </a:r>
            <a:r>
              <a:rPr sz="3200" dirty="0">
                <a:solidFill>
                  <a:srgbClr val="008986"/>
                </a:solidFill>
                <a:latin typeface="Times New Roman"/>
                <a:cs typeface="Times New Roman"/>
              </a:rPr>
              <a:t>= (</a:t>
            </a: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986"/>
                </a:solidFill>
                <a:latin typeface="Times New Roman"/>
                <a:cs typeface="Times New Roman"/>
              </a:rPr>
              <a:t>, </a:t>
            </a: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008986"/>
                </a:solidFill>
                <a:latin typeface="Times New Roman"/>
                <a:cs typeface="Times New Roman"/>
              </a:rPr>
              <a:t>) </a:t>
            </a:r>
            <a:r>
              <a:rPr sz="3200" dirty="0">
                <a:latin typeface="Times New Roman"/>
                <a:cs typeface="Times New Roman"/>
              </a:rPr>
              <a:t>contains </a:t>
            </a:r>
            <a:r>
              <a:rPr sz="3200" spc="5" dirty="0">
                <a:latin typeface="Times New Roman"/>
                <a:cs typeface="Times New Roman"/>
              </a:rPr>
              <a:t>no </a:t>
            </a:r>
            <a:r>
              <a:rPr sz="3200" dirty="0">
                <a:latin typeface="Times New Roman"/>
                <a:cs typeface="Times New Roman"/>
              </a:rPr>
              <a:t>negative-  weight cycles, then </a:t>
            </a:r>
            <a:r>
              <a:rPr sz="3200" spc="-5" dirty="0">
                <a:latin typeface="Times New Roman"/>
                <a:cs typeface="Times New Roman"/>
              </a:rPr>
              <a:t>after the Bellman-Ford  </a:t>
            </a:r>
            <a:r>
              <a:rPr sz="3200" dirty="0">
                <a:latin typeface="Times New Roman"/>
                <a:cs typeface="Times New Roman"/>
              </a:rPr>
              <a:t>algorithm executes, </a:t>
            </a:r>
            <a:r>
              <a:rPr sz="3200" i="1" spc="5" dirty="0">
                <a:solidFill>
                  <a:srgbClr val="008986"/>
                </a:solidFill>
                <a:latin typeface="Times New Roman"/>
                <a:cs typeface="Times New Roman"/>
              </a:rPr>
              <a:t>d</a:t>
            </a:r>
            <a:r>
              <a:rPr sz="3200" spc="5" dirty="0">
                <a:solidFill>
                  <a:srgbClr val="008986"/>
                </a:solidFill>
                <a:latin typeface="Times New Roman"/>
                <a:cs typeface="Times New Roman"/>
              </a:rPr>
              <a:t>[</a:t>
            </a:r>
            <a:r>
              <a:rPr sz="3200" i="1" spc="5" dirty="0">
                <a:solidFill>
                  <a:srgbClr val="008986"/>
                </a:solidFill>
                <a:latin typeface="Times New Roman"/>
                <a:cs typeface="Times New Roman"/>
              </a:rPr>
              <a:t>v</a:t>
            </a:r>
            <a:r>
              <a:rPr sz="3200" spc="5" dirty="0">
                <a:solidFill>
                  <a:srgbClr val="008986"/>
                </a:solidFill>
                <a:latin typeface="Times New Roman"/>
                <a:cs typeface="Times New Roman"/>
              </a:rPr>
              <a:t>] </a:t>
            </a:r>
            <a:r>
              <a:rPr sz="3200" dirty="0">
                <a:solidFill>
                  <a:srgbClr val="008986"/>
                </a:solidFill>
                <a:latin typeface="Times New Roman"/>
                <a:cs typeface="Times New Roman"/>
              </a:rPr>
              <a:t>= </a:t>
            </a:r>
            <a:r>
              <a:rPr sz="3200" spc="-5" dirty="0">
                <a:solidFill>
                  <a:srgbClr val="008986"/>
                </a:solidFill>
                <a:latin typeface="Symbol"/>
                <a:cs typeface="Symbol"/>
              </a:rPr>
              <a:t></a:t>
            </a:r>
            <a:r>
              <a:rPr sz="3200" spc="-5" dirty="0">
                <a:solidFill>
                  <a:srgbClr val="008986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986"/>
                </a:solidFill>
                <a:latin typeface="Times New Roman"/>
                <a:cs typeface="Times New Roman"/>
              </a:rPr>
              <a:t>s</a:t>
            </a:r>
            <a:r>
              <a:rPr sz="3200" spc="-5" dirty="0">
                <a:solidFill>
                  <a:srgbClr val="008986"/>
                </a:solidFill>
                <a:latin typeface="Times New Roman"/>
                <a:cs typeface="Times New Roman"/>
              </a:rPr>
              <a:t>, </a:t>
            </a: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986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for all </a:t>
            </a: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v </a:t>
            </a: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</a:t>
            </a:r>
            <a:r>
              <a:rPr sz="3200" dirty="0">
                <a:solidFill>
                  <a:srgbClr val="008986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latin typeface="Times New Roman"/>
                <a:cs typeface="Times New Roman"/>
              </a:rPr>
              <a:t>.  </a:t>
            </a:r>
            <a:r>
              <a:rPr sz="28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Proof.	</a:t>
            </a:r>
            <a:r>
              <a:rPr sz="2800" spc="-10" dirty="0">
                <a:latin typeface="Times New Roman"/>
                <a:cs typeface="Times New Roman"/>
              </a:rPr>
              <a:t>Let </a:t>
            </a:r>
            <a:r>
              <a:rPr sz="2800" i="1" dirty="0">
                <a:solidFill>
                  <a:srgbClr val="008986"/>
                </a:solidFill>
                <a:latin typeface="Times New Roman"/>
                <a:cs typeface="Times New Roman"/>
              </a:rPr>
              <a:t>v </a:t>
            </a:r>
            <a:r>
              <a:rPr sz="2800" dirty="0">
                <a:solidFill>
                  <a:srgbClr val="008986"/>
                </a:solidFill>
                <a:latin typeface="Symbol"/>
                <a:cs typeface="Symbol"/>
              </a:rPr>
              <a:t></a:t>
            </a: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986"/>
                </a:solidFill>
                <a:latin typeface="Times New Roman"/>
                <a:cs typeface="Times New Roman"/>
              </a:rPr>
              <a:t>V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any vertex, and consider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shortest  path </a:t>
            </a:r>
            <a:r>
              <a:rPr sz="2800" i="1" dirty="0">
                <a:solidFill>
                  <a:srgbClr val="008986"/>
                </a:solidFill>
                <a:latin typeface="Times New Roman"/>
                <a:cs typeface="Times New Roman"/>
              </a:rPr>
              <a:t>p </a:t>
            </a:r>
            <a:r>
              <a:rPr sz="2800" spc="-5" dirty="0">
                <a:latin typeface="Times New Roman"/>
                <a:cs typeface="Times New Roman"/>
              </a:rPr>
              <a:t>from </a:t>
            </a:r>
            <a:r>
              <a:rPr sz="2800" i="1" dirty="0">
                <a:solidFill>
                  <a:srgbClr val="008986"/>
                </a:solidFill>
                <a:latin typeface="Times New Roman"/>
                <a:cs typeface="Times New Roman"/>
              </a:rPr>
              <a:t>s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i="1" dirty="0">
                <a:solidFill>
                  <a:srgbClr val="008986"/>
                </a:solidFill>
                <a:latin typeface="Times New Roman"/>
                <a:cs typeface="Times New Roman"/>
              </a:rPr>
              <a:t>v </a:t>
            </a:r>
            <a:r>
              <a:rPr sz="2800" spc="-5" dirty="0">
                <a:latin typeface="Times New Roman"/>
                <a:cs typeface="Times New Roman"/>
              </a:rPr>
              <a:t>with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minimum number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edges.</a:t>
            </a:r>
            <a:endParaRPr sz="2800" dirty="0">
              <a:latin typeface="Times New Roman"/>
              <a:cs typeface="Times New Roman"/>
            </a:endParaRPr>
          </a:p>
          <a:p>
            <a:pPr marL="7574280">
              <a:lnSpc>
                <a:spcPts val="2900"/>
              </a:lnSpc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v</a:t>
            </a:r>
            <a:endParaRPr sz="3200" dirty="0">
              <a:latin typeface="Times New Roman"/>
              <a:cs typeface="Times New Roman"/>
            </a:endParaRPr>
          </a:p>
          <a:p>
            <a:pPr marL="717550">
              <a:lnSpc>
                <a:spcPts val="3420"/>
              </a:lnSpc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s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8490" y="4323079"/>
            <a:ext cx="35820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5795" algn="l"/>
                <a:tab pos="3387725" algn="l"/>
              </a:tabLst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p</a:t>
            </a:r>
            <a:r>
              <a:rPr sz="3200" dirty="0">
                <a:latin typeface="Times New Roman"/>
                <a:cs typeface="Times New Roman"/>
              </a:rPr>
              <a:t>:	</a:t>
            </a: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v	</a:t>
            </a:r>
            <a:r>
              <a:rPr sz="4800" i="1" baseline="1736" dirty="0">
                <a:solidFill>
                  <a:srgbClr val="008986"/>
                </a:solidFill>
                <a:latin typeface="Times New Roman"/>
                <a:cs typeface="Times New Roman"/>
              </a:rPr>
              <a:t>v</a:t>
            </a:r>
            <a:endParaRPr sz="4800" baseline="1736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82740" y="4240529"/>
            <a:ext cx="4318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1819" y="5242560"/>
            <a:ext cx="6168390" cy="103378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10"/>
              </a:spcBef>
            </a:pPr>
            <a:r>
              <a:rPr sz="2800" spc="-5" dirty="0">
                <a:latin typeface="Times New Roman"/>
                <a:cs typeface="Times New Roman"/>
              </a:rPr>
              <a:t>Since </a:t>
            </a:r>
            <a:r>
              <a:rPr sz="2800" i="1" dirty="0">
                <a:solidFill>
                  <a:srgbClr val="008986"/>
                </a:solidFill>
                <a:latin typeface="Times New Roman"/>
                <a:cs typeface="Times New Roman"/>
              </a:rPr>
              <a:t>p </a:t>
            </a:r>
            <a:r>
              <a:rPr sz="2800" dirty="0">
                <a:latin typeface="Times New Roman"/>
                <a:cs typeface="Times New Roman"/>
              </a:rPr>
              <a:t>is a </a:t>
            </a:r>
            <a:r>
              <a:rPr sz="2800" spc="-5" dirty="0">
                <a:latin typeface="Times New Roman"/>
                <a:cs typeface="Times New Roman"/>
              </a:rPr>
              <a:t>shortest path, </a:t>
            </a:r>
            <a:r>
              <a:rPr sz="2800" spc="-10" dirty="0">
                <a:latin typeface="Times New Roman"/>
                <a:cs typeface="Times New Roman"/>
              </a:rPr>
              <a:t>we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have</a:t>
            </a:r>
            <a:endParaRPr sz="2800">
              <a:latin typeface="Times New Roman"/>
              <a:cs typeface="Times New Roman"/>
            </a:endParaRPr>
          </a:p>
          <a:p>
            <a:pPr marL="1818639">
              <a:lnSpc>
                <a:spcPct val="100000"/>
              </a:lnSpc>
              <a:spcBef>
                <a:spcPts val="610"/>
              </a:spcBef>
            </a:pPr>
            <a:r>
              <a:rPr sz="2800" spc="-5" dirty="0">
                <a:solidFill>
                  <a:srgbClr val="008986"/>
                </a:solidFill>
                <a:latin typeface="Symbol"/>
                <a:cs typeface="Symbol"/>
              </a:rPr>
              <a:t></a:t>
            </a:r>
            <a:r>
              <a:rPr sz="2800" spc="-5" dirty="0">
                <a:solidFill>
                  <a:srgbClr val="008986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986"/>
                </a:solidFill>
                <a:latin typeface="Times New Roman"/>
                <a:cs typeface="Times New Roman"/>
              </a:rPr>
              <a:t>s</a:t>
            </a:r>
            <a:r>
              <a:rPr sz="2800" spc="-5" dirty="0">
                <a:solidFill>
                  <a:srgbClr val="008986"/>
                </a:solidFill>
                <a:latin typeface="Times New Roman"/>
                <a:cs typeface="Times New Roman"/>
              </a:rPr>
              <a:t>, </a:t>
            </a:r>
            <a:r>
              <a:rPr sz="2800" i="1" dirty="0">
                <a:solidFill>
                  <a:srgbClr val="008986"/>
                </a:solidFill>
                <a:latin typeface="Times New Roman"/>
                <a:cs typeface="Times New Roman"/>
              </a:rPr>
              <a:t>v</a:t>
            </a:r>
            <a:r>
              <a:rPr sz="2400" i="1" baseline="-24305" dirty="0">
                <a:solidFill>
                  <a:srgbClr val="008986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) = </a:t>
            </a:r>
            <a:r>
              <a:rPr sz="2800" spc="-5" dirty="0">
                <a:solidFill>
                  <a:srgbClr val="008986"/>
                </a:solidFill>
                <a:latin typeface="Symbol"/>
                <a:cs typeface="Symbol"/>
              </a:rPr>
              <a:t></a:t>
            </a:r>
            <a:r>
              <a:rPr sz="2800" spc="-5" dirty="0">
                <a:solidFill>
                  <a:srgbClr val="008986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986"/>
                </a:solidFill>
                <a:latin typeface="Times New Roman"/>
                <a:cs typeface="Times New Roman"/>
              </a:rPr>
              <a:t>s</a:t>
            </a:r>
            <a:r>
              <a:rPr sz="2800" spc="-5" dirty="0">
                <a:solidFill>
                  <a:srgbClr val="008986"/>
                </a:solidFill>
                <a:latin typeface="Times New Roman"/>
                <a:cs typeface="Times New Roman"/>
              </a:rPr>
              <a:t>, </a:t>
            </a:r>
            <a:r>
              <a:rPr sz="2800" i="1" spc="5" dirty="0">
                <a:solidFill>
                  <a:srgbClr val="008986"/>
                </a:solidFill>
                <a:latin typeface="Times New Roman"/>
                <a:cs typeface="Times New Roman"/>
              </a:rPr>
              <a:t>v</a:t>
            </a:r>
            <a:r>
              <a:rPr sz="2400" i="1" spc="7" baseline="-24305" dirty="0">
                <a:solidFill>
                  <a:srgbClr val="008986"/>
                </a:solidFill>
                <a:latin typeface="Times New Roman"/>
                <a:cs typeface="Times New Roman"/>
              </a:rPr>
              <a:t>i</a:t>
            </a:r>
            <a:r>
              <a:rPr sz="2400" spc="7" baseline="-24305" dirty="0">
                <a:solidFill>
                  <a:srgbClr val="008986"/>
                </a:solidFill>
                <a:latin typeface="Times New Roman"/>
                <a:cs typeface="Times New Roman"/>
              </a:rPr>
              <a:t>–1</a:t>
            </a:r>
            <a:r>
              <a:rPr sz="2800" spc="5" dirty="0">
                <a:solidFill>
                  <a:srgbClr val="008986"/>
                </a:solidFill>
                <a:latin typeface="Times New Roman"/>
                <a:cs typeface="Times New Roman"/>
              </a:rPr>
              <a:t>) </a:t>
            </a: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+ </a:t>
            </a:r>
            <a:r>
              <a:rPr sz="2800" i="1" dirty="0">
                <a:solidFill>
                  <a:srgbClr val="008986"/>
                </a:solidFill>
                <a:latin typeface="Times New Roman"/>
                <a:cs typeface="Times New Roman"/>
              </a:rPr>
              <a:t>w</a:t>
            </a: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986"/>
                </a:solidFill>
                <a:latin typeface="Times New Roman"/>
                <a:cs typeface="Times New Roman"/>
              </a:rPr>
              <a:t>v</a:t>
            </a:r>
            <a:r>
              <a:rPr sz="2400" i="1" baseline="-24305" dirty="0">
                <a:solidFill>
                  <a:srgbClr val="008986"/>
                </a:solidFill>
                <a:latin typeface="Times New Roman"/>
                <a:cs typeface="Times New Roman"/>
              </a:rPr>
              <a:t>i</a:t>
            </a:r>
            <a:r>
              <a:rPr sz="2400" baseline="-24305" dirty="0">
                <a:solidFill>
                  <a:srgbClr val="008986"/>
                </a:solidFill>
                <a:latin typeface="Times New Roman"/>
                <a:cs typeface="Times New Roman"/>
              </a:rPr>
              <a:t>–1</a:t>
            </a: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, </a:t>
            </a:r>
            <a:r>
              <a:rPr sz="2800" i="1" dirty="0">
                <a:solidFill>
                  <a:srgbClr val="008986"/>
                </a:solidFill>
                <a:latin typeface="Times New Roman"/>
                <a:cs typeface="Times New Roman"/>
              </a:rPr>
              <a:t>v</a:t>
            </a:r>
            <a:r>
              <a:rPr sz="2400" i="1" baseline="-24305" dirty="0">
                <a:solidFill>
                  <a:srgbClr val="008986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)</a:t>
            </a:r>
            <a:r>
              <a:rPr sz="2800" spc="-105" dirty="0">
                <a:solidFill>
                  <a:srgbClr val="00898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308609"/>
            <a:ext cx="57518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Correctness</a:t>
            </a:r>
            <a:r>
              <a:rPr spc="-50" dirty="0"/>
              <a:t> </a:t>
            </a:r>
            <a:r>
              <a:rPr spc="-5" dirty="0"/>
              <a:t>(continued)</a:t>
            </a:r>
          </a:p>
        </p:txBody>
      </p:sp>
      <p:sp>
        <p:nvSpPr>
          <p:cNvPr id="3" name="object 3"/>
          <p:cNvSpPr/>
          <p:nvPr/>
        </p:nvSpPr>
        <p:spPr>
          <a:xfrm>
            <a:off x="1068477" y="1368197"/>
            <a:ext cx="5491072" cy="1163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04160" y="1694179"/>
            <a:ext cx="143510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5" dirty="0">
                <a:solidFill>
                  <a:srgbClr val="008986"/>
                </a:solidFill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22550" y="1422400"/>
            <a:ext cx="29495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55265" algn="l"/>
              </a:tabLst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v	v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47359" y="1694179"/>
            <a:ext cx="143510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5" dirty="0">
                <a:solidFill>
                  <a:srgbClr val="008986"/>
                </a:solidFill>
                <a:latin typeface="Times New Roman"/>
                <a:cs typeface="Times New Roman"/>
              </a:rPr>
              <a:t>3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2560" y="2092959"/>
            <a:ext cx="2886710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755265" algn="l"/>
              </a:tabLst>
            </a:pPr>
            <a:r>
              <a:rPr sz="1850" spc="5" dirty="0">
                <a:solidFill>
                  <a:srgbClr val="008986"/>
                </a:solidFill>
                <a:latin typeface="Times New Roman"/>
                <a:cs typeface="Times New Roman"/>
              </a:rPr>
              <a:t>0	</a:t>
            </a:r>
            <a:r>
              <a:rPr sz="2775" spc="7" baseline="3003" dirty="0">
                <a:solidFill>
                  <a:srgbClr val="008986"/>
                </a:solidFill>
                <a:latin typeface="Times New Roman"/>
                <a:cs typeface="Times New Roman"/>
              </a:rPr>
              <a:t>2</a:t>
            </a:r>
            <a:endParaRPr sz="2775" baseline="3003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926387" y="1368107"/>
            <a:ext cx="765175" cy="766445"/>
            <a:chOff x="7926387" y="1368107"/>
            <a:chExt cx="765175" cy="766445"/>
          </a:xfrm>
        </p:grpSpPr>
        <p:sp>
          <p:nvSpPr>
            <p:cNvPr id="9" name="object 9"/>
            <p:cNvSpPr/>
            <p:nvPr/>
          </p:nvSpPr>
          <p:spPr>
            <a:xfrm>
              <a:off x="8007350" y="1449069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090" y="0"/>
                  </a:moveTo>
                  <a:lnTo>
                    <a:pt x="291866" y="3010"/>
                  </a:lnTo>
                  <a:lnTo>
                    <a:pt x="246944" y="11806"/>
                  </a:lnTo>
                  <a:lnTo>
                    <a:pt x="204668" y="26035"/>
                  </a:lnTo>
                  <a:lnTo>
                    <a:pt x="165382" y="45343"/>
                  </a:lnTo>
                  <a:lnTo>
                    <a:pt x="129429" y="69379"/>
                  </a:lnTo>
                  <a:lnTo>
                    <a:pt x="97154" y="97789"/>
                  </a:lnTo>
                  <a:lnTo>
                    <a:pt x="68901" y="130222"/>
                  </a:lnTo>
                  <a:lnTo>
                    <a:pt x="45014" y="166322"/>
                  </a:lnTo>
                  <a:lnTo>
                    <a:pt x="25836" y="205739"/>
                  </a:lnTo>
                  <a:lnTo>
                    <a:pt x="11712" y="248120"/>
                  </a:lnTo>
                  <a:lnTo>
                    <a:pt x="2985" y="293111"/>
                  </a:lnTo>
                  <a:lnTo>
                    <a:pt x="0" y="340359"/>
                  </a:lnTo>
                  <a:lnTo>
                    <a:pt x="2985" y="387316"/>
                  </a:lnTo>
                  <a:lnTo>
                    <a:pt x="11712" y="432064"/>
                  </a:lnTo>
                  <a:lnTo>
                    <a:pt x="25836" y="474245"/>
                  </a:lnTo>
                  <a:lnTo>
                    <a:pt x="45014" y="513503"/>
                  </a:lnTo>
                  <a:lnTo>
                    <a:pt x="68901" y="549480"/>
                  </a:lnTo>
                  <a:lnTo>
                    <a:pt x="97155" y="581818"/>
                  </a:lnTo>
                  <a:lnTo>
                    <a:pt x="129429" y="610162"/>
                  </a:lnTo>
                  <a:lnTo>
                    <a:pt x="165382" y="634153"/>
                  </a:lnTo>
                  <a:lnTo>
                    <a:pt x="204668" y="653434"/>
                  </a:lnTo>
                  <a:lnTo>
                    <a:pt x="246944" y="667649"/>
                  </a:lnTo>
                  <a:lnTo>
                    <a:pt x="291866" y="676440"/>
                  </a:lnTo>
                  <a:lnTo>
                    <a:pt x="339090" y="679450"/>
                  </a:lnTo>
                  <a:lnTo>
                    <a:pt x="386338" y="676440"/>
                  </a:lnTo>
                  <a:lnTo>
                    <a:pt x="431329" y="667649"/>
                  </a:lnTo>
                  <a:lnTo>
                    <a:pt x="473710" y="653434"/>
                  </a:lnTo>
                  <a:lnTo>
                    <a:pt x="513127" y="634153"/>
                  </a:lnTo>
                  <a:lnTo>
                    <a:pt x="549227" y="610162"/>
                  </a:lnTo>
                  <a:lnTo>
                    <a:pt x="581660" y="581818"/>
                  </a:lnTo>
                  <a:lnTo>
                    <a:pt x="610070" y="549480"/>
                  </a:lnTo>
                  <a:lnTo>
                    <a:pt x="634106" y="513503"/>
                  </a:lnTo>
                  <a:lnTo>
                    <a:pt x="653415" y="474245"/>
                  </a:lnTo>
                  <a:lnTo>
                    <a:pt x="667643" y="432064"/>
                  </a:lnTo>
                  <a:lnTo>
                    <a:pt x="676439" y="387316"/>
                  </a:lnTo>
                  <a:lnTo>
                    <a:pt x="679450" y="340359"/>
                  </a:lnTo>
                  <a:lnTo>
                    <a:pt x="676439" y="293111"/>
                  </a:lnTo>
                  <a:lnTo>
                    <a:pt x="667643" y="248120"/>
                  </a:lnTo>
                  <a:lnTo>
                    <a:pt x="653414" y="205739"/>
                  </a:lnTo>
                  <a:lnTo>
                    <a:pt x="634106" y="166322"/>
                  </a:lnTo>
                  <a:lnTo>
                    <a:pt x="610070" y="130222"/>
                  </a:lnTo>
                  <a:lnTo>
                    <a:pt x="581659" y="97789"/>
                  </a:lnTo>
                  <a:lnTo>
                    <a:pt x="549227" y="69379"/>
                  </a:lnTo>
                  <a:lnTo>
                    <a:pt x="513127" y="45343"/>
                  </a:lnTo>
                  <a:lnTo>
                    <a:pt x="473709" y="26035"/>
                  </a:lnTo>
                  <a:lnTo>
                    <a:pt x="431329" y="11806"/>
                  </a:lnTo>
                  <a:lnTo>
                    <a:pt x="386338" y="3010"/>
                  </a:lnTo>
                  <a:lnTo>
                    <a:pt x="33909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07350" y="1449069"/>
              <a:ext cx="679450" cy="680720"/>
            </a:xfrm>
            <a:custGeom>
              <a:avLst/>
              <a:gdLst/>
              <a:ahLst/>
              <a:cxnLst/>
              <a:rect l="l" t="t" r="r" b="b"/>
              <a:pathLst>
                <a:path w="679450" h="680719">
                  <a:moveTo>
                    <a:pt x="339090" y="0"/>
                  </a:moveTo>
                  <a:lnTo>
                    <a:pt x="386338" y="3010"/>
                  </a:lnTo>
                  <a:lnTo>
                    <a:pt x="431329" y="11806"/>
                  </a:lnTo>
                  <a:lnTo>
                    <a:pt x="473709" y="26035"/>
                  </a:lnTo>
                  <a:lnTo>
                    <a:pt x="513127" y="45343"/>
                  </a:lnTo>
                  <a:lnTo>
                    <a:pt x="549227" y="69379"/>
                  </a:lnTo>
                  <a:lnTo>
                    <a:pt x="581659" y="97789"/>
                  </a:lnTo>
                  <a:lnTo>
                    <a:pt x="610070" y="130222"/>
                  </a:lnTo>
                  <a:lnTo>
                    <a:pt x="634106" y="166322"/>
                  </a:lnTo>
                  <a:lnTo>
                    <a:pt x="653414" y="205739"/>
                  </a:lnTo>
                  <a:lnTo>
                    <a:pt x="667643" y="248120"/>
                  </a:lnTo>
                  <a:lnTo>
                    <a:pt x="676439" y="293111"/>
                  </a:lnTo>
                  <a:lnTo>
                    <a:pt x="679450" y="340359"/>
                  </a:lnTo>
                  <a:lnTo>
                    <a:pt x="676439" y="387316"/>
                  </a:lnTo>
                  <a:lnTo>
                    <a:pt x="667643" y="432064"/>
                  </a:lnTo>
                  <a:lnTo>
                    <a:pt x="653415" y="474245"/>
                  </a:lnTo>
                  <a:lnTo>
                    <a:pt x="634106" y="513503"/>
                  </a:lnTo>
                  <a:lnTo>
                    <a:pt x="610070" y="549480"/>
                  </a:lnTo>
                  <a:lnTo>
                    <a:pt x="581660" y="581818"/>
                  </a:lnTo>
                  <a:lnTo>
                    <a:pt x="549227" y="610162"/>
                  </a:lnTo>
                  <a:lnTo>
                    <a:pt x="513127" y="634153"/>
                  </a:lnTo>
                  <a:lnTo>
                    <a:pt x="473710" y="653434"/>
                  </a:lnTo>
                  <a:lnTo>
                    <a:pt x="431329" y="667649"/>
                  </a:lnTo>
                  <a:lnTo>
                    <a:pt x="386338" y="676440"/>
                  </a:lnTo>
                  <a:lnTo>
                    <a:pt x="339090" y="679450"/>
                  </a:lnTo>
                  <a:lnTo>
                    <a:pt x="291866" y="676440"/>
                  </a:lnTo>
                  <a:lnTo>
                    <a:pt x="246944" y="667649"/>
                  </a:lnTo>
                  <a:lnTo>
                    <a:pt x="204668" y="653434"/>
                  </a:lnTo>
                  <a:lnTo>
                    <a:pt x="165382" y="634153"/>
                  </a:lnTo>
                  <a:lnTo>
                    <a:pt x="129429" y="610162"/>
                  </a:lnTo>
                  <a:lnTo>
                    <a:pt x="97155" y="581818"/>
                  </a:lnTo>
                  <a:lnTo>
                    <a:pt x="68901" y="549480"/>
                  </a:lnTo>
                  <a:lnTo>
                    <a:pt x="45014" y="513503"/>
                  </a:lnTo>
                  <a:lnTo>
                    <a:pt x="25836" y="474245"/>
                  </a:lnTo>
                  <a:lnTo>
                    <a:pt x="11712" y="432064"/>
                  </a:lnTo>
                  <a:lnTo>
                    <a:pt x="2985" y="387316"/>
                  </a:lnTo>
                  <a:lnTo>
                    <a:pt x="0" y="340359"/>
                  </a:lnTo>
                  <a:lnTo>
                    <a:pt x="2985" y="293111"/>
                  </a:lnTo>
                  <a:lnTo>
                    <a:pt x="11712" y="248120"/>
                  </a:lnTo>
                  <a:lnTo>
                    <a:pt x="25836" y="205739"/>
                  </a:lnTo>
                  <a:lnTo>
                    <a:pt x="45014" y="166322"/>
                  </a:lnTo>
                  <a:lnTo>
                    <a:pt x="68901" y="130222"/>
                  </a:lnTo>
                  <a:lnTo>
                    <a:pt x="97154" y="97789"/>
                  </a:lnTo>
                  <a:lnTo>
                    <a:pt x="129429" y="69379"/>
                  </a:lnTo>
                  <a:lnTo>
                    <a:pt x="165382" y="45343"/>
                  </a:lnTo>
                  <a:lnTo>
                    <a:pt x="204668" y="26035"/>
                  </a:lnTo>
                  <a:lnTo>
                    <a:pt x="246944" y="11806"/>
                  </a:lnTo>
                  <a:lnTo>
                    <a:pt x="291866" y="3010"/>
                  </a:lnTo>
                  <a:lnTo>
                    <a:pt x="339090" y="0"/>
                  </a:lnTo>
                  <a:close/>
                </a:path>
                <a:path w="679450" h="680719">
                  <a:moveTo>
                    <a:pt x="0" y="0"/>
                  </a:moveTo>
                  <a:lnTo>
                    <a:pt x="0" y="0"/>
                  </a:lnTo>
                </a:path>
                <a:path w="679450" h="680719">
                  <a:moveTo>
                    <a:pt x="679450" y="680719"/>
                  </a:moveTo>
                  <a:lnTo>
                    <a:pt x="679450" y="680719"/>
                  </a:lnTo>
                </a:path>
              </a:pathLst>
            </a:custGeom>
            <a:ln w="934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31150" y="1372869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090" y="0"/>
                  </a:moveTo>
                  <a:lnTo>
                    <a:pt x="291866" y="3010"/>
                  </a:lnTo>
                  <a:lnTo>
                    <a:pt x="246944" y="11806"/>
                  </a:lnTo>
                  <a:lnTo>
                    <a:pt x="204668" y="26035"/>
                  </a:lnTo>
                  <a:lnTo>
                    <a:pt x="165382" y="45343"/>
                  </a:lnTo>
                  <a:lnTo>
                    <a:pt x="129429" y="69379"/>
                  </a:lnTo>
                  <a:lnTo>
                    <a:pt x="97154" y="97789"/>
                  </a:lnTo>
                  <a:lnTo>
                    <a:pt x="68901" y="130222"/>
                  </a:lnTo>
                  <a:lnTo>
                    <a:pt x="45014" y="166322"/>
                  </a:lnTo>
                  <a:lnTo>
                    <a:pt x="25836" y="205739"/>
                  </a:lnTo>
                  <a:lnTo>
                    <a:pt x="11712" y="248120"/>
                  </a:lnTo>
                  <a:lnTo>
                    <a:pt x="2985" y="293111"/>
                  </a:lnTo>
                  <a:lnTo>
                    <a:pt x="0" y="340359"/>
                  </a:lnTo>
                  <a:lnTo>
                    <a:pt x="2985" y="387316"/>
                  </a:lnTo>
                  <a:lnTo>
                    <a:pt x="11712" y="432064"/>
                  </a:lnTo>
                  <a:lnTo>
                    <a:pt x="25836" y="474245"/>
                  </a:lnTo>
                  <a:lnTo>
                    <a:pt x="45014" y="513503"/>
                  </a:lnTo>
                  <a:lnTo>
                    <a:pt x="68901" y="549480"/>
                  </a:lnTo>
                  <a:lnTo>
                    <a:pt x="97155" y="581818"/>
                  </a:lnTo>
                  <a:lnTo>
                    <a:pt x="129429" y="610162"/>
                  </a:lnTo>
                  <a:lnTo>
                    <a:pt x="165382" y="634153"/>
                  </a:lnTo>
                  <a:lnTo>
                    <a:pt x="204668" y="653434"/>
                  </a:lnTo>
                  <a:lnTo>
                    <a:pt x="246944" y="667649"/>
                  </a:lnTo>
                  <a:lnTo>
                    <a:pt x="291866" y="676440"/>
                  </a:lnTo>
                  <a:lnTo>
                    <a:pt x="339090" y="679450"/>
                  </a:lnTo>
                  <a:lnTo>
                    <a:pt x="386338" y="676440"/>
                  </a:lnTo>
                  <a:lnTo>
                    <a:pt x="431329" y="667649"/>
                  </a:lnTo>
                  <a:lnTo>
                    <a:pt x="473710" y="653434"/>
                  </a:lnTo>
                  <a:lnTo>
                    <a:pt x="513127" y="634153"/>
                  </a:lnTo>
                  <a:lnTo>
                    <a:pt x="549227" y="610162"/>
                  </a:lnTo>
                  <a:lnTo>
                    <a:pt x="581660" y="581818"/>
                  </a:lnTo>
                  <a:lnTo>
                    <a:pt x="610070" y="549480"/>
                  </a:lnTo>
                  <a:lnTo>
                    <a:pt x="634106" y="513503"/>
                  </a:lnTo>
                  <a:lnTo>
                    <a:pt x="653415" y="474245"/>
                  </a:lnTo>
                  <a:lnTo>
                    <a:pt x="667643" y="432064"/>
                  </a:lnTo>
                  <a:lnTo>
                    <a:pt x="676439" y="387316"/>
                  </a:lnTo>
                  <a:lnTo>
                    <a:pt x="679450" y="340359"/>
                  </a:lnTo>
                  <a:lnTo>
                    <a:pt x="676439" y="293111"/>
                  </a:lnTo>
                  <a:lnTo>
                    <a:pt x="667643" y="248120"/>
                  </a:lnTo>
                  <a:lnTo>
                    <a:pt x="653414" y="205739"/>
                  </a:lnTo>
                  <a:lnTo>
                    <a:pt x="634106" y="166322"/>
                  </a:lnTo>
                  <a:lnTo>
                    <a:pt x="610070" y="130222"/>
                  </a:lnTo>
                  <a:lnTo>
                    <a:pt x="581659" y="97789"/>
                  </a:lnTo>
                  <a:lnTo>
                    <a:pt x="549227" y="69379"/>
                  </a:lnTo>
                  <a:lnTo>
                    <a:pt x="513127" y="45343"/>
                  </a:lnTo>
                  <a:lnTo>
                    <a:pt x="473709" y="26035"/>
                  </a:lnTo>
                  <a:lnTo>
                    <a:pt x="431329" y="11806"/>
                  </a:lnTo>
                  <a:lnTo>
                    <a:pt x="386338" y="3010"/>
                  </a:lnTo>
                  <a:lnTo>
                    <a:pt x="33909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931150" y="1372869"/>
              <a:ext cx="679450" cy="680720"/>
            </a:xfrm>
            <a:custGeom>
              <a:avLst/>
              <a:gdLst/>
              <a:ahLst/>
              <a:cxnLst/>
              <a:rect l="l" t="t" r="r" b="b"/>
              <a:pathLst>
                <a:path w="679450" h="680719">
                  <a:moveTo>
                    <a:pt x="339090" y="0"/>
                  </a:moveTo>
                  <a:lnTo>
                    <a:pt x="386338" y="3010"/>
                  </a:lnTo>
                  <a:lnTo>
                    <a:pt x="431329" y="11806"/>
                  </a:lnTo>
                  <a:lnTo>
                    <a:pt x="473709" y="26035"/>
                  </a:lnTo>
                  <a:lnTo>
                    <a:pt x="513127" y="45343"/>
                  </a:lnTo>
                  <a:lnTo>
                    <a:pt x="549227" y="69379"/>
                  </a:lnTo>
                  <a:lnTo>
                    <a:pt x="581659" y="97789"/>
                  </a:lnTo>
                  <a:lnTo>
                    <a:pt x="610070" y="130222"/>
                  </a:lnTo>
                  <a:lnTo>
                    <a:pt x="634106" y="166322"/>
                  </a:lnTo>
                  <a:lnTo>
                    <a:pt x="653414" y="205739"/>
                  </a:lnTo>
                  <a:lnTo>
                    <a:pt x="667643" y="248120"/>
                  </a:lnTo>
                  <a:lnTo>
                    <a:pt x="676439" y="293111"/>
                  </a:lnTo>
                  <a:lnTo>
                    <a:pt x="679450" y="340359"/>
                  </a:lnTo>
                  <a:lnTo>
                    <a:pt x="676439" y="387316"/>
                  </a:lnTo>
                  <a:lnTo>
                    <a:pt x="667643" y="432064"/>
                  </a:lnTo>
                  <a:lnTo>
                    <a:pt x="653415" y="474245"/>
                  </a:lnTo>
                  <a:lnTo>
                    <a:pt x="634106" y="513503"/>
                  </a:lnTo>
                  <a:lnTo>
                    <a:pt x="610070" y="549480"/>
                  </a:lnTo>
                  <a:lnTo>
                    <a:pt x="581660" y="581818"/>
                  </a:lnTo>
                  <a:lnTo>
                    <a:pt x="549227" y="610162"/>
                  </a:lnTo>
                  <a:lnTo>
                    <a:pt x="513127" y="634153"/>
                  </a:lnTo>
                  <a:lnTo>
                    <a:pt x="473710" y="653434"/>
                  </a:lnTo>
                  <a:lnTo>
                    <a:pt x="431329" y="667649"/>
                  </a:lnTo>
                  <a:lnTo>
                    <a:pt x="386338" y="676440"/>
                  </a:lnTo>
                  <a:lnTo>
                    <a:pt x="339090" y="679450"/>
                  </a:lnTo>
                  <a:lnTo>
                    <a:pt x="291866" y="676440"/>
                  </a:lnTo>
                  <a:lnTo>
                    <a:pt x="246944" y="667649"/>
                  </a:lnTo>
                  <a:lnTo>
                    <a:pt x="204668" y="653434"/>
                  </a:lnTo>
                  <a:lnTo>
                    <a:pt x="165382" y="634153"/>
                  </a:lnTo>
                  <a:lnTo>
                    <a:pt x="129429" y="610162"/>
                  </a:lnTo>
                  <a:lnTo>
                    <a:pt x="97155" y="581818"/>
                  </a:lnTo>
                  <a:lnTo>
                    <a:pt x="68901" y="549480"/>
                  </a:lnTo>
                  <a:lnTo>
                    <a:pt x="45014" y="513503"/>
                  </a:lnTo>
                  <a:lnTo>
                    <a:pt x="25836" y="474245"/>
                  </a:lnTo>
                  <a:lnTo>
                    <a:pt x="11712" y="432064"/>
                  </a:lnTo>
                  <a:lnTo>
                    <a:pt x="2985" y="387316"/>
                  </a:lnTo>
                  <a:lnTo>
                    <a:pt x="0" y="340359"/>
                  </a:lnTo>
                  <a:lnTo>
                    <a:pt x="2985" y="293111"/>
                  </a:lnTo>
                  <a:lnTo>
                    <a:pt x="11712" y="248120"/>
                  </a:lnTo>
                  <a:lnTo>
                    <a:pt x="25836" y="205739"/>
                  </a:lnTo>
                  <a:lnTo>
                    <a:pt x="45014" y="166322"/>
                  </a:lnTo>
                  <a:lnTo>
                    <a:pt x="68901" y="130222"/>
                  </a:lnTo>
                  <a:lnTo>
                    <a:pt x="97154" y="97789"/>
                  </a:lnTo>
                  <a:lnTo>
                    <a:pt x="129429" y="69379"/>
                  </a:lnTo>
                  <a:lnTo>
                    <a:pt x="165382" y="45343"/>
                  </a:lnTo>
                  <a:lnTo>
                    <a:pt x="204668" y="26035"/>
                  </a:lnTo>
                  <a:lnTo>
                    <a:pt x="246944" y="11806"/>
                  </a:lnTo>
                  <a:lnTo>
                    <a:pt x="291866" y="3010"/>
                  </a:lnTo>
                  <a:lnTo>
                    <a:pt x="339090" y="0"/>
                  </a:lnTo>
                  <a:close/>
                </a:path>
                <a:path w="679450" h="680719">
                  <a:moveTo>
                    <a:pt x="0" y="0"/>
                  </a:moveTo>
                  <a:lnTo>
                    <a:pt x="0" y="0"/>
                  </a:lnTo>
                </a:path>
                <a:path w="679450" h="680719">
                  <a:moveTo>
                    <a:pt x="679450" y="680719"/>
                  </a:moveTo>
                  <a:lnTo>
                    <a:pt x="679450" y="68071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108950" y="1422400"/>
            <a:ext cx="2063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v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90559" y="1694179"/>
            <a:ext cx="143510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5" dirty="0">
                <a:solidFill>
                  <a:srgbClr val="008986"/>
                </a:solidFill>
                <a:latin typeface="Times New Roman"/>
                <a:cs typeface="Times New Roman"/>
              </a:rPr>
              <a:t>k</a:t>
            </a:r>
            <a:endParaRPr sz="1850" dirty="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225030" y="1713229"/>
            <a:ext cx="706120" cy="401320"/>
            <a:chOff x="7225030" y="1713229"/>
            <a:chExt cx="706120" cy="401320"/>
          </a:xfrm>
        </p:grpSpPr>
        <p:sp>
          <p:nvSpPr>
            <p:cNvPr id="16" name="object 16"/>
            <p:cNvSpPr/>
            <p:nvPr/>
          </p:nvSpPr>
          <p:spPr>
            <a:xfrm>
              <a:off x="7239000" y="1751329"/>
              <a:ext cx="622300" cy="349250"/>
            </a:xfrm>
            <a:custGeom>
              <a:avLst/>
              <a:gdLst/>
              <a:ahLst/>
              <a:cxnLst/>
              <a:rect l="l" t="t" r="r" b="b"/>
              <a:pathLst>
                <a:path w="622300" h="349250">
                  <a:moveTo>
                    <a:pt x="0" y="349250"/>
                  </a:moveTo>
                  <a:lnTo>
                    <a:pt x="622300" y="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835900" y="1713229"/>
              <a:ext cx="95250" cy="78740"/>
            </a:xfrm>
            <a:custGeom>
              <a:avLst/>
              <a:gdLst/>
              <a:ahLst/>
              <a:cxnLst/>
              <a:rect l="l" t="t" r="r" b="b"/>
              <a:pathLst>
                <a:path w="95250" h="78739">
                  <a:moveTo>
                    <a:pt x="95250" y="0"/>
                  </a:moveTo>
                  <a:lnTo>
                    <a:pt x="0" y="3810"/>
                  </a:lnTo>
                  <a:lnTo>
                    <a:pt x="50800" y="24130"/>
                  </a:lnTo>
                  <a:lnTo>
                    <a:pt x="41909" y="78740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682740" y="1738629"/>
            <a:ext cx="4318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20800" y="1205229"/>
            <a:ext cx="1841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8490" y="1821179"/>
            <a:ext cx="35820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5795" algn="l"/>
                <a:tab pos="3387725" algn="l"/>
              </a:tabLst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p</a:t>
            </a:r>
            <a:r>
              <a:rPr sz="3200" dirty="0">
                <a:latin typeface="Times New Roman"/>
                <a:cs typeface="Times New Roman"/>
              </a:rPr>
              <a:t>:	</a:t>
            </a: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v	</a:t>
            </a:r>
            <a:r>
              <a:rPr sz="4800" i="1" baseline="1736" dirty="0">
                <a:solidFill>
                  <a:srgbClr val="008986"/>
                </a:solidFill>
                <a:latin typeface="Times New Roman"/>
                <a:cs typeface="Times New Roman"/>
              </a:rPr>
              <a:t>v</a:t>
            </a:r>
            <a:endParaRPr sz="4800" baseline="1736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177530" y="824229"/>
            <a:ext cx="2063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v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1190" y="4799329"/>
            <a:ext cx="1441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MT Extra"/>
                <a:cs typeface="MT Extra"/>
              </a:rPr>
              <a:t></a:t>
            </a:r>
            <a:endParaRPr sz="2800">
              <a:latin typeface="MT Extra"/>
              <a:cs typeface="MT Extr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6870" y="2696209"/>
            <a:ext cx="7824470" cy="293878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 marR="30480">
              <a:lnSpc>
                <a:spcPct val="96900"/>
              </a:lnSpc>
              <a:spcBef>
                <a:spcPts val="204"/>
              </a:spcBef>
            </a:pPr>
            <a:r>
              <a:rPr sz="2800" dirty="0">
                <a:latin typeface="Times New Roman"/>
                <a:cs typeface="Times New Roman"/>
              </a:rPr>
              <a:t>Initially, </a:t>
            </a:r>
            <a:r>
              <a:rPr sz="2800" i="1" dirty="0">
                <a:solidFill>
                  <a:srgbClr val="008986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986"/>
                </a:solidFill>
                <a:latin typeface="Times New Roman"/>
                <a:cs typeface="Times New Roman"/>
              </a:rPr>
              <a:t>v</a:t>
            </a:r>
            <a:r>
              <a:rPr sz="2400" baseline="-24305" dirty="0">
                <a:solidFill>
                  <a:srgbClr val="008986"/>
                </a:solidFill>
                <a:latin typeface="Times New Roman"/>
                <a:cs typeface="Times New Roman"/>
              </a:rPr>
              <a:t>0</a:t>
            </a: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] = 0 = </a:t>
            </a:r>
            <a:r>
              <a:rPr sz="2800" dirty="0">
                <a:solidFill>
                  <a:srgbClr val="008986"/>
                </a:solidFill>
                <a:latin typeface="Symbol"/>
                <a:cs typeface="Symbol"/>
              </a:rPr>
              <a:t></a:t>
            </a: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986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, </a:t>
            </a:r>
            <a:r>
              <a:rPr sz="2800" i="1" dirty="0">
                <a:solidFill>
                  <a:srgbClr val="008986"/>
                </a:solidFill>
                <a:latin typeface="Times New Roman"/>
                <a:cs typeface="Times New Roman"/>
              </a:rPr>
              <a:t>v</a:t>
            </a:r>
            <a:r>
              <a:rPr sz="2400" baseline="-24305" dirty="0">
                <a:solidFill>
                  <a:srgbClr val="008986"/>
                </a:solidFill>
                <a:latin typeface="Times New Roman"/>
                <a:cs typeface="Times New Roman"/>
              </a:rPr>
              <a:t>0</a:t>
            </a: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)</a:t>
            </a:r>
            <a:r>
              <a:rPr sz="2800" dirty="0">
                <a:latin typeface="Times New Roman"/>
                <a:cs typeface="Times New Roman"/>
              </a:rPr>
              <a:t>,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i="1" dirty="0">
                <a:solidFill>
                  <a:srgbClr val="008986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986"/>
                </a:solidFill>
                <a:latin typeface="Times New Roman"/>
                <a:cs typeface="Times New Roman"/>
              </a:rPr>
              <a:t>v</a:t>
            </a:r>
            <a:r>
              <a:rPr sz="2400" baseline="-24305" dirty="0">
                <a:solidFill>
                  <a:srgbClr val="008986"/>
                </a:solidFill>
                <a:latin typeface="Times New Roman"/>
                <a:cs typeface="Times New Roman"/>
              </a:rPr>
              <a:t>0</a:t>
            </a: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] </a:t>
            </a:r>
            <a:r>
              <a:rPr sz="2800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unchanged</a:t>
            </a:r>
            <a:r>
              <a:rPr sz="2800" spc="-1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  </a:t>
            </a:r>
            <a:r>
              <a:rPr sz="2800" spc="-5" dirty="0">
                <a:latin typeface="Times New Roman"/>
                <a:cs typeface="Times New Roman"/>
              </a:rPr>
              <a:t>subsequent relaxations (because </a:t>
            </a:r>
            <a:r>
              <a:rPr sz="2800" dirty="0">
                <a:latin typeface="Times New Roman"/>
                <a:cs typeface="Times New Roman"/>
              </a:rPr>
              <a:t>of the </a:t>
            </a:r>
            <a:r>
              <a:rPr sz="2800" spc="-15" dirty="0">
                <a:latin typeface="Times New Roman"/>
                <a:cs typeface="Times New Roman"/>
              </a:rPr>
              <a:t>lemma </a:t>
            </a:r>
            <a:r>
              <a:rPr sz="2800" spc="-5" dirty="0">
                <a:latin typeface="Times New Roman"/>
                <a:cs typeface="Times New Roman"/>
              </a:rPr>
              <a:t>from  Lecture </a:t>
            </a:r>
            <a:r>
              <a:rPr sz="2800" dirty="0">
                <a:latin typeface="Times New Roman"/>
                <a:cs typeface="Times New Roman"/>
              </a:rPr>
              <a:t>14 that </a:t>
            </a:r>
            <a:r>
              <a:rPr sz="2800" i="1" spc="-5" dirty="0">
                <a:solidFill>
                  <a:srgbClr val="008986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986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986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986"/>
                </a:solidFill>
                <a:latin typeface="Times New Roman"/>
                <a:cs typeface="Times New Roman"/>
              </a:rPr>
              <a:t>] </a:t>
            </a:r>
            <a:r>
              <a:rPr sz="2800" dirty="0">
                <a:solidFill>
                  <a:srgbClr val="008986"/>
                </a:solidFill>
                <a:latin typeface="Symbol"/>
                <a:cs typeface="Symbol"/>
              </a:rPr>
              <a:t></a:t>
            </a: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986"/>
                </a:solidFill>
                <a:latin typeface="Symbol"/>
                <a:cs typeface="Symbol"/>
              </a:rPr>
              <a:t></a:t>
            </a: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986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,</a:t>
            </a:r>
            <a:r>
              <a:rPr sz="2800" spc="-60" dirty="0">
                <a:solidFill>
                  <a:srgbClr val="008986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986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986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latin typeface="Times New Roman"/>
                <a:cs typeface="Times New Roman"/>
              </a:rPr>
              <a:t>).</a:t>
            </a:r>
            <a:endParaRPr sz="2800" dirty="0">
              <a:latin typeface="Times New Roman"/>
              <a:cs typeface="Times New Roman"/>
            </a:endParaRPr>
          </a:p>
          <a:p>
            <a:pPr marL="287020" indent="-225425">
              <a:lnSpc>
                <a:spcPts val="3170"/>
              </a:lnSpc>
              <a:buClr>
                <a:srgbClr val="CC0000"/>
              </a:buClr>
              <a:buChar char="•"/>
              <a:tabLst>
                <a:tab pos="287020" algn="l"/>
              </a:tabLst>
            </a:pPr>
            <a:r>
              <a:rPr sz="2800" spc="-5" dirty="0">
                <a:latin typeface="Times New Roman"/>
                <a:cs typeface="Times New Roman"/>
              </a:rPr>
              <a:t>After </a:t>
            </a: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1 </a:t>
            </a:r>
            <a:r>
              <a:rPr sz="2800" spc="-5" dirty="0">
                <a:latin typeface="Times New Roman"/>
                <a:cs typeface="Times New Roman"/>
              </a:rPr>
              <a:t>pass </a:t>
            </a:r>
            <a:r>
              <a:rPr sz="2800" dirty="0">
                <a:latin typeface="Times New Roman"/>
                <a:cs typeface="Times New Roman"/>
              </a:rPr>
              <a:t>through </a:t>
            </a:r>
            <a:r>
              <a:rPr sz="2800" i="1" spc="-5" dirty="0">
                <a:solidFill>
                  <a:srgbClr val="008986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, </a:t>
            </a:r>
            <a:r>
              <a:rPr sz="2800" spc="-10" dirty="0">
                <a:latin typeface="Times New Roman"/>
                <a:cs typeface="Times New Roman"/>
              </a:rPr>
              <a:t>we </a:t>
            </a:r>
            <a:r>
              <a:rPr sz="2800" dirty="0">
                <a:latin typeface="Times New Roman"/>
                <a:cs typeface="Times New Roman"/>
              </a:rPr>
              <a:t>have </a:t>
            </a:r>
            <a:r>
              <a:rPr sz="2800" i="1" dirty="0">
                <a:solidFill>
                  <a:srgbClr val="008986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986"/>
                </a:solidFill>
                <a:latin typeface="Times New Roman"/>
                <a:cs typeface="Times New Roman"/>
              </a:rPr>
              <a:t>v</a:t>
            </a:r>
            <a:r>
              <a:rPr sz="2400" baseline="-22569" dirty="0">
                <a:solidFill>
                  <a:srgbClr val="008986"/>
                </a:solidFill>
                <a:latin typeface="Times New Roman"/>
                <a:cs typeface="Times New Roman"/>
              </a:rPr>
              <a:t>1</a:t>
            </a: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] = </a:t>
            </a:r>
            <a:r>
              <a:rPr sz="2800" spc="-5" dirty="0">
                <a:solidFill>
                  <a:srgbClr val="008986"/>
                </a:solidFill>
                <a:latin typeface="Symbol"/>
                <a:cs typeface="Symbol"/>
              </a:rPr>
              <a:t></a:t>
            </a:r>
            <a:r>
              <a:rPr sz="2800" spc="-5" dirty="0">
                <a:solidFill>
                  <a:srgbClr val="008986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986"/>
                </a:solidFill>
                <a:latin typeface="Times New Roman"/>
                <a:cs typeface="Times New Roman"/>
              </a:rPr>
              <a:t>s</a:t>
            </a:r>
            <a:r>
              <a:rPr sz="2800" spc="-5" dirty="0">
                <a:solidFill>
                  <a:srgbClr val="008986"/>
                </a:solidFill>
                <a:latin typeface="Times New Roman"/>
                <a:cs typeface="Times New Roman"/>
              </a:rPr>
              <a:t>,</a:t>
            </a:r>
            <a:r>
              <a:rPr sz="2800" spc="-80" dirty="0">
                <a:solidFill>
                  <a:srgbClr val="008986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986"/>
                </a:solidFill>
                <a:latin typeface="Times New Roman"/>
                <a:cs typeface="Times New Roman"/>
              </a:rPr>
              <a:t>v</a:t>
            </a:r>
            <a:r>
              <a:rPr sz="2400" baseline="-22569" dirty="0">
                <a:solidFill>
                  <a:srgbClr val="008986"/>
                </a:solidFill>
                <a:latin typeface="Times New Roman"/>
                <a:cs typeface="Times New Roman"/>
              </a:rPr>
              <a:t>1</a:t>
            </a: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)</a:t>
            </a:r>
            <a:r>
              <a:rPr sz="2800" dirty="0">
                <a:latin typeface="Times New Roman"/>
                <a:cs typeface="Times New Roman"/>
              </a:rPr>
              <a:t>.</a:t>
            </a:r>
          </a:p>
          <a:p>
            <a:pPr marL="287020" indent="-225425">
              <a:lnSpc>
                <a:spcPct val="100000"/>
              </a:lnSpc>
              <a:spcBef>
                <a:spcPts val="80"/>
              </a:spcBef>
              <a:buClr>
                <a:srgbClr val="CC0000"/>
              </a:buClr>
              <a:buChar char="•"/>
              <a:tabLst>
                <a:tab pos="287020" algn="l"/>
              </a:tabLst>
            </a:pPr>
            <a:r>
              <a:rPr sz="2800" spc="-5" dirty="0">
                <a:latin typeface="Times New Roman"/>
                <a:cs typeface="Times New Roman"/>
              </a:rPr>
              <a:t>After </a:t>
            </a: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2 </a:t>
            </a:r>
            <a:r>
              <a:rPr sz="2800" spc="-5" dirty="0">
                <a:latin typeface="Times New Roman"/>
                <a:cs typeface="Times New Roman"/>
              </a:rPr>
              <a:t>passes </a:t>
            </a:r>
            <a:r>
              <a:rPr sz="2800" dirty="0">
                <a:latin typeface="Times New Roman"/>
                <a:cs typeface="Times New Roman"/>
              </a:rPr>
              <a:t>through </a:t>
            </a:r>
            <a:r>
              <a:rPr sz="2800" i="1" spc="-5" dirty="0">
                <a:solidFill>
                  <a:srgbClr val="008986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, </a:t>
            </a:r>
            <a:r>
              <a:rPr sz="2800" spc="-10" dirty="0">
                <a:latin typeface="Times New Roman"/>
                <a:cs typeface="Times New Roman"/>
              </a:rPr>
              <a:t>we </a:t>
            </a:r>
            <a:r>
              <a:rPr sz="2800" dirty="0">
                <a:latin typeface="Times New Roman"/>
                <a:cs typeface="Times New Roman"/>
              </a:rPr>
              <a:t>have </a:t>
            </a:r>
            <a:r>
              <a:rPr sz="2800" i="1" dirty="0">
                <a:solidFill>
                  <a:srgbClr val="008986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986"/>
                </a:solidFill>
                <a:latin typeface="Times New Roman"/>
                <a:cs typeface="Times New Roman"/>
              </a:rPr>
              <a:t>v</a:t>
            </a:r>
            <a:r>
              <a:rPr sz="2400" baseline="-22569" dirty="0">
                <a:solidFill>
                  <a:srgbClr val="008986"/>
                </a:solidFill>
                <a:latin typeface="Times New Roman"/>
                <a:cs typeface="Times New Roman"/>
              </a:rPr>
              <a:t>2</a:t>
            </a: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] = </a:t>
            </a:r>
            <a:r>
              <a:rPr sz="2800" spc="-5" dirty="0">
                <a:solidFill>
                  <a:srgbClr val="008986"/>
                </a:solidFill>
                <a:latin typeface="Symbol"/>
                <a:cs typeface="Symbol"/>
              </a:rPr>
              <a:t></a:t>
            </a:r>
            <a:r>
              <a:rPr sz="2800" spc="-5" dirty="0">
                <a:solidFill>
                  <a:srgbClr val="008986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986"/>
                </a:solidFill>
                <a:latin typeface="Times New Roman"/>
                <a:cs typeface="Times New Roman"/>
              </a:rPr>
              <a:t>s</a:t>
            </a:r>
            <a:r>
              <a:rPr sz="2800" spc="-5" dirty="0">
                <a:solidFill>
                  <a:srgbClr val="008986"/>
                </a:solidFill>
                <a:latin typeface="Times New Roman"/>
                <a:cs typeface="Times New Roman"/>
              </a:rPr>
              <a:t>,</a:t>
            </a:r>
            <a:r>
              <a:rPr sz="2800" spc="-95" dirty="0">
                <a:solidFill>
                  <a:srgbClr val="008986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986"/>
                </a:solidFill>
                <a:latin typeface="Times New Roman"/>
                <a:cs typeface="Times New Roman"/>
              </a:rPr>
              <a:t>v</a:t>
            </a:r>
            <a:r>
              <a:rPr sz="2400" baseline="-22569" dirty="0">
                <a:solidFill>
                  <a:srgbClr val="008986"/>
                </a:solidFill>
                <a:latin typeface="Times New Roman"/>
                <a:cs typeface="Times New Roman"/>
              </a:rPr>
              <a:t>2</a:t>
            </a: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)</a:t>
            </a:r>
            <a:r>
              <a:rPr sz="2800" dirty="0">
                <a:latin typeface="Times New Roman"/>
                <a:cs typeface="Times New Roman"/>
              </a:rPr>
              <a:t>.</a:t>
            </a:r>
          </a:p>
          <a:p>
            <a:pPr marL="287020" indent="-225425">
              <a:lnSpc>
                <a:spcPct val="100000"/>
              </a:lnSpc>
              <a:spcBef>
                <a:spcPts val="3100"/>
              </a:spcBef>
              <a:buClr>
                <a:srgbClr val="CC0000"/>
              </a:buClr>
              <a:buChar char="•"/>
              <a:tabLst>
                <a:tab pos="287020" algn="l"/>
              </a:tabLst>
            </a:pPr>
            <a:r>
              <a:rPr sz="2800" spc="-5" dirty="0">
                <a:latin typeface="Times New Roman"/>
                <a:cs typeface="Times New Roman"/>
              </a:rPr>
              <a:t>After </a:t>
            </a:r>
            <a:r>
              <a:rPr sz="2800" i="1" dirty="0">
                <a:solidFill>
                  <a:srgbClr val="008986"/>
                </a:solidFill>
                <a:latin typeface="Times New Roman"/>
                <a:cs typeface="Times New Roman"/>
              </a:rPr>
              <a:t>k </a:t>
            </a:r>
            <a:r>
              <a:rPr sz="2800" spc="-5" dirty="0">
                <a:latin typeface="Times New Roman"/>
                <a:cs typeface="Times New Roman"/>
              </a:rPr>
              <a:t>passes </a:t>
            </a:r>
            <a:r>
              <a:rPr sz="2800" dirty="0">
                <a:latin typeface="Times New Roman"/>
                <a:cs typeface="Times New Roman"/>
              </a:rPr>
              <a:t>through </a:t>
            </a:r>
            <a:r>
              <a:rPr sz="2800" i="1" spc="-5" dirty="0">
                <a:solidFill>
                  <a:srgbClr val="008986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, we </a:t>
            </a:r>
            <a:r>
              <a:rPr sz="2800" dirty="0">
                <a:latin typeface="Times New Roman"/>
                <a:cs typeface="Times New Roman"/>
              </a:rPr>
              <a:t>have </a:t>
            </a:r>
            <a:r>
              <a:rPr sz="2800" i="1" spc="-5" dirty="0">
                <a:solidFill>
                  <a:srgbClr val="008986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986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986"/>
                </a:solidFill>
                <a:latin typeface="Times New Roman"/>
                <a:cs typeface="Times New Roman"/>
              </a:rPr>
              <a:t>v</a:t>
            </a:r>
            <a:r>
              <a:rPr sz="2400" i="1" spc="-7" baseline="-22569" dirty="0">
                <a:solidFill>
                  <a:srgbClr val="008986"/>
                </a:solidFill>
                <a:latin typeface="Times New Roman"/>
                <a:cs typeface="Times New Roman"/>
              </a:rPr>
              <a:t>k</a:t>
            </a:r>
            <a:r>
              <a:rPr sz="2800" spc="-5" dirty="0">
                <a:solidFill>
                  <a:srgbClr val="008986"/>
                </a:solidFill>
                <a:latin typeface="Times New Roman"/>
                <a:cs typeface="Times New Roman"/>
              </a:rPr>
              <a:t>] </a:t>
            </a: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= </a:t>
            </a:r>
            <a:r>
              <a:rPr sz="2800" dirty="0">
                <a:solidFill>
                  <a:srgbClr val="008986"/>
                </a:solidFill>
                <a:latin typeface="Symbol"/>
                <a:cs typeface="Symbol"/>
              </a:rPr>
              <a:t></a:t>
            </a: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986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,</a:t>
            </a:r>
            <a:r>
              <a:rPr sz="2800" spc="-114" dirty="0">
                <a:solidFill>
                  <a:srgbClr val="008986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986"/>
                </a:solidFill>
                <a:latin typeface="Times New Roman"/>
                <a:cs typeface="Times New Roman"/>
              </a:rPr>
              <a:t>v</a:t>
            </a:r>
            <a:r>
              <a:rPr sz="2400" i="1" spc="-7" baseline="-22569" dirty="0">
                <a:solidFill>
                  <a:srgbClr val="008986"/>
                </a:solidFill>
                <a:latin typeface="Times New Roman"/>
                <a:cs typeface="Times New Roman"/>
              </a:rPr>
              <a:t>k</a:t>
            </a:r>
            <a:r>
              <a:rPr sz="2800" spc="-5" dirty="0">
                <a:solidFill>
                  <a:srgbClr val="008986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2270" y="5530850"/>
            <a:ext cx="8037195" cy="83693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75"/>
              </a:spcBef>
            </a:pPr>
            <a:r>
              <a:rPr sz="2800" spc="-5" dirty="0">
                <a:latin typeface="Times New Roman"/>
                <a:cs typeface="Times New Roman"/>
              </a:rPr>
              <a:t>Since </a:t>
            </a:r>
            <a:r>
              <a:rPr sz="2800" i="1" dirty="0">
                <a:solidFill>
                  <a:srgbClr val="008986"/>
                </a:solidFill>
                <a:latin typeface="Times New Roman"/>
                <a:cs typeface="Times New Roman"/>
              </a:rPr>
              <a:t>G </a:t>
            </a:r>
            <a:r>
              <a:rPr sz="2800" spc="-5" dirty="0">
                <a:latin typeface="Times New Roman"/>
                <a:cs typeface="Times New Roman"/>
              </a:rPr>
              <a:t>contains </a:t>
            </a:r>
            <a:r>
              <a:rPr sz="2800" dirty="0">
                <a:latin typeface="Times New Roman"/>
                <a:cs typeface="Times New Roman"/>
              </a:rPr>
              <a:t>no </a:t>
            </a:r>
            <a:r>
              <a:rPr sz="2800" spc="-5" dirty="0">
                <a:latin typeface="Times New Roman"/>
                <a:cs typeface="Times New Roman"/>
              </a:rPr>
              <a:t>negative-weight cycles, </a:t>
            </a:r>
            <a:r>
              <a:rPr sz="2800" i="1" dirty="0">
                <a:solidFill>
                  <a:srgbClr val="008986"/>
                </a:solidFill>
                <a:latin typeface="Times New Roman"/>
                <a:cs typeface="Times New Roman"/>
              </a:rPr>
              <a:t>p </a:t>
            </a:r>
            <a:r>
              <a:rPr sz="2800" spc="-5" dirty="0">
                <a:latin typeface="Times New Roman"/>
                <a:cs typeface="Times New Roman"/>
              </a:rPr>
              <a:t>is simple.  Longest simple path has </a:t>
            </a:r>
            <a:r>
              <a:rPr sz="2800" dirty="0">
                <a:solidFill>
                  <a:srgbClr val="008986"/>
                </a:solidFill>
                <a:latin typeface="Symbol"/>
                <a:cs typeface="Symbol"/>
              </a:rPr>
              <a:t></a:t>
            </a: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 </a:t>
            </a:r>
            <a:r>
              <a:rPr sz="2800" b="1" spc="70" dirty="0">
                <a:solidFill>
                  <a:srgbClr val="008986"/>
                </a:solidFill>
                <a:latin typeface="Times New Roman"/>
                <a:cs typeface="Times New Roman"/>
              </a:rPr>
              <a:t>|</a:t>
            </a:r>
            <a:r>
              <a:rPr sz="2800" i="1" spc="70" dirty="0">
                <a:solidFill>
                  <a:srgbClr val="008986"/>
                </a:solidFill>
                <a:latin typeface="Times New Roman"/>
                <a:cs typeface="Times New Roman"/>
              </a:rPr>
              <a:t>V</a:t>
            </a:r>
            <a:r>
              <a:rPr sz="2800" b="1" spc="70" dirty="0">
                <a:solidFill>
                  <a:srgbClr val="008986"/>
                </a:solidFill>
                <a:latin typeface="Times New Roman"/>
                <a:cs typeface="Times New Roman"/>
              </a:rPr>
              <a:t>| </a:t>
            </a: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– 1</a:t>
            </a:r>
            <a:r>
              <a:rPr sz="2800" spc="-105" dirty="0">
                <a:solidFill>
                  <a:srgbClr val="00898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edges.</a:t>
            </a:r>
            <a:endParaRPr sz="2800" dirty="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318310" y="5969060"/>
            <a:ext cx="317500" cy="317500"/>
            <a:chOff x="6318310" y="5969060"/>
            <a:chExt cx="317500" cy="317500"/>
          </a:xfrm>
        </p:grpSpPr>
        <p:sp>
          <p:nvSpPr>
            <p:cNvPr id="26" name="object 26"/>
            <p:cNvSpPr/>
            <p:nvPr/>
          </p:nvSpPr>
          <p:spPr>
            <a:xfrm>
              <a:off x="6324600" y="597535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24600" y="597535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304800"/>
                  </a:moveTo>
                  <a:lnTo>
                    <a:pt x="0" y="304800"/>
                  </a:lnTo>
                  <a:lnTo>
                    <a:pt x="0" y="0"/>
                  </a:lnTo>
                  <a:lnTo>
                    <a:pt x="304800" y="0"/>
                  </a:lnTo>
                  <a:lnTo>
                    <a:pt x="304800" y="304800"/>
                  </a:lnTo>
                  <a:lnTo>
                    <a:pt x="152400" y="30480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Algorithms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-5" dirty="0"/>
              <a:t>L18.</a:t>
            </a:r>
            <a:fld id="{81D60167-4931-47E6-BA6A-407CBD079E47}" type="slidenum">
              <a:rPr spc="-5" dirty="0"/>
              <a:t>28</a:t>
            </a:fld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40640"/>
            <a:ext cx="6791325" cy="123190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2700" marR="5080">
              <a:lnSpc>
                <a:spcPct val="79900"/>
              </a:lnSpc>
              <a:spcBef>
                <a:spcPts val="1160"/>
              </a:spcBef>
              <a:tabLst>
                <a:tab pos="3023870" algn="l"/>
              </a:tabLst>
            </a:pPr>
            <a:r>
              <a:rPr spc="-5" dirty="0"/>
              <a:t>Dete</a:t>
            </a:r>
            <a:r>
              <a:rPr dirty="0"/>
              <a:t>c</a:t>
            </a:r>
            <a:r>
              <a:rPr spc="-5" dirty="0"/>
              <a:t>t</a:t>
            </a:r>
            <a:r>
              <a:rPr spc="5" dirty="0"/>
              <a:t>i</a:t>
            </a:r>
            <a:r>
              <a:rPr dirty="0"/>
              <a:t>on</a:t>
            </a:r>
            <a:r>
              <a:rPr spc="-5" dirty="0"/>
              <a:t> </a:t>
            </a:r>
            <a:r>
              <a:rPr dirty="0"/>
              <a:t>of	</a:t>
            </a:r>
            <a:r>
              <a:rPr spc="-10" dirty="0"/>
              <a:t>n</a:t>
            </a:r>
            <a:r>
              <a:rPr dirty="0"/>
              <a:t>egative</a:t>
            </a:r>
            <a:r>
              <a:rPr spc="-5" dirty="0"/>
              <a:t>-</a:t>
            </a:r>
            <a:r>
              <a:rPr spc="-10" dirty="0"/>
              <a:t>w</a:t>
            </a:r>
            <a:r>
              <a:rPr spc="-5" dirty="0"/>
              <a:t>e</a:t>
            </a:r>
            <a:r>
              <a:rPr spc="5" dirty="0"/>
              <a:t>i</a:t>
            </a:r>
            <a:r>
              <a:rPr dirty="0"/>
              <a:t>g</a:t>
            </a:r>
            <a:r>
              <a:rPr spc="-10" dirty="0"/>
              <a:t>h</a:t>
            </a:r>
            <a:r>
              <a:rPr dirty="0"/>
              <a:t>t  </a:t>
            </a:r>
            <a:r>
              <a:rPr spc="-5" dirty="0"/>
              <a:t>cycles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1959" y="1643379"/>
            <a:ext cx="7988934" cy="1390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650"/>
              </a:lnSpc>
              <a:spcBef>
                <a:spcPts val="100"/>
              </a:spcBef>
              <a:tabLst>
                <a:tab pos="2016125" algn="l"/>
              </a:tabLst>
            </a:pPr>
            <a:r>
              <a:rPr sz="3200" b="1" dirty="0">
                <a:solidFill>
                  <a:srgbClr val="CC0000"/>
                </a:solidFill>
                <a:latin typeface="Times New Roman"/>
                <a:cs typeface="Times New Roman"/>
              </a:rPr>
              <a:t>Corollary.	</a:t>
            </a:r>
            <a:r>
              <a:rPr sz="3200" dirty="0">
                <a:latin typeface="Times New Roman"/>
                <a:cs typeface="Times New Roman"/>
              </a:rPr>
              <a:t>If a value </a:t>
            </a: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d</a:t>
            </a:r>
            <a:r>
              <a:rPr sz="3200" dirty="0">
                <a:solidFill>
                  <a:srgbClr val="008986"/>
                </a:solidFill>
                <a:latin typeface="Times New Roman"/>
                <a:cs typeface="Times New Roman"/>
              </a:rPr>
              <a:t>[</a:t>
            </a: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986"/>
                </a:solidFill>
                <a:latin typeface="Times New Roman"/>
                <a:cs typeface="Times New Roman"/>
              </a:rPr>
              <a:t>] </a:t>
            </a:r>
            <a:r>
              <a:rPr sz="3200" spc="-10" dirty="0">
                <a:latin typeface="Times New Roman"/>
                <a:cs typeface="Times New Roman"/>
              </a:rPr>
              <a:t>fails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converge</a:t>
            </a:r>
            <a:r>
              <a:rPr sz="3200" spc="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after</a:t>
            </a:r>
            <a:endParaRPr sz="3200">
              <a:latin typeface="Times New Roman"/>
              <a:cs typeface="Times New Roman"/>
            </a:endParaRPr>
          </a:p>
          <a:p>
            <a:pPr marL="12700" marR="694690">
              <a:lnSpc>
                <a:spcPts val="3450"/>
              </a:lnSpc>
              <a:spcBef>
                <a:spcPts val="250"/>
              </a:spcBef>
            </a:pPr>
            <a:r>
              <a:rPr sz="3200" b="1" spc="100" dirty="0">
                <a:solidFill>
                  <a:srgbClr val="008986"/>
                </a:solidFill>
                <a:latin typeface="Times New Roman"/>
                <a:cs typeface="Times New Roman"/>
              </a:rPr>
              <a:t>|</a:t>
            </a:r>
            <a:r>
              <a:rPr sz="3200" i="1" spc="100" dirty="0">
                <a:solidFill>
                  <a:srgbClr val="008986"/>
                </a:solidFill>
                <a:latin typeface="Times New Roman"/>
                <a:cs typeface="Times New Roman"/>
              </a:rPr>
              <a:t>V</a:t>
            </a:r>
            <a:r>
              <a:rPr sz="3200" b="1" spc="100" dirty="0">
                <a:solidFill>
                  <a:srgbClr val="008986"/>
                </a:solidFill>
                <a:latin typeface="Times New Roman"/>
                <a:cs typeface="Times New Roman"/>
              </a:rPr>
              <a:t>| </a:t>
            </a:r>
            <a:r>
              <a:rPr sz="3200" dirty="0">
                <a:solidFill>
                  <a:srgbClr val="008986"/>
                </a:solidFill>
                <a:latin typeface="Times New Roman"/>
                <a:cs typeface="Times New Roman"/>
              </a:rPr>
              <a:t>– 1 </a:t>
            </a:r>
            <a:r>
              <a:rPr sz="3200" dirty="0">
                <a:latin typeface="Times New Roman"/>
                <a:cs typeface="Times New Roman"/>
              </a:rPr>
              <a:t>passes, </a:t>
            </a:r>
            <a:r>
              <a:rPr sz="3200" spc="-5" dirty="0">
                <a:latin typeface="Times New Roman"/>
                <a:cs typeface="Times New Roman"/>
              </a:rPr>
              <a:t>there exists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negative-weight  cycle </a:t>
            </a:r>
            <a:r>
              <a:rPr sz="3200" spc="-5" dirty="0">
                <a:latin typeface="Times New Roman"/>
                <a:cs typeface="Times New Roman"/>
              </a:rPr>
              <a:t>in </a:t>
            </a: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G </a:t>
            </a:r>
            <a:r>
              <a:rPr sz="3200" dirty="0">
                <a:latin typeface="Times New Roman"/>
                <a:cs typeface="Times New Roman"/>
              </a:rPr>
              <a:t>reachable </a:t>
            </a:r>
            <a:r>
              <a:rPr sz="3200" spc="-5" dirty="0">
                <a:latin typeface="Times New Roman"/>
                <a:cs typeface="Times New Roman"/>
              </a:rPr>
              <a:t>from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51510" y="2660710"/>
            <a:ext cx="317500" cy="317500"/>
            <a:chOff x="5251510" y="2660710"/>
            <a:chExt cx="317500" cy="317500"/>
          </a:xfrm>
        </p:grpSpPr>
        <p:sp>
          <p:nvSpPr>
            <p:cNvPr id="5" name="object 5"/>
            <p:cNvSpPr/>
            <p:nvPr/>
          </p:nvSpPr>
          <p:spPr>
            <a:xfrm>
              <a:off x="5257800" y="26669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57800" y="26669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304800"/>
                  </a:moveTo>
                  <a:lnTo>
                    <a:pt x="0" y="304800"/>
                  </a:lnTo>
                  <a:lnTo>
                    <a:pt x="0" y="0"/>
                  </a:lnTo>
                  <a:lnTo>
                    <a:pt x="304800" y="0"/>
                  </a:lnTo>
                  <a:lnTo>
                    <a:pt x="304800" y="304800"/>
                  </a:lnTo>
                  <a:lnTo>
                    <a:pt x="152400" y="30480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Algorithms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-5" dirty="0"/>
              <a:t>L18.</a:t>
            </a:r>
            <a:fld id="{81D60167-4931-47E6-BA6A-407CBD079E47}" type="slidenum">
              <a:rPr spc="-5" dirty="0"/>
              <a:t>29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308609"/>
            <a:ext cx="54070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Negative-weight</a:t>
            </a:r>
            <a:r>
              <a:rPr spc="-55" dirty="0"/>
              <a:t> </a:t>
            </a:r>
            <a:r>
              <a:rPr spc="-5" dirty="0"/>
              <a:t>cycles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9870" y="1203959"/>
            <a:ext cx="8140065" cy="1415772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540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Recall: </a:t>
            </a:r>
            <a:r>
              <a:rPr sz="3200" spc="-5" dirty="0">
                <a:latin typeface="Times New Roman"/>
                <a:cs typeface="Times New Roman"/>
              </a:rPr>
              <a:t>If </a:t>
            </a:r>
            <a:r>
              <a:rPr sz="3200" dirty="0">
                <a:latin typeface="Times New Roman"/>
                <a:cs typeface="Times New Roman"/>
              </a:rPr>
              <a:t>a graph </a:t>
            </a: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G = </a:t>
            </a:r>
            <a:r>
              <a:rPr sz="3200" dirty="0">
                <a:solidFill>
                  <a:srgbClr val="008986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986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986"/>
                </a:solidFill>
                <a:latin typeface="Times New Roman"/>
                <a:cs typeface="Times New Roman"/>
              </a:rPr>
              <a:t>E</a:t>
            </a:r>
            <a:r>
              <a:rPr sz="3200" spc="-5" dirty="0">
                <a:solidFill>
                  <a:srgbClr val="008986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contains </a:t>
            </a:r>
            <a:r>
              <a:rPr sz="3200" dirty="0">
                <a:latin typeface="Times New Roman"/>
                <a:cs typeface="Times New Roman"/>
              </a:rPr>
              <a:t>a negative-  weight cycle, </a:t>
            </a:r>
            <a:r>
              <a:rPr sz="3200" spc="-5" dirty="0">
                <a:latin typeface="Times New Roman"/>
                <a:cs typeface="Times New Roman"/>
              </a:rPr>
              <a:t>then some </a:t>
            </a:r>
            <a:r>
              <a:rPr sz="3200" dirty="0">
                <a:latin typeface="Times New Roman"/>
                <a:cs typeface="Times New Roman"/>
              </a:rPr>
              <a:t>shortest paths </a:t>
            </a:r>
            <a:r>
              <a:rPr sz="3200" spc="-5" dirty="0">
                <a:latin typeface="Times New Roman"/>
                <a:cs typeface="Times New Roman"/>
              </a:rPr>
              <a:t>may</a:t>
            </a:r>
            <a:r>
              <a:rPr sz="3200" dirty="0">
                <a:latin typeface="Times New Roman"/>
                <a:cs typeface="Times New Roman"/>
              </a:rPr>
              <a:t> not</a:t>
            </a:r>
            <a:r>
              <a:rPr lang="en-US" sz="3200" dirty="0">
                <a:latin typeface="Times New Roman"/>
                <a:cs typeface="Times New Roman"/>
              </a:rPr>
              <a:t> exist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341" y="2551429"/>
            <a:ext cx="17545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Example: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30427" y="2458720"/>
            <a:ext cx="6479994" cy="23021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21629" y="2217419"/>
            <a:ext cx="37846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30" dirty="0">
                <a:latin typeface="Times New Roman"/>
                <a:cs typeface="Times New Roman"/>
              </a:rPr>
              <a:t>…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Algorithms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-5" dirty="0"/>
              <a:t>L18.</a:t>
            </a: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229870" y="3111500"/>
            <a:ext cx="8033384" cy="3215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054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8986"/>
                </a:solidFill>
                <a:latin typeface="Times New Roman"/>
                <a:cs typeface="Times New Roman"/>
              </a:rPr>
              <a:t>&lt; 0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00">
              <a:latin typeface="Times New Roman"/>
              <a:cs typeface="Times New Roman"/>
            </a:endParaRPr>
          </a:p>
          <a:p>
            <a:pPr marL="759460" algn="ctr">
              <a:lnSpc>
                <a:spcPct val="100000"/>
              </a:lnSpc>
              <a:tabLst>
                <a:tab pos="6485255" algn="l"/>
              </a:tabLst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u	v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 marR="5080">
              <a:lnSpc>
                <a:spcPts val="3450"/>
              </a:lnSpc>
            </a:pP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Bellman-Ford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algorithm: </a:t>
            </a:r>
            <a:r>
              <a:rPr sz="3200" dirty="0">
                <a:latin typeface="Times New Roman"/>
                <a:cs typeface="Times New Roman"/>
              </a:rPr>
              <a:t>Finds </a:t>
            </a:r>
            <a:r>
              <a:rPr sz="3200" spc="-5" dirty="0">
                <a:latin typeface="Times New Roman"/>
                <a:cs typeface="Times New Roman"/>
              </a:rPr>
              <a:t>all shortest-path  </a:t>
            </a:r>
            <a:r>
              <a:rPr sz="3200" dirty="0">
                <a:latin typeface="Times New Roman"/>
                <a:cs typeface="Times New Roman"/>
              </a:rPr>
              <a:t>lengths </a:t>
            </a:r>
            <a:r>
              <a:rPr sz="3200" spc="-5" dirty="0">
                <a:latin typeface="Times New Roman"/>
                <a:cs typeface="Times New Roman"/>
              </a:rPr>
              <a:t>from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source </a:t>
            </a: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s </a:t>
            </a: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</a:t>
            </a:r>
            <a:r>
              <a:rPr sz="3200" dirty="0">
                <a:solidFill>
                  <a:srgbClr val="008986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V </a:t>
            </a:r>
            <a:r>
              <a:rPr sz="3200" spc="-5" dirty="0">
                <a:latin typeface="Times New Roman"/>
                <a:cs typeface="Times New Roman"/>
              </a:rPr>
              <a:t>to all </a:t>
            </a: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v </a:t>
            </a: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</a:t>
            </a:r>
            <a:r>
              <a:rPr sz="3200" dirty="0">
                <a:solidFill>
                  <a:srgbClr val="008986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V </a:t>
            </a:r>
            <a:r>
              <a:rPr sz="3200" dirty="0">
                <a:latin typeface="Times New Roman"/>
                <a:cs typeface="Times New Roman"/>
              </a:rPr>
              <a:t>or  </a:t>
            </a:r>
            <a:r>
              <a:rPr sz="3200" spc="-5" dirty="0">
                <a:latin typeface="Times New Roman"/>
                <a:cs typeface="Times New Roman"/>
              </a:rPr>
              <a:t>determines </a:t>
            </a:r>
            <a:r>
              <a:rPr sz="3200" dirty="0">
                <a:latin typeface="Times New Roman"/>
                <a:cs typeface="Times New Roman"/>
              </a:rPr>
              <a:t>that a negative-weight cycle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exists.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of</a:t>
            </a:r>
            <a:r>
              <a:rPr spc="-75" dirty="0"/>
              <a:t> </a:t>
            </a:r>
            <a:r>
              <a:rPr spc="-5" dirty="0"/>
              <a:t>Bellman-Ford</a:t>
            </a:r>
          </a:p>
        </p:txBody>
      </p:sp>
      <p:sp>
        <p:nvSpPr>
          <p:cNvPr id="3" name="object 3"/>
          <p:cNvSpPr/>
          <p:nvPr/>
        </p:nvSpPr>
        <p:spPr>
          <a:xfrm>
            <a:off x="2296568" y="2116635"/>
            <a:ext cx="4721044" cy="27842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451100" y="3188970"/>
            <a:ext cx="273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29759" y="2178050"/>
            <a:ext cx="273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B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07150" y="3188970"/>
            <a:ext cx="273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55059" y="4197350"/>
            <a:ext cx="2965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71440" y="419735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D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06089" y="2405379"/>
            <a:ext cx="381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–1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29889" y="39154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30090" y="331977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15890" y="30772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71540" y="3839209"/>
            <a:ext cx="381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–3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39740" y="23152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53890" y="44488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10940" y="31534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549140" y="2661920"/>
            <a:ext cx="800100" cy="1565910"/>
            <a:chOff x="4549140" y="2661920"/>
            <a:chExt cx="800100" cy="1565910"/>
          </a:xfrm>
        </p:grpSpPr>
        <p:sp>
          <p:nvSpPr>
            <p:cNvPr id="18" name="object 18"/>
            <p:cNvSpPr/>
            <p:nvPr/>
          </p:nvSpPr>
          <p:spPr>
            <a:xfrm>
              <a:off x="4806950" y="2675890"/>
              <a:ext cx="478790" cy="1314450"/>
            </a:xfrm>
            <a:custGeom>
              <a:avLst/>
              <a:gdLst/>
              <a:ahLst/>
              <a:cxnLst/>
              <a:rect l="l" t="t" r="r" b="b"/>
              <a:pathLst>
                <a:path w="478789" h="1314450">
                  <a:moveTo>
                    <a:pt x="0" y="0"/>
                  </a:moveTo>
                  <a:lnTo>
                    <a:pt x="478789" y="131445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15890" y="3957320"/>
              <a:ext cx="133350" cy="157480"/>
            </a:xfrm>
            <a:custGeom>
              <a:avLst/>
              <a:gdLst/>
              <a:ahLst/>
              <a:cxnLst/>
              <a:rect l="l" t="t" r="r" b="b"/>
              <a:pathLst>
                <a:path w="133350" h="157479">
                  <a:moveTo>
                    <a:pt x="133350" y="0"/>
                  </a:moveTo>
                  <a:lnTo>
                    <a:pt x="86360" y="77469"/>
                  </a:lnTo>
                  <a:lnTo>
                    <a:pt x="0" y="48259"/>
                  </a:lnTo>
                  <a:lnTo>
                    <a:pt x="115570" y="157479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12640" y="2899410"/>
              <a:ext cx="477520" cy="1314450"/>
            </a:xfrm>
            <a:custGeom>
              <a:avLst/>
              <a:gdLst/>
              <a:ahLst/>
              <a:cxnLst/>
              <a:rect l="l" t="t" r="r" b="b"/>
              <a:pathLst>
                <a:path w="477520" h="1314450">
                  <a:moveTo>
                    <a:pt x="477520" y="131445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21"/>
            <p:cNvSpPr/>
            <p:nvPr/>
          </p:nvSpPr>
          <p:spPr>
            <a:xfrm>
              <a:off x="4549140" y="2774950"/>
              <a:ext cx="133350" cy="157480"/>
            </a:xfrm>
            <a:custGeom>
              <a:avLst/>
              <a:gdLst/>
              <a:ahLst/>
              <a:cxnLst/>
              <a:rect l="l" t="t" r="r" b="b"/>
              <a:pathLst>
                <a:path w="133350" h="157480">
                  <a:moveTo>
                    <a:pt x="17780" y="0"/>
                  </a:moveTo>
                  <a:lnTo>
                    <a:pt x="0" y="157479"/>
                  </a:lnTo>
                  <a:lnTo>
                    <a:pt x="46989" y="80010"/>
                  </a:lnTo>
                  <a:lnTo>
                    <a:pt x="133350" y="109220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Algorithms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-5" dirty="0"/>
              <a:t>L18.</a:t>
            </a: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85E214-9B1F-4B5D-80EE-13333641C9BC}"/>
              </a:ext>
            </a:extLst>
          </p:cNvPr>
          <p:cNvSpPr txBox="1"/>
          <p:nvPr/>
        </p:nvSpPr>
        <p:spPr>
          <a:xfrm>
            <a:off x="2151584" y="837819"/>
            <a:ext cx="4960212" cy="1177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(d[u]+c(</a:t>
            </a:r>
            <a:r>
              <a:rPr lang="en-US" sz="25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en-US" sz="25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&lt; d[v])</a:t>
            </a:r>
          </a:p>
          <a:p>
            <a:pPr>
              <a:lnSpc>
                <a:spcPct val="150000"/>
              </a:lnSpc>
            </a:pPr>
            <a:r>
              <a:rPr lang="en-US" sz="25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d[v]= d[u]+c(</a:t>
            </a:r>
            <a:r>
              <a:rPr lang="en-US" sz="25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en-US" sz="25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601120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of</a:t>
            </a:r>
            <a:r>
              <a:rPr spc="-75" dirty="0"/>
              <a:t> </a:t>
            </a:r>
            <a:r>
              <a:rPr spc="-5" dirty="0"/>
              <a:t>Bellman-Ford</a:t>
            </a:r>
          </a:p>
        </p:txBody>
      </p:sp>
      <p:sp>
        <p:nvSpPr>
          <p:cNvPr id="3" name="object 3"/>
          <p:cNvSpPr/>
          <p:nvPr/>
        </p:nvSpPr>
        <p:spPr>
          <a:xfrm>
            <a:off x="2243227" y="2090827"/>
            <a:ext cx="4721044" cy="27842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51100" y="3188970"/>
            <a:ext cx="273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29759" y="2178050"/>
            <a:ext cx="273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07150" y="3188970"/>
            <a:ext cx="273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55059" y="4197350"/>
            <a:ext cx="2965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71440" y="419735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06089" y="2405379"/>
            <a:ext cx="381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29889" y="39154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30090" y="331977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15890" y="30772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71540" y="3839209"/>
            <a:ext cx="381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–3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39740" y="23152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53890" y="44488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10940" y="31534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549140" y="2661920"/>
            <a:ext cx="800100" cy="1565910"/>
            <a:chOff x="4549140" y="2661920"/>
            <a:chExt cx="800100" cy="1565910"/>
          </a:xfrm>
        </p:grpSpPr>
        <p:sp>
          <p:nvSpPr>
            <p:cNvPr id="18" name="object 18"/>
            <p:cNvSpPr/>
            <p:nvPr/>
          </p:nvSpPr>
          <p:spPr>
            <a:xfrm>
              <a:off x="4806950" y="2675890"/>
              <a:ext cx="478790" cy="1314450"/>
            </a:xfrm>
            <a:custGeom>
              <a:avLst/>
              <a:gdLst/>
              <a:ahLst/>
              <a:cxnLst/>
              <a:rect l="l" t="t" r="r" b="b"/>
              <a:pathLst>
                <a:path w="478789" h="1314450">
                  <a:moveTo>
                    <a:pt x="0" y="0"/>
                  </a:moveTo>
                  <a:lnTo>
                    <a:pt x="478789" y="131445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15890" y="3957320"/>
              <a:ext cx="133350" cy="157480"/>
            </a:xfrm>
            <a:custGeom>
              <a:avLst/>
              <a:gdLst/>
              <a:ahLst/>
              <a:cxnLst/>
              <a:rect l="l" t="t" r="r" b="b"/>
              <a:pathLst>
                <a:path w="133350" h="157479">
                  <a:moveTo>
                    <a:pt x="133350" y="0"/>
                  </a:moveTo>
                  <a:lnTo>
                    <a:pt x="86360" y="77469"/>
                  </a:lnTo>
                  <a:lnTo>
                    <a:pt x="0" y="48259"/>
                  </a:lnTo>
                  <a:lnTo>
                    <a:pt x="115570" y="157479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12640" y="2899410"/>
              <a:ext cx="477520" cy="1314450"/>
            </a:xfrm>
            <a:custGeom>
              <a:avLst/>
              <a:gdLst/>
              <a:ahLst/>
              <a:cxnLst/>
              <a:rect l="l" t="t" r="r" b="b"/>
              <a:pathLst>
                <a:path w="477520" h="1314450">
                  <a:moveTo>
                    <a:pt x="477520" y="131445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49140" y="2774950"/>
              <a:ext cx="133350" cy="157480"/>
            </a:xfrm>
            <a:custGeom>
              <a:avLst/>
              <a:gdLst/>
              <a:ahLst/>
              <a:cxnLst/>
              <a:rect l="l" t="t" r="r" b="b"/>
              <a:pathLst>
                <a:path w="133350" h="157480">
                  <a:moveTo>
                    <a:pt x="17780" y="0"/>
                  </a:moveTo>
                  <a:lnTo>
                    <a:pt x="0" y="157479"/>
                  </a:lnTo>
                  <a:lnTo>
                    <a:pt x="46989" y="80010"/>
                  </a:lnTo>
                  <a:lnTo>
                    <a:pt x="133350" y="109220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Algorithms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-5" dirty="0"/>
              <a:t>L18.</a:t>
            </a: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D6D2FF-A85F-49A6-B523-4735EC571D51}"/>
              </a:ext>
            </a:extLst>
          </p:cNvPr>
          <p:cNvSpPr txBox="1"/>
          <p:nvPr/>
        </p:nvSpPr>
        <p:spPr>
          <a:xfrm>
            <a:off x="1720623" y="813577"/>
            <a:ext cx="4960212" cy="1177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(d[u]+c(</a:t>
            </a:r>
            <a:r>
              <a:rPr lang="en-US" sz="25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en-US" sz="25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&lt; d[v])</a:t>
            </a:r>
          </a:p>
          <a:p>
            <a:pPr>
              <a:lnSpc>
                <a:spcPct val="150000"/>
              </a:lnSpc>
            </a:pPr>
            <a:r>
              <a:rPr lang="en-US" sz="25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d[v]= d[u]+c(</a:t>
            </a:r>
            <a:r>
              <a:rPr lang="en-US" sz="25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en-US" sz="25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DDF034-AC0A-4D9E-8620-EF2CC09506A3}"/>
              </a:ext>
            </a:extLst>
          </p:cNvPr>
          <p:cNvSpPr txBox="1"/>
          <p:nvPr/>
        </p:nvSpPr>
        <p:spPr>
          <a:xfrm>
            <a:off x="576618" y="5181600"/>
            <a:ext cx="84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Edges: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E13315-D857-4FA5-86A9-B976C640D752}"/>
              </a:ext>
            </a:extLst>
          </p:cNvPr>
          <p:cNvSpPr txBox="1"/>
          <p:nvPr/>
        </p:nvSpPr>
        <p:spPr>
          <a:xfrm>
            <a:off x="1437132" y="5199441"/>
            <a:ext cx="4696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(A,B), (A,C), (B,C), (B,D), (B ,E), (D,B), (D,C), (E,D) </a:t>
            </a:r>
          </a:p>
        </p:txBody>
      </p:sp>
    </p:spTree>
    <p:extLst>
      <p:ext uri="{BB962C8B-B14F-4D97-AF65-F5344CB8AC3E}">
        <p14:creationId xmlns:p14="http://schemas.microsoft.com/office/powerpoint/2010/main" val="26885313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of</a:t>
            </a:r>
            <a:r>
              <a:rPr spc="-75" dirty="0"/>
              <a:t> </a:t>
            </a:r>
            <a:r>
              <a:rPr spc="-5" dirty="0"/>
              <a:t>Bellman-Ford</a:t>
            </a:r>
          </a:p>
        </p:txBody>
      </p:sp>
      <p:sp>
        <p:nvSpPr>
          <p:cNvPr id="3" name="object 3"/>
          <p:cNvSpPr/>
          <p:nvPr/>
        </p:nvSpPr>
        <p:spPr>
          <a:xfrm>
            <a:off x="2243227" y="2090827"/>
            <a:ext cx="4721044" cy="27842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51100" y="3188970"/>
            <a:ext cx="273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Algorithms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-5" dirty="0"/>
              <a:t>L18.</a:t>
            </a: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6407150" y="3188970"/>
            <a:ext cx="273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06089" y="2405379"/>
            <a:ext cx="381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29889" y="39154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30090" y="331977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15890" y="30772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71540" y="3839209"/>
            <a:ext cx="381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–3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39740" y="23152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53890" y="44488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10940" y="31534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00550" y="1479549"/>
            <a:ext cx="315595" cy="121158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</a:t>
            </a:r>
            <a:endParaRPr sz="3200" dirty="0">
              <a:latin typeface="Symbol"/>
              <a:cs typeface="Symbol"/>
            </a:endParaRPr>
          </a:p>
          <a:p>
            <a:pPr marL="41910">
              <a:lnSpc>
                <a:spcPct val="100000"/>
              </a:lnSpc>
              <a:spcBef>
                <a:spcPts val="83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B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98039" y="2653029"/>
            <a:ext cx="228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8986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29730" y="2653029"/>
            <a:ext cx="3155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44900" y="4095750"/>
            <a:ext cx="315595" cy="12039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9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71440" y="4095750"/>
            <a:ext cx="319405" cy="12039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  <a:p>
            <a:pPr marL="14604">
              <a:lnSpc>
                <a:spcPct val="100000"/>
              </a:lnSpc>
              <a:spcBef>
                <a:spcPts val="80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2939" y="6179494"/>
            <a:ext cx="2470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Ini</a:t>
            </a:r>
            <a:r>
              <a:rPr sz="3600" spc="-10" dirty="0">
                <a:latin typeface="Times New Roman"/>
                <a:cs typeface="Times New Roman"/>
              </a:rPr>
              <a:t>t</a:t>
            </a:r>
            <a:r>
              <a:rPr sz="3600" spc="-5" dirty="0">
                <a:latin typeface="Times New Roman"/>
                <a:cs typeface="Times New Roman"/>
              </a:rPr>
              <a:t>i</a:t>
            </a:r>
            <a:r>
              <a:rPr sz="3600" spc="-10" dirty="0">
                <a:latin typeface="Times New Roman"/>
                <a:cs typeface="Times New Roman"/>
              </a:rPr>
              <a:t>a</a:t>
            </a:r>
            <a:r>
              <a:rPr sz="3600" spc="-5" dirty="0">
                <a:latin typeface="Times New Roman"/>
                <a:cs typeface="Times New Roman"/>
              </a:rPr>
              <a:t>li</a:t>
            </a:r>
            <a:r>
              <a:rPr sz="3600" spc="-10" dirty="0">
                <a:latin typeface="Times New Roman"/>
                <a:cs typeface="Times New Roman"/>
              </a:rPr>
              <a:t>z</a:t>
            </a:r>
            <a:r>
              <a:rPr sz="3600" spc="-5" dirty="0">
                <a:latin typeface="Times New Roman"/>
                <a:cs typeface="Times New Roman"/>
              </a:rPr>
              <a:t>at</a:t>
            </a:r>
            <a:r>
              <a:rPr sz="3600" spc="-15" dirty="0">
                <a:latin typeface="Times New Roman"/>
                <a:cs typeface="Times New Roman"/>
              </a:rPr>
              <a:t>i</a:t>
            </a:r>
            <a:r>
              <a:rPr sz="3600" dirty="0">
                <a:latin typeface="Times New Roman"/>
                <a:cs typeface="Times New Roman"/>
              </a:rPr>
              <a:t>on.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9EBD84-ADFC-4199-A5F8-DE0D2829CDA7}"/>
              </a:ext>
            </a:extLst>
          </p:cNvPr>
          <p:cNvSpPr txBox="1"/>
          <p:nvPr/>
        </p:nvSpPr>
        <p:spPr>
          <a:xfrm>
            <a:off x="576618" y="5181600"/>
            <a:ext cx="10230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Edges: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3A8A4C-B368-4900-9573-41AA14299458}"/>
              </a:ext>
            </a:extLst>
          </p:cNvPr>
          <p:cNvSpPr txBox="1"/>
          <p:nvPr/>
        </p:nvSpPr>
        <p:spPr>
          <a:xfrm>
            <a:off x="1437132" y="5199441"/>
            <a:ext cx="58849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(A,B), (A,C), (B,C), (B,D), (B ,E), (D,B), (D,C), (E,D)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1: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7A209F-1AB4-4929-81A6-93A093D36741}"/>
              </a:ext>
            </a:extLst>
          </p:cNvPr>
          <p:cNvSpPr txBox="1"/>
          <p:nvPr/>
        </p:nvSpPr>
        <p:spPr>
          <a:xfrm>
            <a:off x="1704112" y="872257"/>
            <a:ext cx="49602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(d[u]+c(</a:t>
            </a:r>
            <a:r>
              <a:rPr lang="en-US" sz="25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en-US" sz="25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&lt; d[v])</a:t>
            </a:r>
          </a:p>
          <a:p>
            <a:r>
              <a:rPr lang="en-US" sz="25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d[v]= d[u]+c(</a:t>
            </a:r>
            <a:r>
              <a:rPr lang="en-US" sz="25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en-US" sz="25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8994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of</a:t>
            </a:r>
            <a:r>
              <a:rPr spc="-75" dirty="0"/>
              <a:t> </a:t>
            </a:r>
            <a:r>
              <a:rPr spc="-5" dirty="0"/>
              <a:t>Bellman-Ford</a:t>
            </a:r>
          </a:p>
        </p:txBody>
      </p:sp>
      <p:sp>
        <p:nvSpPr>
          <p:cNvPr id="3" name="object 3"/>
          <p:cNvSpPr/>
          <p:nvPr/>
        </p:nvSpPr>
        <p:spPr>
          <a:xfrm>
            <a:off x="2243227" y="2090827"/>
            <a:ext cx="4721044" cy="27842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51100" y="3188970"/>
            <a:ext cx="273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Algorithms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-5" dirty="0"/>
              <a:t>L18.</a:t>
            </a: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6407150" y="3188970"/>
            <a:ext cx="273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06089" y="2405379"/>
            <a:ext cx="381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29889" y="39154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30090" y="331977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15890" y="30772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71540" y="3839209"/>
            <a:ext cx="381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–3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39740" y="23152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53890" y="44488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10940" y="31534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73878" y="1479549"/>
            <a:ext cx="502921" cy="1206741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lang="en-US" sz="3200" dirty="0">
                <a:solidFill>
                  <a:srgbClr val="008986"/>
                </a:solidFill>
                <a:latin typeface="Symbol"/>
                <a:cs typeface="Symbol"/>
              </a:rPr>
              <a:t>-1</a:t>
            </a:r>
            <a:endParaRPr lang="en-US" sz="3200" dirty="0">
              <a:latin typeface="Symbol"/>
              <a:cs typeface="Symbol"/>
            </a:endParaRPr>
          </a:p>
          <a:p>
            <a:pPr marL="41910">
              <a:lnSpc>
                <a:spcPct val="100000"/>
              </a:lnSpc>
              <a:spcBef>
                <a:spcPts val="830"/>
              </a:spcBef>
            </a:pPr>
            <a:r>
              <a:rPr lang="en-US"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B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98039" y="2653029"/>
            <a:ext cx="228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8986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29730" y="2653029"/>
            <a:ext cx="3155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dirty="0">
                <a:solidFill>
                  <a:srgbClr val="008986"/>
                </a:solidFill>
                <a:latin typeface="Symbol"/>
                <a:cs typeface="Symbol"/>
              </a:rPr>
              <a:t>1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78277" y="4095750"/>
            <a:ext cx="912723" cy="1202893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22860" algn="ctr">
              <a:lnSpc>
                <a:spcPct val="100000"/>
              </a:lnSpc>
              <a:spcBef>
                <a:spcPts val="9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C</a:t>
            </a:r>
            <a:endParaRPr sz="3200" dirty="0">
              <a:latin typeface="Times New Roman"/>
              <a:cs typeface="Times New Roman"/>
            </a:endParaRPr>
          </a:p>
          <a:p>
            <a:pPr marL="12700" algn="ctr">
              <a:lnSpc>
                <a:spcPct val="100000"/>
              </a:lnSpc>
              <a:spcBef>
                <a:spcPts val="800"/>
              </a:spcBef>
            </a:pPr>
            <a:r>
              <a:rPr lang="en-US" sz="3200" dirty="0">
                <a:solidFill>
                  <a:srgbClr val="008986"/>
                </a:solidFill>
                <a:latin typeface="Symbol"/>
                <a:cs typeface="Symbol"/>
              </a:rPr>
              <a:t>4, 2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13629" y="4095750"/>
            <a:ext cx="912723" cy="1202893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D</a:t>
            </a:r>
            <a:endParaRPr sz="3200" dirty="0">
              <a:latin typeface="Times New Roman"/>
              <a:cs typeface="Times New Roman"/>
            </a:endParaRPr>
          </a:p>
          <a:p>
            <a:pPr marL="14604" algn="ctr">
              <a:lnSpc>
                <a:spcPct val="100000"/>
              </a:lnSpc>
              <a:spcBef>
                <a:spcPts val="800"/>
              </a:spcBef>
            </a:pPr>
            <a:r>
              <a:rPr lang="en-US" sz="3200" dirty="0">
                <a:solidFill>
                  <a:srgbClr val="008986"/>
                </a:solidFill>
                <a:latin typeface="Symbol"/>
                <a:cs typeface="Symbol"/>
              </a:rPr>
              <a:t>1, -2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39710" y="5642864"/>
            <a:ext cx="476743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After the end of Pass 1</a:t>
            </a:r>
            <a:endParaRPr sz="3600" dirty="0">
              <a:solidFill>
                <a:schemeClr val="accent2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9EBD84-ADFC-4199-A5F8-DE0D2829CDA7}"/>
              </a:ext>
            </a:extLst>
          </p:cNvPr>
          <p:cNvSpPr txBox="1"/>
          <p:nvPr/>
        </p:nvSpPr>
        <p:spPr>
          <a:xfrm>
            <a:off x="576618" y="5181600"/>
            <a:ext cx="10230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Edges: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3A8A4C-B368-4900-9573-41AA14299458}"/>
              </a:ext>
            </a:extLst>
          </p:cNvPr>
          <p:cNvSpPr txBox="1"/>
          <p:nvPr/>
        </p:nvSpPr>
        <p:spPr>
          <a:xfrm>
            <a:off x="1437132" y="5199441"/>
            <a:ext cx="58849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(A,B), (A,C), (B,C), (B,D), (B ,E), (D,B), (D,C), (E,D)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7A209F-1AB4-4929-81A6-93A093D36741}"/>
              </a:ext>
            </a:extLst>
          </p:cNvPr>
          <p:cNvSpPr txBox="1"/>
          <p:nvPr/>
        </p:nvSpPr>
        <p:spPr>
          <a:xfrm>
            <a:off x="1704112" y="872257"/>
            <a:ext cx="49602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(d[u]+c(</a:t>
            </a:r>
            <a:r>
              <a:rPr lang="en-US" sz="25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en-US" sz="25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&lt; d[v])</a:t>
            </a:r>
          </a:p>
          <a:p>
            <a:r>
              <a:rPr lang="en-US" sz="25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d[v]= d[u]+c(</a:t>
            </a:r>
            <a:r>
              <a:rPr lang="en-US" sz="25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en-US" sz="25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CCE7E09-4EE9-4A3C-9DBD-54B67D54A814}"/>
              </a:ext>
            </a:extLst>
          </p:cNvPr>
          <p:cNvCxnSpPr/>
          <p:nvPr/>
        </p:nvCxnSpPr>
        <p:spPr>
          <a:xfrm flipV="1">
            <a:off x="3196589" y="5029200"/>
            <a:ext cx="499314" cy="14443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13A7479-8185-4E09-918A-AD62A93C1A14}"/>
              </a:ext>
            </a:extLst>
          </p:cNvPr>
          <p:cNvCxnSpPr>
            <a:cxnSpLocks/>
          </p:cNvCxnSpPr>
          <p:nvPr/>
        </p:nvCxnSpPr>
        <p:spPr>
          <a:xfrm flipV="1">
            <a:off x="4913629" y="4900929"/>
            <a:ext cx="302261" cy="27270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6975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45EB-8F36-48CA-870B-A012E0CF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AEE25-9589-40A7-BC2F-1E31E3680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9259" y="1338579"/>
            <a:ext cx="8366125" cy="4924425"/>
          </a:xfrm>
        </p:spPr>
        <p:txBody>
          <a:bodyPr/>
          <a:lstStyle/>
          <a:p>
            <a:r>
              <a:rPr lang="en-US" dirty="0"/>
              <a:t>Time complexity : O(E*(|V|-1))</a:t>
            </a:r>
          </a:p>
          <a:p>
            <a:r>
              <a:rPr lang="en-US" dirty="0"/>
              <a:t>   simplify </a:t>
            </a:r>
            <a:r>
              <a:rPr lang="en-US" dirty="0">
                <a:sym typeface="Wingdings" panose="05000000000000000000" pitchFamily="2" charset="2"/>
              </a:rPr>
              <a:t> O(EV)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For a complete graph number of edges: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		{n(n-1)}/2</a:t>
            </a:r>
          </a:p>
          <a:p>
            <a:r>
              <a:rPr lang="en-US" dirty="0">
                <a:sym typeface="Wingdings" panose="05000000000000000000" pitchFamily="2" charset="2"/>
              </a:rPr>
              <a:t>Number of vertices : n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From the previous eq:</a:t>
            </a:r>
          </a:p>
          <a:p>
            <a:r>
              <a:rPr lang="en-US" dirty="0">
                <a:sym typeface="Wingdings" panose="05000000000000000000" pitchFamily="2" charset="2"/>
              </a:rPr>
              <a:t>		O(n</a:t>
            </a:r>
            <a:r>
              <a:rPr lang="en-US" baseline="30000" dirty="0">
                <a:sym typeface="Wingdings" panose="05000000000000000000" pitchFamily="2" charset="2"/>
              </a:rPr>
              <a:t>3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4801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308609"/>
            <a:ext cx="58756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Bellman-Ford</a:t>
            </a:r>
            <a:r>
              <a:rPr spc="-45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6580" y="1286509"/>
            <a:ext cx="12814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solidFill>
                  <a:srgbClr val="008986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986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986"/>
                </a:solidFill>
                <a:latin typeface="Times New Roman"/>
                <a:cs typeface="Times New Roman"/>
              </a:rPr>
              <a:t>s</a:t>
            </a:r>
            <a:r>
              <a:rPr sz="2800" spc="-5" dirty="0">
                <a:solidFill>
                  <a:srgbClr val="008986"/>
                </a:solidFill>
                <a:latin typeface="Times New Roman"/>
                <a:cs typeface="Times New Roman"/>
              </a:rPr>
              <a:t>] </a:t>
            </a:r>
            <a:r>
              <a:rPr sz="2800" dirty="0">
                <a:solidFill>
                  <a:srgbClr val="008986"/>
                </a:solidFill>
                <a:latin typeface="Symbol"/>
                <a:cs typeface="Symbol"/>
              </a:rPr>
              <a:t></a:t>
            </a:r>
            <a:r>
              <a:rPr sz="2800" spc="-105" dirty="0">
                <a:solidFill>
                  <a:srgbClr val="00898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6580" y="1670050"/>
            <a:ext cx="2944495" cy="835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19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for </a:t>
            </a:r>
            <a:r>
              <a:rPr sz="2800" spc="-10" dirty="0">
                <a:latin typeface="Times New Roman"/>
                <a:cs typeface="Times New Roman"/>
              </a:rPr>
              <a:t>each </a:t>
            </a:r>
            <a:r>
              <a:rPr sz="2800" i="1" dirty="0">
                <a:solidFill>
                  <a:srgbClr val="008986"/>
                </a:solidFill>
                <a:latin typeface="Times New Roman"/>
                <a:cs typeface="Times New Roman"/>
              </a:rPr>
              <a:t>v </a:t>
            </a:r>
            <a:r>
              <a:rPr sz="2800" dirty="0">
                <a:solidFill>
                  <a:srgbClr val="008986"/>
                </a:solidFill>
                <a:latin typeface="Symbol"/>
                <a:cs typeface="Symbol"/>
              </a:rPr>
              <a:t></a:t>
            </a: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986"/>
                </a:solidFill>
                <a:latin typeface="Times New Roman"/>
                <a:cs typeface="Times New Roman"/>
              </a:rPr>
              <a:t>V </a:t>
            </a: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–</a:t>
            </a:r>
            <a:r>
              <a:rPr sz="2800" spc="-105" dirty="0">
                <a:solidFill>
                  <a:srgbClr val="00898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8986"/>
                </a:solidFill>
                <a:latin typeface="Times New Roman"/>
                <a:cs typeface="Times New Roman"/>
              </a:rPr>
              <a:t>{</a:t>
            </a:r>
            <a:r>
              <a:rPr sz="2800" i="1" spc="-5" dirty="0">
                <a:solidFill>
                  <a:srgbClr val="008986"/>
                </a:solidFill>
                <a:latin typeface="Times New Roman"/>
                <a:cs typeface="Times New Roman"/>
              </a:rPr>
              <a:t>s</a:t>
            </a:r>
            <a:r>
              <a:rPr sz="2800" spc="-5" dirty="0">
                <a:solidFill>
                  <a:srgbClr val="008986"/>
                </a:solidFill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ts val="3190"/>
              </a:lnSpc>
            </a:pPr>
            <a:r>
              <a:rPr sz="2800" b="1" spc="-5" dirty="0">
                <a:latin typeface="Times New Roman"/>
                <a:cs typeface="Times New Roman"/>
              </a:rPr>
              <a:t>do </a:t>
            </a:r>
            <a:r>
              <a:rPr sz="2800" i="1" spc="-5" dirty="0">
                <a:solidFill>
                  <a:srgbClr val="008986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986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986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986"/>
                </a:solidFill>
                <a:latin typeface="Times New Roman"/>
                <a:cs typeface="Times New Roman"/>
              </a:rPr>
              <a:t>] </a:t>
            </a:r>
            <a:r>
              <a:rPr sz="2800" dirty="0">
                <a:solidFill>
                  <a:srgbClr val="008986"/>
                </a:solidFill>
                <a:latin typeface="Symbol"/>
                <a:cs typeface="Symbol"/>
              </a:rPr>
              <a:t></a:t>
            </a:r>
            <a:r>
              <a:rPr sz="2800" spc="-50" dirty="0">
                <a:solidFill>
                  <a:srgbClr val="00898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986"/>
                </a:solidFill>
                <a:latin typeface="Symbol"/>
                <a:cs typeface="Symbol"/>
              </a:rPr>
              <a:t>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769" y="2556509"/>
            <a:ext cx="5662295" cy="224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823845" algn="ctr">
              <a:lnSpc>
                <a:spcPts val="4155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for </a:t>
            </a:r>
            <a:r>
              <a:rPr sz="2800" i="1" dirty="0">
                <a:solidFill>
                  <a:srgbClr val="008986"/>
                </a:solidFill>
                <a:latin typeface="Times New Roman"/>
                <a:cs typeface="Times New Roman"/>
              </a:rPr>
              <a:t>i </a:t>
            </a:r>
            <a:r>
              <a:rPr sz="2800" dirty="0">
                <a:solidFill>
                  <a:srgbClr val="008986"/>
                </a:solidFill>
                <a:latin typeface="Symbol"/>
                <a:cs typeface="Symbol"/>
              </a:rPr>
              <a:t></a:t>
            </a: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 1 </a:t>
            </a:r>
            <a:r>
              <a:rPr sz="2800" b="1" spc="-5" dirty="0">
                <a:latin typeface="Times New Roman"/>
                <a:cs typeface="Times New Roman"/>
              </a:rPr>
              <a:t>to </a:t>
            </a:r>
            <a:r>
              <a:rPr sz="3600" b="1" spc="80" dirty="0">
                <a:solidFill>
                  <a:srgbClr val="008986"/>
                </a:solidFill>
                <a:latin typeface="Times New Roman"/>
                <a:cs typeface="Times New Roman"/>
              </a:rPr>
              <a:t>|</a:t>
            </a:r>
            <a:r>
              <a:rPr sz="2800" i="1" spc="80" dirty="0">
                <a:solidFill>
                  <a:srgbClr val="008986"/>
                </a:solidFill>
                <a:latin typeface="Times New Roman"/>
                <a:cs typeface="Times New Roman"/>
              </a:rPr>
              <a:t>V</a:t>
            </a:r>
            <a:r>
              <a:rPr sz="3600" b="1" spc="80" dirty="0">
                <a:solidFill>
                  <a:srgbClr val="008986"/>
                </a:solidFill>
                <a:latin typeface="Times New Roman"/>
                <a:cs typeface="Times New Roman"/>
              </a:rPr>
              <a:t>| </a:t>
            </a: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–</a:t>
            </a:r>
            <a:r>
              <a:rPr sz="2800" spc="-390" dirty="0">
                <a:solidFill>
                  <a:srgbClr val="00898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1</a:t>
            </a:r>
            <a:endParaRPr sz="2800" dirty="0">
              <a:latin typeface="Times New Roman"/>
              <a:cs typeface="Times New Roman"/>
            </a:endParaRPr>
          </a:p>
          <a:p>
            <a:pPr marR="812800" algn="ctr">
              <a:lnSpc>
                <a:spcPts val="3025"/>
              </a:lnSpc>
            </a:pPr>
            <a:r>
              <a:rPr sz="2800" b="1" spc="-5" dirty="0">
                <a:latin typeface="Times New Roman"/>
                <a:cs typeface="Times New Roman"/>
              </a:rPr>
              <a:t>do </a:t>
            </a:r>
            <a:r>
              <a:rPr sz="2800" b="1" dirty="0">
                <a:latin typeface="Times New Roman"/>
                <a:cs typeface="Times New Roman"/>
              </a:rPr>
              <a:t>for </a:t>
            </a:r>
            <a:r>
              <a:rPr sz="2800" spc="-10" dirty="0">
                <a:latin typeface="Times New Roman"/>
                <a:cs typeface="Times New Roman"/>
              </a:rPr>
              <a:t>each </a:t>
            </a:r>
            <a:r>
              <a:rPr sz="2800" spc="-5" dirty="0">
                <a:latin typeface="Times New Roman"/>
                <a:cs typeface="Times New Roman"/>
              </a:rPr>
              <a:t>edge </a:t>
            </a: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986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, </a:t>
            </a:r>
            <a:r>
              <a:rPr sz="2800" i="1" spc="-5" dirty="0">
                <a:solidFill>
                  <a:srgbClr val="008986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986"/>
                </a:solidFill>
                <a:latin typeface="Times New Roman"/>
                <a:cs typeface="Times New Roman"/>
              </a:rPr>
              <a:t>) </a:t>
            </a:r>
            <a:r>
              <a:rPr sz="2800" dirty="0">
                <a:solidFill>
                  <a:srgbClr val="008986"/>
                </a:solidFill>
                <a:latin typeface="Symbol"/>
                <a:cs typeface="Symbol"/>
              </a:rPr>
              <a:t></a:t>
            </a:r>
            <a:r>
              <a:rPr sz="2800" spc="-50" dirty="0">
                <a:solidFill>
                  <a:srgbClr val="008986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986"/>
                </a:solidFill>
                <a:latin typeface="Times New Roman"/>
                <a:cs typeface="Times New Roman"/>
              </a:rPr>
              <a:t>E</a:t>
            </a:r>
            <a:endParaRPr sz="2800" dirty="0">
              <a:latin typeface="Times New Roman"/>
              <a:cs typeface="Times New Roman"/>
            </a:endParaRPr>
          </a:p>
          <a:p>
            <a:pPr marR="133350" algn="ctr">
              <a:lnSpc>
                <a:spcPts val="3020"/>
              </a:lnSpc>
            </a:pPr>
            <a:r>
              <a:rPr sz="2800" b="1" spc="-5" dirty="0">
                <a:latin typeface="Times New Roman"/>
                <a:cs typeface="Times New Roman"/>
              </a:rPr>
              <a:t>do </a:t>
            </a:r>
            <a:r>
              <a:rPr sz="2800" b="1" dirty="0">
                <a:latin typeface="Times New Roman"/>
                <a:cs typeface="Times New Roman"/>
              </a:rPr>
              <a:t>if </a:t>
            </a:r>
            <a:r>
              <a:rPr sz="2800" i="1" spc="-5" dirty="0">
                <a:solidFill>
                  <a:srgbClr val="008986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986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986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986"/>
                </a:solidFill>
                <a:latin typeface="Times New Roman"/>
                <a:cs typeface="Times New Roman"/>
              </a:rPr>
              <a:t>] </a:t>
            </a: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&gt; </a:t>
            </a:r>
            <a:r>
              <a:rPr sz="2800" i="1" spc="-5" dirty="0">
                <a:solidFill>
                  <a:srgbClr val="008986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986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986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008986"/>
                </a:solidFill>
                <a:latin typeface="Times New Roman"/>
                <a:cs typeface="Times New Roman"/>
              </a:rPr>
              <a:t>] </a:t>
            </a: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+ </a:t>
            </a:r>
            <a:r>
              <a:rPr sz="2800" i="1" spc="-5" dirty="0">
                <a:solidFill>
                  <a:srgbClr val="008986"/>
                </a:solidFill>
                <a:latin typeface="Times New Roman"/>
                <a:cs typeface="Times New Roman"/>
              </a:rPr>
              <a:t>w</a:t>
            </a:r>
            <a:r>
              <a:rPr sz="2800" spc="-5" dirty="0">
                <a:solidFill>
                  <a:srgbClr val="008986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986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008986"/>
                </a:solidFill>
                <a:latin typeface="Times New Roman"/>
                <a:cs typeface="Times New Roman"/>
              </a:rPr>
              <a:t>,</a:t>
            </a:r>
            <a:r>
              <a:rPr sz="2800" spc="-100" dirty="0">
                <a:solidFill>
                  <a:srgbClr val="008986"/>
                </a:solidFill>
                <a:latin typeface="Times New Roman"/>
                <a:cs typeface="Times New Roman"/>
              </a:rPr>
              <a:t> </a:t>
            </a:r>
            <a:r>
              <a:rPr sz="2800" i="1" spc="-10" dirty="0">
                <a:solidFill>
                  <a:srgbClr val="008986"/>
                </a:solidFill>
                <a:latin typeface="Times New Roman"/>
                <a:cs typeface="Times New Roman"/>
              </a:rPr>
              <a:t>v</a:t>
            </a:r>
            <a:r>
              <a:rPr sz="2800" spc="-10" dirty="0">
                <a:solidFill>
                  <a:srgbClr val="008986"/>
                </a:solidFill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  <a:p>
            <a:pPr marL="1828800" algn="ctr">
              <a:lnSpc>
                <a:spcPts val="3190"/>
              </a:lnSpc>
            </a:pPr>
            <a:r>
              <a:rPr sz="2800" b="1" spc="-5" dirty="0">
                <a:latin typeface="Times New Roman"/>
                <a:cs typeface="Times New Roman"/>
              </a:rPr>
              <a:t>then </a:t>
            </a:r>
            <a:r>
              <a:rPr sz="2800" i="1" spc="-5" dirty="0">
                <a:solidFill>
                  <a:srgbClr val="008986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986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986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986"/>
                </a:solidFill>
                <a:latin typeface="Times New Roman"/>
                <a:cs typeface="Times New Roman"/>
              </a:rPr>
              <a:t>] </a:t>
            </a:r>
            <a:r>
              <a:rPr sz="2800" dirty="0">
                <a:solidFill>
                  <a:srgbClr val="008986"/>
                </a:solidFill>
                <a:latin typeface="Symbol"/>
                <a:cs typeface="Symbol"/>
              </a:rPr>
              <a:t></a:t>
            </a: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986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986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986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008986"/>
                </a:solidFill>
                <a:latin typeface="Times New Roman"/>
                <a:cs typeface="Times New Roman"/>
              </a:rPr>
              <a:t>] </a:t>
            </a: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+ </a:t>
            </a:r>
            <a:r>
              <a:rPr sz="2800" i="1" spc="-5" dirty="0">
                <a:solidFill>
                  <a:srgbClr val="008986"/>
                </a:solidFill>
                <a:latin typeface="Times New Roman"/>
                <a:cs typeface="Times New Roman"/>
              </a:rPr>
              <a:t>w</a:t>
            </a:r>
            <a:r>
              <a:rPr sz="2800" spc="-5" dirty="0">
                <a:solidFill>
                  <a:srgbClr val="008986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986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008986"/>
                </a:solidFill>
                <a:latin typeface="Times New Roman"/>
                <a:cs typeface="Times New Roman"/>
              </a:rPr>
              <a:t>,</a:t>
            </a:r>
            <a:r>
              <a:rPr sz="2800" spc="-120" dirty="0">
                <a:solidFill>
                  <a:srgbClr val="008986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986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986"/>
                </a:solidFill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  <a:p>
            <a:pPr marR="2192020" algn="ctr">
              <a:lnSpc>
                <a:spcPct val="100000"/>
              </a:lnSpc>
              <a:spcBef>
                <a:spcPts val="700"/>
              </a:spcBef>
            </a:pPr>
            <a:r>
              <a:rPr sz="2800" b="1" dirty="0">
                <a:latin typeface="Times New Roman"/>
                <a:cs typeface="Times New Roman"/>
              </a:rPr>
              <a:t>for </a:t>
            </a:r>
            <a:r>
              <a:rPr sz="2800" spc="-10" dirty="0">
                <a:latin typeface="Times New Roman"/>
                <a:cs typeface="Times New Roman"/>
              </a:rPr>
              <a:t>each </a:t>
            </a:r>
            <a:r>
              <a:rPr sz="2800" spc="-5" dirty="0">
                <a:latin typeface="Times New Roman"/>
                <a:cs typeface="Times New Roman"/>
              </a:rPr>
              <a:t>edge </a:t>
            </a: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986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, </a:t>
            </a:r>
            <a:r>
              <a:rPr sz="2800" i="1" spc="-10" dirty="0">
                <a:solidFill>
                  <a:srgbClr val="008986"/>
                </a:solidFill>
                <a:latin typeface="Times New Roman"/>
                <a:cs typeface="Times New Roman"/>
              </a:rPr>
              <a:t>v</a:t>
            </a:r>
            <a:r>
              <a:rPr sz="2800" spc="-10" dirty="0">
                <a:solidFill>
                  <a:srgbClr val="008986"/>
                </a:solidFill>
                <a:latin typeface="Times New Roman"/>
                <a:cs typeface="Times New Roman"/>
              </a:rPr>
              <a:t>) </a:t>
            </a:r>
            <a:r>
              <a:rPr sz="2800" dirty="0">
                <a:solidFill>
                  <a:srgbClr val="008986"/>
                </a:solidFill>
                <a:latin typeface="Symbol"/>
                <a:cs typeface="Symbol"/>
              </a:rPr>
              <a:t></a:t>
            </a:r>
            <a:r>
              <a:rPr sz="2800" spc="-70" dirty="0">
                <a:solidFill>
                  <a:srgbClr val="008986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986"/>
                </a:solidFill>
                <a:latin typeface="Times New Roman"/>
                <a:cs typeface="Times New Roman"/>
              </a:rPr>
              <a:t>E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2769" y="4729479"/>
            <a:ext cx="7988300" cy="17360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ts val="3190"/>
              </a:lnSpc>
              <a:spcBef>
                <a:spcPts val="100"/>
              </a:spcBef>
            </a:pPr>
            <a:r>
              <a:rPr sz="2800" b="1" spc="-5" dirty="0">
                <a:latin typeface="Times New Roman"/>
                <a:cs typeface="Times New Roman"/>
              </a:rPr>
              <a:t>do </a:t>
            </a:r>
            <a:r>
              <a:rPr sz="2800" b="1" dirty="0">
                <a:latin typeface="Times New Roman"/>
                <a:cs typeface="Times New Roman"/>
              </a:rPr>
              <a:t>if </a:t>
            </a:r>
            <a:r>
              <a:rPr sz="2800" i="1" spc="-5" dirty="0">
                <a:solidFill>
                  <a:srgbClr val="008986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986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986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986"/>
                </a:solidFill>
                <a:latin typeface="Times New Roman"/>
                <a:cs typeface="Times New Roman"/>
              </a:rPr>
              <a:t>] </a:t>
            </a: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&gt; </a:t>
            </a:r>
            <a:r>
              <a:rPr sz="2800" i="1" spc="-5" dirty="0">
                <a:solidFill>
                  <a:srgbClr val="008986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986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986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008986"/>
                </a:solidFill>
                <a:latin typeface="Times New Roman"/>
                <a:cs typeface="Times New Roman"/>
              </a:rPr>
              <a:t>] </a:t>
            </a: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+ </a:t>
            </a:r>
            <a:r>
              <a:rPr sz="2800" i="1" spc="-5" dirty="0">
                <a:solidFill>
                  <a:srgbClr val="008986"/>
                </a:solidFill>
                <a:latin typeface="Times New Roman"/>
                <a:cs typeface="Times New Roman"/>
              </a:rPr>
              <a:t>w</a:t>
            </a:r>
            <a:r>
              <a:rPr sz="2800" spc="-5" dirty="0">
                <a:solidFill>
                  <a:srgbClr val="008986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986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008986"/>
                </a:solidFill>
                <a:latin typeface="Times New Roman"/>
                <a:cs typeface="Times New Roman"/>
              </a:rPr>
              <a:t>,</a:t>
            </a:r>
            <a:r>
              <a:rPr sz="2800" spc="-90" dirty="0">
                <a:solidFill>
                  <a:srgbClr val="008986"/>
                </a:solidFill>
                <a:latin typeface="Times New Roman"/>
                <a:cs typeface="Times New Roman"/>
              </a:rPr>
              <a:t> </a:t>
            </a:r>
            <a:r>
              <a:rPr sz="2800" i="1" spc="-10" dirty="0">
                <a:solidFill>
                  <a:srgbClr val="008986"/>
                </a:solidFill>
                <a:latin typeface="Times New Roman"/>
                <a:cs typeface="Times New Roman"/>
              </a:rPr>
              <a:t>v</a:t>
            </a:r>
            <a:r>
              <a:rPr sz="2800" spc="-10" dirty="0">
                <a:solidFill>
                  <a:srgbClr val="008986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1384300">
              <a:lnSpc>
                <a:spcPts val="3190"/>
              </a:lnSpc>
            </a:pPr>
            <a:r>
              <a:rPr sz="2800" b="1" spc="-5" dirty="0">
                <a:latin typeface="Times New Roman"/>
                <a:cs typeface="Times New Roman"/>
              </a:rPr>
              <a:t>then </a:t>
            </a:r>
            <a:r>
              <a:rPr sz="2800" spc="-5" dirty="0">
                <a:latin typeface="Times New Roman"/>
                <a:cs typeface="Times New Roman"/>
              </a:rPr>
              <a:t>report </a:t>
            </a:r>
            <a:r>
              <a:rPr sz="2800" dirty="0">
                <a:latin typeface="Times New Roman"/>
                <a:cs typeface="Times New Roman"/>
              </a:rPr>
              <a:t>that a </a:t>
            </a:r>
            <a:r>
              <a:rPr sz="2800" spc="-5" dirty="0">
                <a:latin typeface="Times New Roman"/>
                <a:cs typeface="Times New Roman"/>
              </a:rPr>
              <a:t>negative-weight cycle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exists</a:t>
            </a:r>
            <a:endParaRPr sz="2800">
              <a:latin typeface="Times New Roman"/>
              <a:cs typeface="Times New Roman"/>
            </a:endParaRPr>
          </a:p>
          <a:p>
            <a:pPr marL="12700" marR="198755">
              <a:lnSpc>
                <a:spcPts val="3020"/>
              </a:lnSpc>
              <a:spcBef>
                <a:spcPts val="1095"/>
              </a:spcBef>
            </a:pPr>
            <a:r>
              <a:rPr sz="2800" spc="-10" dirty="0">
                <a:latin typeface="Times New Roman"/>
                <a:cs typeface="Times New Roman"/>
              </a:rPr>
              <a:t>At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end, </a:t>
            </a:r>
            <a:r>
              <a:rPr sz="2800" i="1" spc="-5" dirty="0">
                <a:solidFill>
                  <a:srgbClr val="008986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986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986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986"/>
                </a:solidFill>
                <a:latin typeface="Times New Roman"/>
                <a:cs typeface="Times New Roman"/>
              </a:rPr>
              <a:t>] </a:t>
            </a: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= </a:t>
            </a:r>
            <a:r>
              <a:rPr sz="2800" dirty="0">
                <a:solidFill>
                  <a:srgbClr val="008986"/>
                </a:solidFill>
                <a:latin typeface="Symbol"/>
                <a:cs typeface="Symbol"/>
              </a:rPr>
              <a:t></a:t>
            </a: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986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, </a:t>
            </a:r>
            <a:r>
              <a:rPr sz="2800" i="1" spc="-5" dirty="0">
                <a:solidFill>
                  <a:srgbClr val="008986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986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latin typeface="Times New Roman"/>
                <a:cs typeface="Times New Roman"/>
              </a:rPr>
              <a:t>, </a:t>
            </a:r>
            <a:r>
              <a:rPr sz="2800" dirty="0">
                <a:latin typeface="Times New Roman"/>
                <a:cs typeface="Times New Roman"/>
              </a:rPr>
              <a:t>if no </a:t>
            </a:r>
            <a:r>
              <a:rPr sz="2800" spc="-5" dirty="0">
                <a:latin typeface="Times New Roman"/>
                <a:cs typeface="Times New Roman"/>
              </a:rPr>
              <a:t>negative-weight cycles.  </a:t>
            </a:r>
            <a:r>
              <a:rPr sz="2800" spc="-10" dirty="0">
                <a:latin typeface="Times New Roman"/>
                <a:cs typeface="Times New Roman"/>
              </a:rPr>
              <a:t>Time </a:t>
            </a: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=</a:t>
            </a:r>
            <a:r>
              <a:rPr sz="2800" spc="-15" dirty="0">
                <a:solidFill>
                  <a:srgbClr val="008986"/>
                </a:solidFill>
                <a:latin typeface="Times New Roman"/>
                <a:cs typeface="Times New Roman"/>
              </a:rPr>
              <a:t> </a:t>
            </a:r>
            <a:r>
              <a:rPr sz="2800" i="1" spc="35" dirty="0">
                <a:solidFill>
                  <a:srgbClr val="008986"/>
                </a:solidFill>
                <a:latin typeface="Times New Roman"/>
                <a:cs typeface="Times New Roman"/>
              </a:rPr>
              <a:t>O</a:t>
            </a:r>
            <a:r>
              <a:rPr sz="2800" spc="35" dirty="0">
                <a:solidFill>
                  <a:srgbClr val="008986"/>
                </a:solidFill>
                <a:latin typeface="Times New Roman"/>
                <a:cs typeface="Times New Roman"/>
              </a:rPr>
              <a:t>(</a:t>
            </a:r>
            <a:r>
              <a:rPr sz="2800" i="1" spc="35" dirty="0">
                <a:solidFill>
                  <a:srgbClr val="008986"/>
                </a:solidFill>
                <a:latin typeface="Times New Roman"/>
                <a:cs typeface="Times New Roman"/>
              </a:rPr>
              <a:t>VE</a:t>
            </a:r>
            <a:r>
              <a:rPr sz="2800" spc="35" dirty="0">
                <a:solidFill>
                  <a:srgbClr val="008986"/>
                </a:solidFill>
                <a:latin typeface="Times New Roman"/>
                <a:cs typeface="Times New Roman"/>
              </a:rPr>
              <a:t>)</a:t>
            </a:r>
            <a:r>
              <a:rPr sz="2800" spc="3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57600" y="1346200"/>
            <a:ext cx="228600" cy="1143000"/>
          </a:xfrm>
          <a:custGeom>
            <a:avLst/>
            <a:gdLst/>
            <a:ahLst/>
            <a:cxnLst/>
            <a:rect l="l" t="t" r="r" b="b"/>
            <a:pathLst>
              <a:path w="228600" h="1143000">
                <a:moveTo>
                  <a:pt x="0" y="0"/>
                </a:moveTo>
                <a:lnTo>
                  <a:pt x="41969" y="8076"/>
                </a:lnTo>
                <a:lnTo>
                  <a:pt x="78581" y="29368"/>
                </a:lnTo>
                <a:lnTo>
                  <a:pt x="104477" y="59471"/>
                </a:lnTo>
                <a:lnTo>
                  <a:pt x="114300" y="93979"/>
                </a:lnTo>
                <a:lnTo>
                  <a:pt x="114300" y="476250"/>
                </a:lnTo>
                <a:lnTo>
                  <a:pt x="124122" y="510956"/>
                </a:lnTo>
                <a:lnTo>
                  <a:pt x="150018" y="541496"/>
                </a:lnTo>
                <a:lnTo>
                  <a:pt x="186630" y="563225"/>
                </a:lnTo>
                <a:lnTo>
                  <a:pt x="228600" y="571500"/>
                </a:lnTo>
                <a:lnTo>
                  <a:pt x="186630" y="579596"/>
                </a:lnTo>
                <a:lnTo>
                  <a:pt x="150018" y="601027"/>
                </a:lnTo>
                <a:lnTo>
                  <a:pt x="124122" y="631507"/>
                </a:lnTo>
                <a:lnTo>
                  <a:pt x="114300" y="666750"/>
                </a:lnTo>
                <a:lnTo>
                  <a:pt x="114300" y="1047750"/>
                </a:lnTo>
                <a:lnTo>
                  <a:pt x="104477" y="1082456"/>
                </a:lnTo>
                <a:lnTo>
                  <a:pt x="78581" y="1112996"/>
                </a:lnTo>
                <a:lnTo>
                  <a:pt x="41969" y="1134725"/>
                </a:lnTo>
                <a:lnTo>
                  <a:pt x="0" y="1143000"/>
                </a:lnTo>
              </a:path>
              <a:path w="228600" h="1143000">
                <a:moveTo>
                  <a:pt x="0" y="0"/>
                </a:moveTo>
                <a:lnTo>
                  <a:pt x="0" y="0"/>
                </a:lnTo>
              </a:path>
              <a:path w="228600" h="1143000">
                <a:moveTo>
                  <a:pt x="228600" y="1143000"/>
                </a:moveTo>
                <a:lnTo>
                  <a:pt x="228600" y="1143000"/>
                </a:lnTo>
              </a:path>
            </a:pathLst>
          </a:custGeom>
          <a:ln w="12579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75759" y="1637029"/>
            <a:ext cx="20777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Times New Roman"/>
                <a:cs typeface="Times New Roman"/>
              </a:rPr>
              <a:t>initialization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24600" y="3581400"/>
            <a:ext cx="228600" cy="762000"/>
          </a:xfrm>
          <a:custGeom>
            <a:avLst/>
            <a:gdLst/>
            <a:ahLst/>
            <a:cxnLst/>
            <a:rect l="l" t="t" r="r" b="b"/>
            <a:pathLst>
              <a:path w="228600" h="762000">
                <a:moveTo>
                  <a:pt x="0" y="0"/>
                </a:moveTo>
                <a:lnTo>
                  <a:pt x="41969" y="5457"/>
                </a:lnTo>
                <a:lnTo>
                  <a:pt x="78581" y="19843"/>
                </a:lnTo>
                <a:lnTo>
                  <a:pt x="104477" y="40183"/>
                </a:lnTo>
                <a:lnTo>
                  <a:pt x="114300" y="63500"/>
                </a:lnTo>
                <a:lnTo>
                  <a:pt x="114300" y="317500"/>
                </a:lnTo>
                <a:lnTo>
                  <a:pt x="124122" y="340816"/>
                </a:lnTo>
                <a:lnTo>
                  <a:pt x="150018" y="361156"/>
                </a:lnTo>
                <a:lnTo>
                  <a:pt x="186630" y="375542"/>
                </a:lnTo>
                <a:lnTo>
                  <a:pt x="228600" y="381000"/>
                </a:lnTo>
                <a:lnTo>
                  <a:pt x="186630" y="386457"/>
                </a:lnTo>
                <a:lnTo>
                  <a:pt x="150018" y="400843"/>
                </a:lnTo>
                <a:lnTo>
                  <a:pt x="124122" y="421183"/>
                </a:lnTo>
                <a:lnTo>
                  <a:pt x="114300" y="444500"/>
                </a:lnTo>
                <a:lnTo>
                  <a:pt x="114300" y="698500"/>
                </a:lnTo>
                <a:lnTo>
                  <a:pt x="104477" y="721816"/>
                </a:lnTo>
                <a:lnTo>
                  <a:pt x="78581" y="742156"/>
                </a:lnTo>
                <a:lnTo>
                  <a:pt x="41969" y="756542"/>
                </a:lnTo>
                <a:lnTo>
                  <a:pt x="0" y="762000"/>
                </a:lnTo>
              </a:path>
              <a:path w="228600" h="762000">
                <a:moveTo>
                  <a:pt x="0" y="0"/>
                </a:moveTo>
                <a:lnTo>
                  <a:pt x="0" y="0"/>
                </a:lnTo>
              </a:path>
              <a:path w="228600" h="762000">
                <a:moveTo>
                  <a:pt x="228600" y="762000"/>
                </a:moveTo>
                <a:lnTo>
                  <a:pt x="228600" y="762000"/>
                </a:lnTo>
              </a:path>
            </a:pathLst>
          </a:custGeom>
          <a:ln w="12579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842759" y="3413759"/>
            <a:ext cx="1741805" cy="95123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540"/>
              </a:spcBef>
            </a:pP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r</a:t>
            </a:r>
            <a:r>
              <a:rPr sz="3200" b="1" i="1" spc="5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l</a:t>
            </a:r>
            <a:r>
              <a:rPr sz="3200" b="1" i="1" spc="5" dirty="0">
                <a:solidFill>
                  <a:srgbClr val="CC0000"/>
                </a:solidFill>
                <a:latin typeface="Times New Roman"/>
                <a:cs typeface="Times New Roman"/>
              </a:rPr>
              <a:t>axa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tion 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step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Algorithms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-5" dirty="0"/>
              <a:t>L18.</a:t>
            </a:r>
            <a:fld id="{81D60167-4931-47E6-BA6A-407CBD079E47}" type="slidenum">
              <a:rPr spc="-5" dirty="0"/>
              <a:t>4</a:t>
            </a:fld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of</a:t>
            </a:r>
            <a:r>
              <a:rPr spc="-75" dirty="0"/>
              <a:t> </a:t>
            </a:r>
            <a:r>
              <a:rPr spc="-5" dirty="0"/>
              <a:t>Bellman-Ford</a:t>
            </a:r>
          </a:p>
        </p:txBody>
      </p:sp>
      <p:sp>
        <p:nvSpPr>
          <p:cNvPr id="3" name="object 3"/>
          <p:cNvSpPr/>
          <p:nvPr/>
        </p:nvSpPr>
        <p:spPr>
          <a:xfrm>
            <a:off x="2243227" y="2090827"/>
            <a:ext cx="4721044" cy="27842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51100" y="3188970"/>
            <a:ext cx="273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29759" y="2178050"/>
            <a:ext cx="273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07150" y="3188970"/>
            <a:ext cx="273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55059" y="4197350"/>
            <a:ext cx="2965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71440" y="419735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06089" y="2405379"/>
            <a:ext cx="381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29889" y="39154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30090" y="331977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15890" y="30772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71540" y="3839209"/>
            <a:ext cx="381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–3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39740" y="23152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53890" y="44488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10940" y="31534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549140" y="2661920"/>
            <a:ext cx="800100" cy="1565910"/>
            <a:chOff x="4549140" y="2661920"/>
            <a:chExt cx="800100" cy="1565910"/>
          </a:xfrm>
        </p:grpSpPr>
        <p:sp>
          <p:nvSpPr>
            <p:cNvPr id="18" name="object 18"/>
            <p:cNvSpPr/>
            <p:nvPr/>
          </p:nvSpPr>
          <p:spPr>
            <a:xfrm>
              <a:off x="4806950" y="2675890"/>
              <a:ext cx="478790" cy="1314450"/>
            </a:xfrm>
            <a:custGeom>
              <a:avLst/>
              <a:gdLst/>
              <a:ahLst/>
              <a:cxnLst/>
              <a:rect l="l" t="t" r="r" b="b"/>
              <a:pathLst>
                <a:path w="478789" h="1314450">
                  <a:moveTo>
                    <a:pt x="0" y="0"/>
                  </a:moveTo>
                  <a:lnTo>
                    <a:pt x="478789" y="131445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15890" y="3957320"/>
              <a:ext cx="133350" cy="157480"/>
            </a:xfrm>
            <a:custGeom>
              <a:avLst/>
              <a:gdLst/>
              <a:ahLst/>
              <a:cxnLst/>
              <a:rect l="l" t="t" r="r" b="b"/>
              <a:pathLst>
                <a:path w="133350" h="157479">
                  <a:moveTo>
                    <a:pt x="133350" y="0"/>
                  </a:moveTo>
                  <a:lnTo>
                    <a:pt x="86360" y="77469"/>
                  </a:lnTo>
                  <a:lnTo>
                    <a:pt x="0" y="48259"/>
                  </a:lnTo>
                  <a:lnTo>
                    <a:pt x="115570" y="157479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12640" y="2899410"/>
              <a:ext cx="477520" cy="1314450"/>
            </a:xfrm>
            <a:custGeom>
              <a:avLst/>
              <a:gdLst/>
              <a:ahLst/>
              <a:cxnLst/>
              <a:rect l="l" t="t" r="r" b="b"/>
              <a:pathLst>
                <a:path w="477520" h="1314450">
                  <a:moveTo>
                    <a:pt x="477520" y="131445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49140" y="2774950"/>
              <a:ext cx="133350" cy="157480"/>
            </a:xfrm>
            <a:custGeom>
              <a:avLst/>
              <a:gdLst/>
              <a:ahLst/>
              <a:cxnLst/>
              <a:rect l="l" t="t" r="r" b="b"/>
              <a:pathLst>
                <a:path w="133350" h="157480">
                  <a:moveTo>
                    <a:pt x="17780" y="0"/>
                  </a:moveTo>
                  <a:lnTo>
                    <a:pt x="0" y="157479"/>
                  </a:lnTo>
                  <a:lnTo>
                    <a:pt x="46989" y="80010"/>
                  </a:lnTo>
                  <a:lnTo>
                    <a:pt x="133350" y="109220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Algorithms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-5" dirty="0"/>
              <a:t>L18.</a:t>
            </a:r>
            <a:fld id="{81D60167-4931-47E6-BA6A-407CBD079E47}" type="slidenum">
              <a:rPr spc="-5" dirty="0"/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of</a:t>
            </a:r>
            <a:r>
              <a:rPr spc="-75" dirty="0"/>
              <a:t> </a:t>
            </a:r>
            <a:r>
              <a:rPr spc="-5" dirty="0"/>
              <a:t>Bellman-Ford</a:t>
            </a:r>
          </a:p>
        </p:txBody>
      </p:sp>
      <p:sp>
        <p:nvSpPr>
          <p:cNvPr id="3" name="object 3"/>
          <p:cNvSpPr/>
          <p:nvPr/>
        </p:nvSpPr>
        <p:spPr>
          <a:xfrm>
            <a:off x="2243227" y="2090827"/>
            <a:ext cx="4721044" cy="27842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51100" y="3188970"/>
            <a:ext cx="273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Algorithms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-5" dirty="0"/>
              <a:t>L18.</a:t>
            </a: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6407150" y="3188970"/>
            <a:ext cx="273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06089" y="2405379"/>
            <a:ext cx="381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29889" y="39154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30090" y="331977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15890" y="30772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71540" y="3839209"/>
            <a:ext cx="381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–3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39740" y="23152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53890" y="44488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10940" y="31534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00550" y="1479549"/>
            <a:ext cx="315595" cy="121158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  <a:p>
            <a:pPr marL="41910">
              <a:lnSpc>
                <a:spcPct val="100000"/>
              </a:lnSpc>
              <a:spcBef>
                <a:spcPts val="83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98039" y="2653029"/>
            <a:ext cx="228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8986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29730" y="2653029"/>
            <a:ext cx="3155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44900" y="4095750"/>
            <a:ext cx="315595" cy="12039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9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71440" y="4095750"/>
            <a:ext cx="319405" cy="12039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  <a:p>
            <a:pPr marL="14604">
              <a:lnSpc>
                <a:spcPct val="100000"/>
              </a:lnSpc>
              <a:spcBef>
                <a:spcPts val="80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21050" y="5443220"/>
            <a:ext cx="2470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Ini</a:t>
            </a:r>
            <a:r>
              <a:rPr sz="3600" spc="-10" dirty="0">
                <a:latin typeface="Times New Roman"/>
                <a:cs typeface="Times New Roman"/>
              </a:rPr>
              <a:t>t</a:t>
            </a:r>
            <a:r>
              <a:rPr sz="3600" spc="-5" dirty="0">
                <a:latin typeface="Times New Roman"/>
                <a:cs typeface="Times New Roman"/>
              </a:rPr>
              <a:t>i</a:t>
            </a:r>
            <a:r>
              <a:rPr sz="3600" spc="-10" dirty="0">
                <a:latin typeface="Times New Roman"/>
                <a:cs typeface="Times New Roman"/>
              </a:rPr>
              <a:t>a</a:t>
            </a:r>
            <a:r>
              <a:rPr sz="3600" spc="-5" dirty="0">
                <a:latin typeface="Times New Roman"/>
                <a:cs typeface="Times New Roman"/>
              </a:rPr>
              <a:t>li</a:t>
            </a:r>
            <a:r>
              <a:rPr sz="3600" spc="-10" dirty="0">
                <a:latin typeface="Times New Roman"/>
                <a:cs typeface="Times New Roman"/>
              </a:rPr>
              <a:t>z</a:t>
            </a:r>
            <a:r>
              <a:rPr sz="3600" spc="-5" dirty="0">
                <a:latin typeface="Times New Roman"/>
                <a:cs typeface="Times New Roman"/>
              </a:rPr>
              <a:t>at</a:t>
            </a:r>
            <a:r>
              <a:rPr sz="3600" spc="-15" dirty="0">
                <a:latin typeface="Times New Roman"/>
                <a:cs typeface="Times New Roman"/>
              </a:rPr>
              <a:t>i</a:t>
            </a:r>
            <a:r>
              <a:rPr sz="3600" dirty="0">
                <a:latin typeface="Times New Roman"/>
                <a:cs typeface="Times New Roman"/>
              </a:rPr>
              <a:t>on.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of</a:t>
            </a:r>
            <a:r>
              <a:rPr spc="-75" dirty="0"/>
              <a:t> </a:t>
            </a:r>
            <a:r>
              <a:rPr spc="-5" dirty="0"/>
              <a:t>Bellman-Ford</a:t>
            </a:r>
          </a:p>
        </p:txBody>
      </p:sp>
      <p:sp>
        <p:nvSpPr>
          <p:cNvPr id="3" name="object 3"/>
          <p:cNvSpPr/>
          <p:nvPr/>
        </p:nvSpPr>
        <p:spPr>
          <a:xfrm>
            <a:off x="2243227" y="2090827"/>
            <a:ext cx="4721044" cy="27842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51100" y="3188970"/>
            <a:ext cx="273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Algorithms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-5" dirty="0"/>
              <a:t>L18.</a:t>
            </a: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6407150" y="3188970"/>
            <a:ext cx="273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E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06089" y="2405379"/>
            <a:ext cx="381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30090" y="331977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15890" y="30772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39740" y="23152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2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53890" y="44488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10940" y="31534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00550" y="1479549"/>
            <a:ext cx="315595" cy="121158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</a:t>
            </a:r>
            <a:endParaRPr sz="3200" dirty="0">
              <a:latin typeface="Symbol"/>
              <a:cs typeface="Symbol"/>
            </a:endParaRPr>
          </a:p>
          <a:p>
            <a:pPr marL="41910">
              <a:lnSpc>
                <a:spcPct val="100000"/>
              </a:lnSpc>
              <a:spcBef>
                <a:spcPts val="83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B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98039" y="2653029"/>
            <a:ext cx="228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8986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29730" y="2653029"/>
            <a:ext cx="3155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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44900" y="4095750"/>
            <a:ext cx="315595" cy="12039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9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71440" y="4095750"/>
            <a:ext cx="319405" cy="12039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  <a:p>
            <a:pPr marL="14604">
              <a:lnSpc>
                <a:spcPct val="100000"/>
              </a:lnSpc>
              <a:spcBef>
                <a:spcPts val="80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22240" y="224282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39640" y="370585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38090" y="289179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69589" y="304419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29889" y="3474175"/>
            <a:ext cx="298450" cy="893444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615"/>
              </a:spcBef>
            </a:pPr>
            <a:r>
              <a:rPr sz="1800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26840" y="286765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08040" y="3523161"/>
            <a:ext cx="444500" cy="7683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dirty="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2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–3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47900" y="5443220"/>
            <a:ext cx="4613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Order of </a:t>
            </a:r>
            <a:r>
              <a:rPr sz="3600" spc="-10" dirty="0">
                <a:latin typeface="Times New Roman"/>
                <a:cs typeface="Times New Roman"/>
              </a:rPr>
              <a:t>edge</a:t>
            </a:r>
            <a:r>
              <a:rPr sz="3600" spc="-1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relaxation.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76140" y="412242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of</a:t>
            </a:r>
            <a:r>
              <a:rPr spc="-75" dirty="0"/>
              <a:t> </a:t>
            </a:r>
            <a:r>
              <a:rPr spc="-5" dirty="0"/>
              <a:t>Bellman-Ford</a:t>
            </a:r>
          </a:p>
        </p:txBody>
      </p:sp>
      <p:sp>
        <p:nvSpPr>
          <p:cNvPr id="3" name="object 3"/>
          <p:cNvSpPr/>
          <p:nvPr/>
        </p:nvSpPr>
        <p:spPr>
          <a:xfrm>
            <a:off x="2243227" y="2090827"/>
            <a:ext cx="4721044" cy="27842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51100" y="3188970"/>
            <a:ext cx="273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Algorithms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-5" dirty="0"/>
              <a:t>L18.</a:t>
            </a: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6407150" y="3188970"/>
            <a:ext cx="273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06089" y="2405379"/>
            <a:ext cx="381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30090" y="331977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1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15890" y="30772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39740" y="23152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53890" y="44488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10940" y="31534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00550" y="1479549"/>
            <a:ext cx="315595" cy="121158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</a:t>
            </a:r>
            <a:endParaRPr sz="3200" dirty="0">
              <a:latin typeface="Symbol"/>
              <a:cs typeface="Symbol"/>
            </a:endParaRPr>
          </a:p>
          <a:p>
            <a:pPr marL="41910">
              <a:lnSpc>
                <a:spcPct val="100000"/>
              </a:lnSpc>
              <a:spcBef>
                <a:spcPts val="83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B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98039" y="2653029"/>
            <a:ext cx="228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8986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29730" y="2653029"/>
            <a:ext cx="3155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44900" y="4095750"/>
            <a:ext cx="315595" cy="12039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9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71440" y="4095750"/>
            <a:ext cx="319405" cy="12039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D</a:t>
            </a:r>
            <a:endParaRPr sz="3200" dirty="0">
              <a:latin typeface="Times New Roman"/>
              <a:cs typeface="Times New Roman"/>
            </a:endParaRPr>
          </a:p>
          <a:p>
            <a:pPr marL="14604">
              <a:lnSpc>
                <a:spcPct val="100000"/>
              </a:lnSpc>
              <a:spcBef>
                <a:spcPts val="80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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22240" y="224282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39640" y="370585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38090" y="289179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69589" y="304419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29889" y="3474175"/>
            <a:ext cx="298450" cy="893444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615"/>
              </a:spcBef>
            </a:pPr>
            <a:r>
              <a:rPr sz="1800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26840" y="286765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08040" y="3523161"/>
            <a:ext cx="444500" cy="7683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dirty="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2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–3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76140" y="412242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of</a:t>
            </a:r>
            <a:r>
              <a:rPr spc="-75" dirty="0"/>
              <a:t> </a:t>
            </a:r>
            <a:r>
              <a:rPr spc="-5" dirty="0"/>
              <a:t>Bellman-Ford</a:t>
            </a:r>
          </a:p>
        </p:txBody>
      </p:sp>
      <p:sp>
        <p:nvSpPr>
          <p:cNvPr id="3" name="object 3"/>
          <p:cNvSpPr/>
          <p:nvPr/>
        </p:nvSpPr>
        <p:spPr>
          <a:xfrm>
            <a:off x="2243227" y="2090827"/>
            <a:ext cx="4721044" cy="27842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51100" y="3188970"/>
            <a:ext cx="273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Algorithms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-5" dirty="0"/>
              <a:t>L18.</a:t>
            </a: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6407150" y="3188970"/>
            <a:ext cx="273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06089" y="2405379"/>
            <a:ext cx="381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–1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30090" y="331977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15890" y="30772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39740" y="23152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53890" y="44488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10940" y="3153409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00550" y="1479549"/>
            <a:ext cx="315595" cy="121158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  <a:p>
            <a:pPr marL="41910">
              <a:lnSpc>
                <a:spcPct val="100000"/>
              </a:lnSpc>
              <a:spcBef>
                <a:spcPts val="83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98039" y="2653029"/>
            <a:ext cx="228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8986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29730" y="2653029"/>
            <a:ext cx="3155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44900" y="4095750"/>
            <a:ext cx="315595" cy="12039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9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71440" y="4095750"/>
            <a:ext cx="319405" cy="12039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200" i="1" dirty="0">
                <a:solidFill>
                  <a:srgbClr val="008986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  <a:p>
            <a:pPr marL="14604">
              <a:lnSpc>
                <a:spcPct val="100000"/>
              </a:lnSpc>
              <a:spcBef>
                <a:spcPts val="800"/>
              </a:spcBef>
            </a:pPr>
            <a:r>
              <a:rPr sz="3200" dirty="0">
                <a:solidFill>
                  <a:srgbClr val="008986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22240" y="224282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39640" y="370585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38090" y="289179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69589" y="304419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29889" y="3474175"/>
            <a:ext cx="298450" cy="893444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615"/>
              </a:spcBef>
            </a:pPr>
            <a:r>
              <a:rPr sz="1800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26840" y="286765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08040" y="3523161"/>
            <a:ext cx="444500" cy="7683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dirty="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200"/>
              </a:spcBef>
            </a:pPr>
            <a:r>
              <a:rPr sz="2800" dirty="0">
                <a:solidFill>
                  <a:srgbClr val="008986"/>
                </a:solidFill>
                <a:latin typeface="Times New Roman"/>
                <a:cs typeface="Times New Roman"/>
              </a:rPr>
              <a:t>–3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76140" y="412242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Words>1732</Words>
  <Application>Microsoft Office PowerPoint</Application>
  <PresentationFormat>On-screen Show (4:3)</PresentationFormat>
  <Paragraphs>783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Calibri</vt:lpstr>
      <vt:lpstr>MT Extra</vt:lpstr>
      <vt:lpstr>Symbol</vt:lpstr>
      <vt:lpstr>Times New Roman</vt:lpstr>
      <vt:lpstr>Office Theme</vt:lpstr>
      <vt:lpstr>Algorithms</vt:lpstr>
      <vt:lpstr>Negative-weight cycles</vt:lpstr>
      <vt:lpstr>Negative-weight cycles</vt:lpstr>
      <vt:lpstr>Bellman-Ford algorithm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PowerPoint Presentation</vt:lpstr>
      <vt:lpstr>Correctness</vt:lpstr>
      <vt:lpstr>Correctness (continued)</vt:lpstr>
      <vt:lpstr>Detection of negative-weight  cycles</vt:lpstr>
      <vt:lpstr>Example of Bellman-Ford</vt:lpstr>
      <vt:lpstr>Example of Bellman-Ford</vt:lpstr>
      <vt:lpstr>Example of Bellman-Ford</vt:lpstr>
      <vt:lpstr>Example of Bellman-Ford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</dc:title>
  <dc:creator>Rakib_Hasan</dc:creator>
  <cp:lastModifiedBy>Rakib Hasan</cp:lastModifiedBy>
  <cp:revision>7</cp:revision>
  <dcterms:created xsi:type="dcterms:W3CDTF">2020-09-16T07:40:30Z</dcterms:created>
  <dcterms:modified xsi:type="dcterms:W3CDTF">2020-09-16T13:16:08Z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2014-04-16T00:00:00Z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2020-09-16T00:00:00Z</vt:filetime>
  </property>
</Properties>
</file>