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315" r:id="rId25"/>
    <p:sldId id="316" r:id="rId26"/>
    <p:sldId id="317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22" r:id="rId38"/>
    <p:sldId id="323" r:id="rId39"/>
    <p:sldId id="334" r:id="rId40"/>
    <p:sldId id="298" r:id="rId41"/>
    <p:sldId id="299" r:id="rId42"/>
    <p:sldId id="300" r:id="rId43"/>
    <p:sldId id="301" r:id="rId44"/>
    <p:sldId id="302" r:id="rId45"/>
    <p:sldId id="303" r:id="rId46"/>
    <p:sldId id="335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>
      <p:cViewPr varScale="1">
        <p:scale>
          <a:sx n="91" d="100"/>
          <a:sy n="91" d="100"/>
        </p:scale>
        <p:origin x="36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525" y="21310"/>
                </a:moveTo>
                <a:lnTo>
                  <a:pt x="3636702" y="913064"/>
                </a:lnTo>
                <a:lnTo>
                  <a:pt x="4897406" y="913064"/>
                </a:lnTo>
                <a:lnTo>
                  <a:pt x="85525" y="21310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0"/>
                </a:lnTo>
                <a:lnTo>
                  <a:pt x="85525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4" y="918983"/>
                </a:lnTo>
                <a:lnTo>
                  <a:pt x="3651888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8151"/>
            <a:ext cx="3398520" cy="1069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5" cy="1073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02" y="1463116"/>
            <a:ext cx="8067395" cy="85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6361" y="1304290"/>
            <a:ext cx="8031276" cy="416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1.png"/><Relationship Id="rId2" Type="http://schemas.openxmlformats.org/officeDocument/2006/relationships/image" Target="../media/image82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03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101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04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105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89.png"/><Relationship Id="rId5" Type="http://schemas.openxmlformats.org/officeDocument/2006/relationships/image" Target="../media/image101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1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11" Type="http://schemas.openxmlformats.org/officeDocument/2006/relationships/image" Target="../media/image89.png"/><Relationship Id="rId5" Type="http://schemas.openxmlformats.org/officeDocument/2006/relationships/image" Target="../media/image101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1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11" Type="http://schemas.openxmlformats.org/officeDocument/2006/relationships/image" Target="../media/image87.png"/><Relationship Id="rId5" Type="http://schemas.openxmlformats.org/officeDocument/2006/relationships/image" Target="../media/image10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98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11" Type="http://schemas.openxmlformats.org/officeDocument/2006/relationships/image" Target="../media/image88.png"/><Relationship Id="rId5" Type="http://schemas.openxmlformats.org/officeDocument/2006/relationships/image" Target="../media/image11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100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.png"/><Relationship Id="rId7" Type="http://schemas.openxmlformats.org/officeDocument/2006/relationships/image" Target="../media/image112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11" Type="http://schemas.openxmlformats.org/officeDocument/2006/relationships/image" Target="../media/image87.png"/><Relationship Id="rId5" Type="http://schemas.openxmlformats.org/officeDocument/2006/relationships/image" Target="../media/image11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.png"/><Relationship Id="rId7" Type="http://schemas.openxmlformats.org/officeDocument/2006/relationships/image" Target="../media/image112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11" Type="http://schemas.openxmlformats.org/officeDocument/2006/relationships/image" Target="../media/image87.png"/><Relationship Id="rId5" Type="http://schemas.openxmlformats.org/officeDocument/2006/relationships/image" Target="../media/image11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104.png"/><Relationship Id="rId7" Type="http://schemas.openxmlformats.org/officeDocument/2006/relationships/image" Target="../media/image11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98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11" Type="http://schemas.openxmlformats.org/officeDocument/2006/relationships/image" Target="../media/image88.png"/><Relationship Id="rId5" Type="http://schemas.openxmlformats.org/officeDocument/2006/relationships/image" Target="../media/image107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100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10" Type="http://schemas.openxmlformats.org/officeDocument/2006/relationships/image" Target="../media/image19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23288"/>
            <a:ext cx="3986784" cy="62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97351"/>
            <a:ext cx="725424" cy="63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831" y="3197351"/>
            <a:ext cx="673608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743" y="3663696"/>
            <a:ext cx="545592" cy="515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7800" y="1923288"/>
            <a:ext cx="457200" cy="4389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000" y="2162633"/>
            <a:ext cx="2904555" cy="7564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09555" y="2162633"/>
            <a:ext cx="2493519" cy="7655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1453994"/>
            <a:ext cx="7613015" cy="15474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</a:rPr>
              <a:t> </a:t>
            </a:r>
            <a:r>
              <a:rPr sz="3000" dirty="0"/>
              <a:t>Quick Hull uses a </a:t>
            </a:r>
            <a:r>
              <a:rPr sz="3000" spc="5" dirty="0"/>
              <a:t>divide </a:t>
            </a:r>
            <a:r>
              <a:rPr sz="3000" spc="-5" dirty="0"/>
              <a:t>and conquer</a:t>
            </a:r>
            <a:r>
              <a:rPr sz="3000" spc="-170" dirty="0"/>
              <a:t> </a:t>
            </a:r>
            <a:r>
              <a:rPr sz="3000" dirty="0"/>
              <a:t>approach.</a:t>
            </a:r>
            <a:endParaRPr sz="3000" dirty="0">
              <a:latin typeface="Wingdings 3"/>
              <a:cs typeface="Wingdings 3"/>
            </a:endParaRPr>
          </a:p>
          <a:p>
            <a:pPr marL="390525" marR="5080" indent="-378460">
              <a:lnSpc>
                <a:spcPts val="4010"/>
              </a:lnSpc>
              <a:spcBef>
                <a:spcPts val="175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</a:rPr>
              <a:t> </a:t>
            </a:r>
            <a:r>
              <a:rPr sz="3000" spc="5" dirty="0"/>
              <a:t>For </a:t>
            </a:r>
            <a:r>
              <a:rPr sz="3000" spc="-5" dirty="0"/>
              <a:t>all a,b,c </a:t>
            </a:r>
            <a:r>
              <a:rPr sz="3000" dirty="0"/>
              <a:t>ϵ </a:t>
            </a:r>
            <a:r>
              <a:rPr sz="3000" spc="-165" dirty="0"/>
              <a:t>P, </a:t>
            </a:r>
            <a:r>
              <a:rPr sz="3000" spc="5" dirty="0"/>
              <a:t>the </a:t>
            </a:r>
            <a:r>
              <a:rPr sz="3000" dirty="0"/>
              <a:t>points </a:t>
            </a:r>
            <a:r>
              <a:rPr sz="3000" spc="-5" dirty="0"/>
              <a:t>contained </a:t>
            </a:r>
            <a:r>
              <a:rPr sz="3000" dirty="0"/>
              <a:t>in </a:t>
            </a:r>
            <a:r>
              <a:rPr sz="3000" spc="-10" dirty="0"/>
              <a:t>∆abc∩P  </a:t>
            </a:r>
            <a:r>
              <a:rPr sz="3000" spc="-5" dirty="0"/>
              <a:t>cannot </a:t>
            </a:r>
            <a:r>
              <a:rPr sz="3000" spc="5" dirty="0"/>
              <a:t>be on the </a:t>
            </a:r>
            <a:r>
              <a:rPr sz="3000" spc="-5" dirty="0"/>
              <a:t>convex</a:t>
            </a:r>
            <a:r>
              <a:rPr sz="3000" spc="-25" dirty="0"/>
              <a:t> </a:t>
            </a:r>
            <a:r>
              <a:rPr sz="3000" spc="5" dirty="0"/>
              <a:t>hull.</a:t>
            </a:r>
            <a:endParaRPr sz="30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681227"/>
            <a:ext cx="2423160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7373" y="3357562"/>
            <a:ext cx="3929126" cy="293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29" y="717804"/>
            <a:ext cx="2373654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468" y="1502790"/>
            <a:ext cx="37712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initial </a:t>
            </a:r>
            <a:r>
              <a:rPr sz="3000" spc="5" dirty="0">
                <a:latin typeface="Times New Roman"/>
                <a:cs typeface="Times New Roman"/>
              </a:rPr>
              <a:t>input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5" dirty="0">
                <a:latin typeface="Times New Roman"/>
                <a:cs typeface="Times New Roman"/>
              </a:rPr>
              <a:t>the  </a:t>
            </a:r>
            <a:r>
              <a:rPr sz="3000" dirty="0">
                <a:latin typeface="Times New Roman"/>
                <a:cs typeface="Times New Roman"/>
              </a:rPr>
              <a:t>algorithm is </a:t>
            </a:r>
            <a:r>
              <a:rPr sz="3000" spc="-15" dirty="0">
                <a:latin typeface="Times New Roman"/>
                <a:cs typeface="Times New Roman"/>
              </a:rPr>
              <a:t>an  </a:t>
            </a:r>
            <a:r>
              <a:rPr sz="3000" dirty="0">
                <a:latin typeface="Times New Roman"/>
                <a:cs typeface="Times New Roman"/>
              </a:rPr>
              <a:t>arbitrary </a:t>
            </a:r>
            <a:r>
              <a:rPr sz="3000" spc="-5" dirty="0">
                <a:latin typeface="Times New Roman"/>
                <a:cs typeface="Times New Roman"/>
              </a:rPr>
              <a:t>set </a:t>
            </a:r>
            <a:r>
              <a:rPr sz="3000" spc="5" dirty="0">
                <a:latin typeface="Times New Roman"/>
                <a:cs typeface="Times New Roman"/>
              </a:rPr>
              <a:t>of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points.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3357562"/>
            <a:ext cx="4038599" cy="293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0373" y="3571875"/>
            <a:ext cx="4038600" cy="293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44" y="699516"/>
            <a:ext cx="6748580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468" y="1502790"/>
            <a:ext cx="377444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Starting </a:t>
            </a:r>
            <a:r>
              <a:rPr sz="3000" dirty="0">
                <a:latin typeface="Times New Roman"/>
                <a:cs typeface="Times New Roman"/>
              </a:rPr>
              <a:t>with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given  set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points </a:t>
            </a:r>
            <a:r>
              <a:rPr sz="3000" dirty="0">
                <a:latin typeface="Times New Roman"/>
                <a:cs typeface="Times New Roman"/>
              </a:rPr>
              <a:t>the first  operation </a:t>
            </a:r>
            <a:r>
              <a:rPr sz="3000" spc="-5" dirty="0">
                <a:latin typeface="Times New Roman"/>
                <a:cs typeface="Times New Roman"/>
              </a:rPr>
              <a:t>done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5" dirty="0">
                <a:latin typeface="Times New Roman"/>
                <a:cs typeface="Times New Roman"/>
              </a:rPr>
              <a:t>the  </a:t>
            </a:r>
            <a:r>
              <a:rPr sz="3000" dirty="0">
                <a:latin typeface="Times New Roman"/>
                <a:cs typeface="Times New Roman"/>
              </a:rPr>
              <a:t>calculation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the two  maximal </a:t>
            </a:r>
            <a:r>
              <a:rPr sz="3000" dirty="0">
                <a:latin typeface="Times New Roman"/>
                <a:cs typeface="Times New Roman"/>
              </a:rPr>
              <a:t>points </a:t>
            </a:r>
            <a:r>
              <a:rPr sz="3000" spc="5" dirty="0">
                <a:latin typeface="Times New Roman"/>
                <a:cs typeface="Times New Roman"/>
              </a:rPr>
              <a:t>on </a:t>
            </a:r>
            <a:r>
              <a:rPr sz="3000" dirty="0">
                <a:latin typeface="Times New Roman"/>
                <a:cs typeface="Times New Roman"/>
              </a:rPr>
              <a:t>the  horizontal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axis.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2278126"/>
            <a:ext cx="4038599" cy="293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72" y="662940"/>
            <a:ext cx="3649009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468" y="1736216"/>
            <a:ext cx="3778250" cy="465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6985" indent="-256540" algn="just">
              <a:lnSpc>
                <a:spcPct val="100000"/>
              </a:lnSpc>
              <a:spcBef>
                <a:spcPts val="110"/>
              </a:spcBef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Next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line formed </a:t>
            </a:r>
            <a:r>
              <a:rPr sz="2700" spc="15" dirty="0">
                <a:latin typeface="Times New Roman"/>
                <a:cs typeface="Times New Roman"/>
              </a:rPr>
              <a:t>by  </a:t>
            </a:r>
            <a:r>
              <a:rPr sz="2700" dirty="0">
                <a:latin typeface="Times New Roman"/>
                <a:cs typeface="Times New Roman"/>
              </a:rPr>
              <a:t>these </a:t>
            </a:r>
            <a:r>
              <a:rPr sz="2700" spc="-5" dirty="0">
                <a:latin typeface="Times New Roman"/>
                <a:cs typeface="Times New Roman"/>
              </a:rPr>
              <a:t>two points is </a:t>
            </a:r>
            <a:r>
              <a:rPr sz="2700" dirty="0">
                <a:latin typeface="Times New Roman"/>
                <a:cs typeface="Times New Roman"/>
              </a:rPr>
              <a:t>used  </a:t>
            </a:r>
            <a:r>
              <a:rPr sz="2700" spc="-5" dirty="0">
                <a:latin typeface="Times New Roman"/>
                <a:cs typeface="Times New Roman"/>
              </a:rPr>
              <a:t>to divide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set </a:t>
            </a:r>
            <a:r>
              <a:rPr sz="2700" spc="-10" dirty="0">
                <a:latin typeface="Times New Roman"/>
                <a:cs typeface="Times New Roman"/>
              </a:rPr>
              <a:t>into </a:t>
            </a:r>
            <a:r>
              <a:rPr sz="2700" spc="-5" dirty="0">
                <a:latin typeface="Times New Roman"/>
                <a:cs typeface="Times New Roman"/>
              </a:rPr>
              <a:t>two  </a:t>
            </a:r>
            <a:r>
              <a:rPr sz="2700" spc="-10" dirty="0">
                <a:latin typeface="Times New Roman"/>
                <a:cs typeface="Times New Roman"/>
              </a:rPr>
              <a:t>different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parts.</a:t>
            </a:r>
            <a:endParaRPr sz="27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0"/>
              </a:spcBef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Everything left </a:t>
            </a:r>
            <a:r>
              <a:rPr sz="2700" dirty="0">
                <a:latin typeface="Times New Roman"/>
                <a:cs typeface="Times New Roman"/>
              </a:rPr>
              <a:t>from </a:t>
            </a:r>
            <a:r>
              <a:rPr sz="2700" spc="-10" dirty="0">
                <a:latin typeface="Times New Roman"/>
                <a:cs typeface="Times New Roman"/>
              </a:rPr>
              <a:t>this  </a:t>
            </a:r>
            <a:r>
              <a:rPr sz="2700" spc="-5" dirty="0">
                <a:latin typeface="Times New Roman"/>
                <a:cs typeface="Times New Roman"/>
              </a:rPr>
              <a:t>line is considered</a:t>
            </a:r>
            <a:r>
              <a:rPr sz="2700" spc="60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one  </a:t>
            </a:r>
            <a:r>
              <a:rPr sz="2700" spc="5" dirty="0">
                <a:latin typeface="Times New Roman"/>
                <a:cs typeface="Times New Roman"/>
              </a:rPr>
              <a:t>part, </a:t>
            </a:r>
            <a:r>
              <a:rPr sz="2700" spc="-5" dirty="0">
                <a:latin typeface="Times New Roman"/>
                <a:cs typeface="Times New Roman"/>
              </a:rPr>
              <a:t>everything right </a:t>
            </a:r>
            <a:r>
              <a:rPr sz="2700" spc="15" dirty="0">
                <a:latin typeface="Times New Roman"/>
                <a:cs typeface="Times New Roman"/>
              </a:rPr>
              <a:t>of  </a:t>
            </a:r>
            <a:r>
              <a:rPr sz="2700" spc="-5" dirty="0">
                <a:latin typeface="Times New Roman"/>
                <a:cs typeface="Times New Roman"/>
              </a:rPr>
              <a:t>it is considered another  </a:t>
            </a:r>
            <a:r>
              <a:rPr sz="2700" spc="5" dirty="0">
                <a:latin typeface="Times New Roman"/>
                <a:cs typeface="Times New Roman"/>
              </a:rPr>
              <a:t>one.</a:t>
            </a:r>
            <a:endParaRPr sz="2700">
              <a:latin typeface="Times New Roman"/>
              <a:cs typeface="Times New Roman"/>
            </a:endParaRPr>
          </a:p>
          <a:p>
            <a:pPr marL="268605" marR="10160" indent="-256540" algn="just">
              <a:lnSpc>
                <a:spcPct val="100000"/>
              </a:lnSpc>
              <a:spcBef>
                <a:spcPts val="415"/>
              </a:spcBef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Both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these </a:t>
            </a:r>
            <a:r>
              <a:rPr sz="2700" spc="5" dirty="0">
                <a:latin typeface="Times New Roman"/>
                <a:cs typeface="Times New Roman"/>
              </a:rPr>
              <a:t>parts </a:t>
            </a:r>
            <a:r>
              <a:rPr sz="2700" dirty="0">
                <a:latin typeface="Times New Roman"/>
                <a:cs typeface="Times New Roman"/>
              </a:rPr>
              <a:t>are  </a:t>
            </a:r>
            <a:r>
              <a:rPr sz="2700" spc="5" dirty="0">
                <a:latin typeface="Times New Roman"/>
                <a:cs typeface="Times New Roman"/>
              </a:rPr>
              <a:t>processed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recursively.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2278126"/>
            <a:ext cx="4038599" cy="293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79" y="699516"/>
            <a:ext cx="3982728" cy="35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468" y="1502791"/>
            <a:ext cx="226250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8605" algn="l"/>
                <a:tab pos="875030" algn="l"/>
              </a:tabLst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190" dirty="0">
                <a:latin typeface="Times New Roman"/>
                <a:cs typeface="Times New Roman"/>
              </a:rPr>
              <a:t>T</a:t>
            </a:r>
            <a:r>
              <a:rPr sz="2700" spc="5" dirty="0">
                <a:latin typeface="Times New Roman"/>
                <a:cs typeface="Times New Roman"/>
              </a:rPr>
              <a:t>o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d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spc="-15" dirty="0">
                <a:latin typeface="Times New Roman"/>
                <a:cs typeface="Times New Roman"/>
              </a:rPr>
              <a:t>t</a:t>
            </a:r>
            <a:r>
              <a:rPr sz="2700" dirty="0">
                <a:latin typeface="Times New Roman"/>
                <a:cs typeface="Times New Roman"/>
              </a:rPr>
              <a:t>er</a:t>
            </a:r>
            <a:r>
              <a:rPr sz="2700" spc="-15" dirty="0">
                <a:latin typeface="Times New Roman"/>
                <a:cs typeface="Times New Roman"/>
              </a:rPr>
              <a:t>mi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6525" y="1502791"/>
            <a:ext cx="128524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80085" algn="l"/>
              </a:tabLst>
            </a:pPr>
            <a:r>
              <a:rPr sz="2700" spc="-15" dirty="0">
                <a:latin typeface="Times New Roman"/>
                <a:cs typeface="Times New Roman"/>
              </a:rPr>
              <a:t>t</a:t>
            </a:r>
            <a:r>
              <a:rPr sz="2700" spc="10" dirty="0">
                <a:latin typeface="Times New Roman"/>
                <a:cs typeface="Times New Roman"/>
              </a:rPr>
              <a:t>h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10" dirty="0">
                <a:latin typeface="Times New Roman"/>
                <a:cs typeface="Times New Roman"/>
              </a:rPr>
              <a:t>n</a:t>
            </a:r>
            <a:r>
              <a:rPr sz="2700" dirty="0">
                <a:latin typeface="Times New Roman"/>
                <a:cs typeface="Times New Roman"/>
              </a:rPr>
              <a:t>ext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68" y="1914220"/>
            <a:ext cx="3776345" cy="33699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algn="just">
              <a:lnSpc>
                <a:spcPct val="100000"/>
              </a:lnSpc>
              <a:spcBef>
                <a:spcPts val="115"/>
              </a:spcBef>
            </a:pPr>
            <a:r>
              <a:rPr sz="2700" dirty="0">
                <a:latin typeface="Times New Roman"/>
                <a:cs typeface="Times New Roman"/>
              </a:rPr>
              <a:t>point </a:t>
            </a:r>
            <a:r>
              <a:rPr sz="2700" spc="10" dirty="0">
                <a:latin typeface="Times New Roman"/>
                <a:cs typeface="Times New Roman"/>
              </a:rPr>
              <a:t>on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convex </a:t>
            </a:r>
            <a:r>
              <a:rPr sz="2700" dirty="0">
                <a:latin typeface="Times New Roman"/>
                <a:cs typeface="Times New Roman"/>
              </a:rPr>
              <a:t>hull  </a:t>
            </a:r>
            <a:r>
              <a:rPr sz="2700" spc="5" dirty="0">
                <a:latin typeface="Times New Roman"/>
                <a:cs typeface="Times New Roman"/>
              </a:rPr>
              <a:t>a </a:t>
            </a:r>
            <a:r>
              <a:rPr sz="2700" dirty="0">
                <a:latin typeface="Times New Roman"/>
                <a:cs typeface="Times New Roman"/>
              </a:rPr>
              <a:t>search </a:t>
            </a:r>
            <a:r>
              <a:rPr sz="2700" spc="-10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the point  with the greatest </a:t>
            </a:r>
            <a:r>
              <a:rPr sz="2700" spc="-5" dirty="0">
                <a:latin typeface="Times New Roman"/>
                <a:cs typeface="Times New Roman"/>
              </a:rPr>
              <a:t>distance  </a:t>
            </a:r>
            <a:r>
              <a:rPr sz="2700" dirty="0">
                <a:latin typeface="Times New Roman"/>
                <a:cs typeface="Times New Roman"/>
              </a:rPr>
              <a:t>from the </a:t>
            </a:r>
            <a:r>
              <a:rPr sz="2700" spc="-5" dirty="0">
                <a:latin typeface="Times New Roman"/>
                <a:cs typeface="Times New Roman"/>
              </a:rPr>
              <a:t>dividing </a:t>
            </a:r>
            <a:r>
              <a:rPr sz="2700" spc="-10" dirty="0">
                <a:latin typeface="Times New Roman"/>
                <a:cs typeface="Times New Roman"/>
              </a:rPr>
              <a:t>line is  </a:t>
            </a:r>
            <a:r>
              <a:rPr sz="2700" spc="10" dirty="0">
                <a:latin typeface="Times New Roman"/>
                <a:cs typeface="Times New Roman"/>
              </a:rPr>
              <a:t>done.</a:t>
            </a:r>
            <a:endParaRPr sz="2700">
              <a:latin typeface="Times New Roman"/>
              <a:cs typeface="Times New Roman"/>
            </a:endParaRPr>
          </a:p>
          <a:p>
            <a:pPr marL="268605" marR="6985" indent="-256540" algn="just">
              <a:lnSpc>
                <a:spcPct val="100000"/>
              </a:lnSpc>
              <a:spcBef>
                <a:spcPts val="390"/>
              </a:spcBef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-5" dirty="0">
                <a:latin typeface="Times New Roman"/>
                <a:cs typeface="Times New Roman"/>
              </a:rPr>
              <a:t>point, together </a:t>
            </a:r>
            <a:r>
              <a:rPr sz="2700" dirty="0">
                <a:latin typeface="Times New Roman"/>
                <a:cs typeface="Times New Roman"/>
              </a:rPr>
              <a:t>with  the </a:t>
            </a:r>
            <a:r>
              <a:rPr sz="2700" spc="-5" dirty="0">
                <a:latin typeface="Times New Roman"/>
                <a:cs typeface="Times New Roman"/>
              </a:rPr>
              <a:t>line </a:t>
            </a:r>
            <a:r>
              <a:rPr sz="2700" dirty="0">
                <a:latin typeface="Times New Roman"/>
                <a:cs typeface="Times New Roman"/>
              </a:rPr>
              <a:t>start </a:t>
            </a:r>
            <a:r>
              <a:rPr sz="2700" spc="-10" dirty="0">
                <a:latin typeface="Times New Roman"/>
                <a:cs typeface="Times New Roman"/>
              </a:rPr>
              <a:t>and </a:t>
            </a:r>
            <a:r>
              <a:rPr sz="2700" spc="5" dirty="0">
                <a:latin typeface="Times New Roman"/>
                <a:cs typeface="Times New Roman"/>
              </a:rPr>
              <a:t>end  point </a:t>
            </a:r>
            <a:r>
              <a:rPr sz="2700" spc="-5" dirty="0">
                <a:latin typeface="Times New Roman"/>
                <a:cs typeface="Times New Roman"/>
              </a:rPr>
              <a:t>forms 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triangle.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2278126"/>
            <a:ext cx="4038599" cy="293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7" y="923544"/>
            <a:ext cx="2972450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468" y="1664665"/>
            <a:ext cx="3776345" cy="850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15"/>
              </a:spcBef>
              <a:tabLst>
                <a:tab pos="268605" algn="l"/>
                <a:tab pos="1006475" algn="l"/>
                <a:tab pos="1488440" algn="l"/>
                <a:tab pos="2128520" algn="l"/>
                <a:tab pos="2734945" algn="l"/>
                <a:tab pos="3226435" algn="l"/>
                <a:tab pos="3265804" algn="l"/>
              </a:tabLst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A</a:t>
            </a:r>
            <a:r>
              <a:rPr sz="2700" spc="-15" dirty="0">
                <a:latin typeface="Times New Roman"/>
                <a:cs typeface="Times New Roman"/>
              </a:rPr>
              <a:t>l</a:t>
            </a:r>
            <a:r>
              <a:rPr sz="2700" dirty="0">
                <a:latin typeface="Times New Roman"/>
                <a:cs typeface="Times New Roman"/>
              </a:rPr>
              <a:t>l	</a:t>
            </a:r>
            <a:r>
              <a:rPr sz="2700" spc="-10" dirty="0">
                <a:latin typeface="Times New Roman"/>
                <a:cs typeface="Times New Roman"/>
              </a:rPr>
              <a:t>p</a:t>
            </a:r>
            <a:r>
              <a:rPr sz="2700" spc="10" dirty="0">
                <a:latin typeface="Times New Roman"/>
                <a:cs typeface="Times New Roman"/>
              </a:rPr>
              <a:t>o</a:t>
            </a:r>
            <a:r>
              <a:rPr sz="2700" spc="-15" dirty="0">
                <a:latin typeface="Times New Roman"/>
                <a:cs typeface="Times New Roman"/>
              </a:rPr>
              <a:t>i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spc="-15" dirty="0">
                <a:latin typeface="Times New Roman"/>
                <a:cs typeface="Times New Roman"/>
              </a:rPr>
              <a:t>t</a:t>
            </a:r>
            <a:r>
              <a:rPr sz="2700" spc="5" dirty="0">
                <a:latin typeface="Times New Roman"/>
                <a:cs typeface="Times New Roman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s</a:t>
            </a:r>
            <a:r>
              <a:rPr sz="2700" spc="-15" dirty="0">
                <a:latin typeface="Times New Roman"/>
                <a:cs typeface="Times New Roman"/>
              </a:rPr>
              <a:t>i</a:t>
            </a:r>
            <a:r>
              <a:rPr sz="2700" spc="10" dirty="0">
                <a:latin typeface="Times New Roman"/>
                <a:cs typeface="Times New Roman"/>
              </a:rPr>
              <a:t>d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		</a:t>
            </a:r>
            <a:r>
              <a:rPr sz="2700" spc="-40" dirty="0">
                <a:latin typeface="Times New Roman"/>
                <a:cs typeface="Times New Roman"/>
              </a:rPr>
              <a:t>t</a:t>
            </a:r>
            <a:r>
              <a:rPr sz="2700" spc="10" dirty="0">
                <a:latin typeface="Times New Roman"/>
                <a:cs typeface="Times New Roman"/>
              </a:rPr>
              <a:t>h</a:t>
            </a:r>
            <a:r>
              <a:rPr sz="2700" spc="-15" dirty="0">
                <a:latin typeface="Times New Roman"/>
                <a:cs typeface="Times New Roman"/>
              </a:rPr>
              <a:t>i</a:t>
            </a:r>
            <a:r>
              <a:rPr sz="2700" dirty="0">
                <a:latin typeface="Times New Roman"/>
                <a:cs typeface="Times New Roman"/>
              </a:rPr>
              <a:t>s  </a:t>
            </a:r>
            <a:r>
              <a:rPr sz="2700" spc="-15" dirty="0">
                <a:latin typeface="Times New Roman"/>
                <a:cs typeface="Times New Roman"/>
              </a:rPr>
              <a:t>t</a:t>
            </a:r>
            <a:r>
              <a:rPr sz="2700" spc="5" dirty="0">
                <a:latin typeface="Times New Roman"/>
                <a:cs typeface="Times New Roman"/>
              </a:rPr>
              <a:t>r</a:t>
            </a:r>
            <a:r>
              <a:rPr sz="2700" spc="-15" dirty="0">
                <a:latin typeface="Times New Roman"/>
                <a:cs typeface="Times New Roman"/>
              </a:rPr>
              <a:t>i</a:t>
            </a:r>
            <a:r>
              <a:rPr sz="2700" spc="5" dirty="0">
                <a:latin typeface="Times New Roman"/>
                <a:cs typeface="Times New Roman"/>
              </a:rPr>
              <a:t>an</a:t>
            </a:r>
            <a:r>
              <a:rPr sz="2700" spc="20" dirty="0">
                <a:latin typeface="Times New Roman"/>
                <a:cs typeface="Times New Roman"/>
              </a:rPr>
              <a:t>g</a:t>
            </a:r>
            <a:r>
              <a:rPr sz="2700" spc="-15" dirty="0">
                <a:latin typeface="Times New Roman"/>
                <a:cs typeface="Times New Roman"/>
              </a:rPr>
              <a:t>l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5" dirty="0">
                <a:latin typeface="Times New Roman"/>
                <a:cs typeface="Times New Roman"/>
              </a:rPr>
              <a:t>c</a:t>
            </a:r>
            <a:r>
              <a:rPr sz="2700" spc="-3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n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10" dirty="0">
                <a:latin typeface="Times New Roman"/>
                <a:cs typeface="Times New Roman"/>
              </a:rPr>
              <a:t>n</a:t>
            </a:r>
            <a:r>
              <a:rPr sz="2700" spc="10" dirty="0">
                <a:latin typeface="Times New Roman"/>
                <a:cs typeface="Times New Roman"/>
              </a:rPr>
              <a:t>o</a:t>
            </a:r>
            <a:r>
              <a:rPr sz="2700" dirty="0">
                <a:latin typeface="Times New Roman"/>
                <a:cs typeface="Times New Roman"/>
              </a:rPr>
              <a:t>t	</a:t>
            </a:r>
            <a:r>
              <a:rPr sz="2700" spc="15" dirty="0">
                <a:latin typeface="Times New Roman"/>
                <a:cs typeface="Times New Roman"/>
              </a:rPr>
              <a:t>b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p</a:t>
            </a:r>
            <a:r>
              <a:rPr sz="2700" dirty="0">
                <a:latin typeface="Times New Roman"/>
                <a:cs typeface="Times New Roman"/>
              </a:rPr>
              <a:t>art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2899664"/>
            <a:ext cx="2849245" cy="850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1551940" algn="l"/>
                <a:tab pos="1616075" algn="l"/>
                <a:tab pos="2164715" algn="l"/>
                <a:tab pos="2570480" algn="l"/>
              </a:tabLst>
            </a:pPr>
            <a:r>
              <a:rPr sz="2700" spc="-5" dirty="0">
                <a:latin typeface="Times New Roman"/>
                <a:cs typeface="Times New Roman"/>
              </a:rPr>
              <a:t>polygon,	</a:t>
            </a:r>
            <a:r>
              <a:rPr sz="2700" dirty="0">
                <a:latin typeface="Times New Roman"/>
                <a:cs typeface="Times New Roman"/>
              </a:rPr>
              <a:t>as	they  </a:t>
            </a:r>
            <a:r>
              <a:rPr sz="2700" spc="10" dirty="0">
                <a:latin typeface="Times New Roman"/>
                <a:cs typeface="Times New Roman"/>
              </a:rPr>
              <a:t>o</a:t>
            </a:r>
            <a:r>
              <a:rPr sz="2700" spc="-10" dirty="0">
                <a:latin typeface="Times New Roman"/>
                <a:cs typeface="Times New Roman"/>
              </a:rPr>
              <a:t>b</a:t>
            </a:r>
            <a:r>
              <a:rPr sz="2700" spc="10" dirty="0">
                <a:latin typeface="Times New Roman"/>
                <a:cs typeface="Times New Roman"/>
              </a:rPr>
              <a:t>v</a:t>
            </a:r>
            <a:r>
              <a:rPr sz="2700" spc="-40" dirty="0">
                <a:latin typeface="Times New Roman"/>
                <a:cs typeface="Times New Roman"/>
              </a:rPr>
              <a:t>i</a:t>
            </a:r>
            <a:r>
              <a:rPr sz="2700" spc="10" dirty="0">
                <a:latin typeface="Times New Roman"/>
                <a:cs typeface="Times New Roman"/>
              </a:rPr>
              <a:t>o</a:t>
            </a:r>
            <a:r>
              <a:rPr sz="2700" spc="-10" dirty="0">
                <a:latin typeface="Times New Roman"/>
                <a:cs typeface="Times New Roman"/>
              </a:rPr>
              <a:t>u</a:t>
            </a:r>
            <a:r>
              <a:rPr sz="2700" spc="5" dirty="0">
                <a:latin typeface="Times New Roman"/>
                <a:cs typeface="Times New Roman"/>
              </a:rPr>
              <a:t>s</a:t>
            </a:r>
            <a:r>
              <a:rPr sz="2700" spc="-15" dirty="0">
                <a:latin typeface="Times New Roman"/>
                <a:cs typeface="Times New Roman"/>
              </a:rPr>
              <a:t>l</a:t>
            </a:r>
            <a:r>
              <a:rPr sz="2700" spc="5" dirty="0">
                <a:latin typeface="Times New Roman"/>
                <a:cs typeface="Times New Roman"/>
              </a:rPr>
              <a:t>y</a:t>
            </a:r>
            <a:r>
              <a:rPr sz="2700" dirty="0">
                <a:latin typeface="Times New Roman"/>
                <a:cs typeface="Times New Roman"/>
              </a:rPr>
              <a:t>		</a:t>
            </a:r>
            <a:r>
              <a:rPr sz="2700" spc="-15" dirty="0">
                <a:latin typeface="Times New Roman"/>
                <a:cs typeface="Times New Roman"/>
              </a:rPr>
              <a:t>l</a:t>
            </a:r>
            <a:r>
              <a:rPr sz="2700" spc="10" dirty="0">
                <a:latin typeface="Times New Roman"/>
                <a:cs typeface="Times New Roman"/>
              </a:rPr>
              <a:t>y</a:t>
            </a:r>
            <a:r>
              <a:rPr sz="2700" spc="-40" dirty="0">
                <a:latin typeface="Times New Roman"/>
                <a:cs typeface="Times New Roman"/>
              </a:rPr>
              <a:t>i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spc="5" dirty="0">
                <a:latin typeface="Times New Roman"/>
                <a:cs typeface="Times New Roman"/>
              </a:rPr>
              <a:t>g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10" dirty="0">
                <a:latin typeface="Times New Roman"/>
                <a:cs typeface="Times New Roman"/>
              </a:rPr>
              <a:t>in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04" y="2487879"/>
            <a:ext cx="3520440" cy="1262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5"/>
              </a:spcBef>
              <a:tabLst>
                <a:tab pos="706755" algn="l"/>
                <a:tab pos="1548130" algn="l"/>
                <a:tab pos="2957195" algn="l"/>
              </a:tabLst>
            </a:pPr>
            <a:r>
              <a:rPr sz="2700" spc="15" dirty="0">
                <a:latin typeface="Times New Roman"/>
                <a:cs typeface="Times New Roman"/>
              </a:rPr>
              <a:t>o</a:t>
            </a:r>
            <a:r>
              <a:rPr sz="2700" dirty="0">
                <a:latin typeface="Times New Roman"/>
                <a:cs typeface="Times New Roman"/>
              </a:rPr>
              <a:t>f	</a:t>
            </a:r>
            <a:r>
              <a:rPr sz="2700" spc="-15" dirty="0">
                <a:latin typeface="Times New Roman"/>
                <a:cs typeface="Times New Roman"/>
              </a:rPr>
              <a:t>t</a:t>
            </a:r>
            <a:r>
              <a:rPr sz="2700" spc="10" dirty="0">
                <a:latin typeface="Times New Roman"/>
                <a:cs typeface="Times New Roman"/>
              </a:rPr>
              <a:t>h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5" dirty="0">
                <a:latin typeface="Times New Roman"/>
                <a:cs typeface="Times New Roman"/>
              </a:rPr>
              <a:t>c</a:t>
            </a:r>
            <a:r>
              <a:rPr sz="2700" spc="-10" dirty="0">
                <a:latin typeface="Times New Roman"/>
                <a:cs typeface="Times New Roman"/>
              </a:rPr>
              <a:t>o</a:t>
            </a:r>
            <a:r>
              <a:rPr sz="2700" spc="10" dirty="0">
                <a:latin typeface="Times New Roman"/>
                <a:cs typeface="Times New Roman"/>
              </a:rPr>
              <a:t>nv</a:t>
            </a:r>
            <a:r>
              <a:rPr sz="2700" spc="-25" dirty="0">
                <a:latin typeface="Times New Roman"/>
                <a:cs typeface="Times New Roman"/>
              </a:rPr>
              <a:t>e</a:t>
            </a:r>
            <a:r>
              <a:rPr sz="2700" spc="5" dirty="0">
                <a:latin typeface="Times New Roman"/>
                <a:cs typeface="Times New Roman"/>
              </a:rPr>
              <a:t>x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hu</a:t>
            </a:r>
            <a:r>
              <a:rPr sz="2700" spc="-15" dirty="0">
                <a:latin typeface="Times New Roman"/>
                <a:cs typeface="Times New Roman"/>
              </a:rPr>
              <a:t>l</a:t>
            </a:r>
            <a:r>
              <a:rPr sz="2700" dirty="0">
                <a:latin typeface="Times New Roman"/>
                <a:cs typeface="Times New Roman"/>
              </a:rPr>
              <a:t>l</a:t>
            </a:r>
            <a:endParaRPr sz="2700">
              <a:latin typeface="Times New Roman"/>
              <a:cs typeface="Times New Roman"/>
            </a:endParaRPr>
          </a:p>
          <a:p>
            <a:pPr marL="3082925" marR="8255" algn="r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are  </a:t>
            </a:r>
            <a:r>
              <a:rPr sz="2700" spc="-15" dirty="0">
                <a:latin typeface="Times New Roman"/>
                <a:cs typeface="Times New Roman"/>
              </a:rPr>
              <a:t>t</a:t>
            </a:r>
            <a:r>
              <a:rPr sz="2700" spc="10" dirty="0">
                <a:latin typeface="Times New Roman"/>
                <a:cs typeface="Times New Roman"/>
              </a:rPr>
              <a:t>h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68" y="3722877"/>
            <a:ext cx="3773804" cy="2134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5080" algn="just">
              <a:lnSpc>
                <a:spcPct val="100000"/>
              </a:lnSpc>
              <a:spcBef>
                <a:spcPts val="110"/>
              </a:spcBef>
            </a:pPr>
            <a:r>
              <a:rPr sz="2700" dirty="0">
                <a:latin typeface="Times New Roman"/>
                <a:cs typeface="Times New Roman"/>
              </a:rPr>
              <a:t>convex hull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three  selected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points.</a:t>
            </a:r>
            <a:endParaRPr sz="27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0"/>
              </a:spcBef>
            </a:pPr>
            <a:r>
              <a:rPr sz="18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Therefore </a:t>
            </a:r>
            <a:r>
              <a:rPr sz="2700" spc="-5" dirty="0">
                <a:latin typeface="Times New Roman"/>
                <a:cs typeface="Times New Roman"/>
              </a:rPr>
              <a:t>these points 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10" dirty="0">
                <a:latin typeface="Times New Roman"/>
                <a:cs typeface="Times New Roman"/>
              </a:rPr>
              <a:t>be </a:t>
            </a:r>
            <a:r>
              <a:rPr sz="2700" spc="-5" dirty="0">
                <a:latin typeface="Times New Roman"/>
                <a:cs typeface="Times New Roman"/>
              </a:rPr>
              <a:t>ignored </a:t>
            </a:r>
            <a:r>
              <a:rPr sz="2700" spc="-10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every  further </a:t>
            </a:r>
            <a:r>
              <a:rPr sz="2700" spc="5" dirty="0">
                <a:latin typeface="Times New Roman"/>
                <a:cs typeface="Times New Roman"/>
              </a:rPr>
              <a:t>processing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step.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2278126"/>
            <a:ext cx="4038599" cy="293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4" y="699516"/>
            <a:ext cx="3607862" cy="452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468" y="1502791"/>
            <a:ext cx="3778250" cy="2930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10160" indent="-256540" algn="just">
              <a:lnSpc>
                <a:spcPct val="100000"/>
              </a:lnSpc>
              <a:spcBef>
                <a:spcPts val="110"/>
              </a:spcBef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Having </a:t>
            </a:r>
            <a:r>
              <a:rPr sz="2700" spc="-10" dirty="0">
                <a:latin typeface="Times New Roman"/>
                <a:cs typeface="Times New Roman"/>
              </a:rPr>
              <a:t>this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spc="-10" dirty="0">
                <a:latin typeface="Times New Roman"/>
                <a:cs typeface="Times New Roman"/>
              </a:rPr>
              <a:t>mind </a:t>
            </a:r>
            <a:r>
              <a:rPr sz="2700" dirty="0">
                <a:latin typeface="Times New Roman"/>
                <a:cs typeface="Times New Roman"/>
              </a:rPr>
              <a:t>the  recursive </a:t>
            </a:r>
            <a:r>
              <a:rPr sz="2700" spc="-5" dirty="0">
                <a:latin typeface="Times New Roman"/>
                <a:cs typeface="Times New Roman"/>
              </a:rPr>
              <a:t>processing </a:t>
            </a:r>
            <a:r>
              <a:rPr sz="2700" dirty="0">
                <a:latin typeface="Times New Roman"/>
                <a:cs typeface="Times New Roman"/>
              </a:rPr>
              <a:t>can  take place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again.</a:t>
            </a:r>
            <a:endParaRPr sz="27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97800"/>
              </a:lnSpc>
              <a:spcBef>
                <a:spcPts val="459"/>
              </a:spcBef>
            </a:pPr>
            <a:r>
              <a:rPr sz="18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Everything </a:t>
            </a:r>
            <a:r>
              <a:rPr sz="2700" dirty="0">
                <a:latin typeface="Times New Roman"/>
                <a:cs typeface="Times New Roman"/>
              </a:rPr>
              <a:t>right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  triangle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used </a:t>
            </a:r>
            <a:r>
              <a:rPr sz="2700" spc="-15" dirty="0">
                <a:latin typeface="Times New Roman"/>
                <a:cs typeface="Times New Roman"/>
              </a:rPr>
              <a:t>as </a:t>
            </a:r>
            <a:r>
              <a:rPr sz="2700" spc="15" dirty="0">
                <a:latin typeface="Times New Roman"/>
                <a:cs typeface="Times New Roman"/>
              </a:rPr>
              <a:t>one  </a:t>
            </a:r>
            <a:r>
              <a:rPr sz="2700" dirty="0">
                <a:latin typeface="Times New Roman"/>
                <a:cs typeface="Times New Roman"/>
              </a:rPr>
              <a:t>subset, </a:t>
            </a:r>
            <a:r>
              <a:rPr sz="2700" spc="-5" dirty="0">
                <a:latin typeface="Times New Roman"/>
                <a:cs typeface="Times New Roman"/>
              </a:rPr>
              <a:t>everything left </a:t>
            </a:r>
            <a:r>
              <a:rPr sz="2700" spc="15" dirty="0">
                <a:latin typeface="Times New Roman"/>
                <a:cs typeface="Times New Roman"/>
              </a:rPr>
              <a:t>of  </a:t>
            </a:r>
            <a:r>
              <a:rPr sz="2700" spc="-5" dirty="0">
                <a:latin typeface="Times New Roman"/>
                <a:cs typeface="Times New Roman"/>
              </a:rPr>
              <a:t>it </a:t>
            </a:r>
            <a:r>
              <a:rPr sz="2700" dirty="0">
                <a:latin typeface="Times New Roman"/>
                <a:cs typeface="Times New Roman"/>
              </a:rPr>
              <a:t>as </a:t>
            </a:r>
            <a:r>
              <a:rPr sz="2700" spc="5" dirty="0">
                <a:latin typeface="Times New Roman"/>
                <a:cs typeface="Times New Roman"/>
              </a:rPr>
              <a:t>another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one</a:t>
            </a:r>
            <a:r>
              <a:rPr sz="2700" spc="10" dirty="0">
                <a:latin typeface="Lucida Sans Unicode"/>
                <a:cs typeface="Lucida Sans Unicode"/>
              </a:rPr>
              <a:t>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2278126"/>
            <a:ext cx="4038599" cy="293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25" y="699516"/>
            <a:ext cx="3123304" cy="35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1505838"/>
            <a:ext cx="2095500" cy="1213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EB631B"/>
              </a:buClr>
              <a:buSzPct val="67307"/>
              <a:buFont typeface="Arial"/>
              <a:buChar char="•"/>
              <a:tabLst>
                <a:tab pos="286385" algn="l"/>
                <a:tab pos="287020" algn="l"/>
                <a:tab pos="1106805" algn="l"/>
                <a:tab pos="1259205" algn="l"/>
              </a:tabLst>
            </a:pPr>
            <a:r>
              <a:rPr sz="2600" spc="-5" dirty="0">
                <a:latin typeface="Times New Roman"/>
                <a:cs typeface="Times New Roman"/>
              </a:rPr>
              <a:t>At	</a:t>
            </a:r>
            <a:r>
              <a:rPr sz="2600" spc="-10" dirty="0">
                <a:latin typeface="Times New Roman"/>
                <a:cs typeface="Times New Roman"/>
              </a:rPr>
              <a:t>some  </a:t>
            </a:r>
            <a:r>
              <a:rPr sz="2600" dirty="0">
                <a:latin typeface="Times New Roman"/>
                <a:cs typeface="Times New Roman"/>
              </a:rPr>
              <a:t>recursively  </a:t>
            </a:r>
            <a:r>
              <a:rPr sz="2600" spc="-5" dirty="0">
                <a:latin typeface="Times New Roman"/>
                <a:cs typeface="Times New Roman"/>
              </a:rPr>
              <a:t>point</a:t>
            </a:r>
            <a:r>
              <a:rPr sz="2600" dirty="0">
                <a:latin typeface="Times New Roman"/>
                <a:cs typeface="Times New Roman"/>
              </a:rPr>
              <a:t>		</a:t>
            </a:r>
            <a:r>
              <a:rPr sz="2600" spc="-5" dirty="0">
                <a:latin typeface="Times New Roman"/>
                <a:cs typeface="Times New Roman"/>
              </a:rPr>
              <a:t>subset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532" y="1505838"/>
            <a:ext cx="1604645" cy="1213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790" marR="5080" indent="-85725" algn="just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latin typeface="Times New Roman"/>
                <a:cs typeface="Times New Roman"/>
              </a:rPr>
              <a:t>point </a:t>
            </a:r>
            <a:r>
              <a:rPr sz="2600" spc="-10" dirty="0">
                <a:latin typeface="Times New Roman"/>
                <a:cs typeface="Times New Roman"/>
              </a:rPr>
              <a:t>the  </a:t>
            </a:r>
            <a:r>
              <a:rPr sz="2600" spc="-5" dirty="0">
                <a:latin typeface="Times New Roman"/>
                <a:cs typeface="Times New Roman"/>
              </a:rPr>
              <a:t>processed  does</a:t>
            </a:r>
            <a:r>
              <a:rPr sz="2600" spc="3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only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694889"/>
            <a:ext cx="3882390" cy="284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7620" algn="just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Times New Roman"/>
                <a:cs typeface="Times New Roman"/>
              </a:rPr>
              <a:t>contain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start and end  point of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dividing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line.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385"/>
              </a:spcBef>
              <a:buClr>
                <a:srgbClr val="EB631B"/>
              </a:buClr>
              <a:buSzPct val="67307"/>
              <a:buFont typeface="Arial"/>
              <a:buChar char="•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spc="-10" dirty="0">
                <a:latin typeface="Times New Roman"/>
                <a:cs typeface="Times New Roman"/>
              </a:rPr>
              <a:t>this </a:t>
            </a:r>
            <a:r>
              <a:rPr sz="2600" spc="-5" dirty="0">
                <a:latin typeface="Times New Roman"/>
                <a:cs typeface="Times New Roman"/>
              </a:rPr>
              <a:t>is case </a:t>
            </a:r>
            <a:r>
              <a:rPr sz="2600" spc="-10" dirty="0">
                <a:latin typeface="Times New Roman"/>
                <a:cs typeface="Times New Roman"/>
              </a:rPr>
              <a:t>this line </a:t>
            </a:r>
            <a:r>
              <a:rPr sz="2600" spc="-5" dirty="0">
                <a:latin typeface="Times New Roman"/>
                <a:cs typeface="Times New Roman"/>
              </a:rPr>
              <a:t>has  to </a:t>
            </a:r>
            <a:r>
              <a:rPr sz="2600" spc="-1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a segment of </a:t>
            </a:r>
            <a:r>
              <a:rPr sz="2600" spc="-10" dirty="0">
                <a:latin typeface="Times New Roman"/>
                <a:cs typeface="Times New Roman"/>
              </a:rPr>
              <a:t>the  </a:t>
            </a:r>
            <a:r>
              <a:rPr sz="2600" spc="-5" dirty="0">
                <a:latin typeface="Times New Roman"/>
                <a:cs typeface="Times New Roman"/>
              </a:rPr>
              <a:t>searched hull polygon and 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recursion can </a:t>
            </a:r>
            <a:r>
              <a:rPr sz="2600" dirty="0">
                <a:latin typeface="Times New Roman"/>
                <a:cs typeface="Times New Roman"/>
              </a:rPr>
              <a:t>come </a:t>
            </a:r>
            <a:r>
              <a:rPr sz="2600" spc="-10" dirty="0">
                <a:latin typeface="Times New Roman"/>
                <a:cs typeface="Times New Roman"/>
              </a:rPr>
              <a:t>to 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end.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2278126"/>
            <a:ext cx="4038599" cy="293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35430"/>
            <a:ext cx="7969250" cy="448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75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QuickHull(s)</a:t>
            </a:r>
          </a:p>
          <a:p>
            <a:pPr marL="12700">
              <a:lnSpc>
                <a:spcPts val="2605"/>
              </a:lnSpc>
            </a:pPr>
            <a:r>
              <a:rPr sz="2300" dirty="0">
                <a:latin typeface="Times New Roman"/>
                <a:cs typeface="Times New Roman"/>
              </a:rPr>
              <a:t>{</a:t>
            </a:r>
          </a:p>
          <a:p>
            <a:pPr marL="12700" marR="2707005">
              <a:lnSpc>
                <a:spcPts val="2620"/>
              </a:lnSpc>
              <a:spcBef>
                <a:spcPts val="130"/>
              </a:spcBef>
            </a:pPr>
            <a:r>
              <a:rPr sz="2300" spc="-5" dirty="0">
                <a:latin typeface="Times New Roman"/>
                <a:cs typeface="Times New Roman"/>
              </a:rPr>
              <a:t>//Find convex </a:t>
            </a:r>
            <a:r>
              <a:rPr sz="2300" dirty="0">
                <a:latin typeface="Times New Roman"/>
                <a:cs typeface="Times New Roman"/>
              </a:rPr>
              <a:t>hull </a:t>
            </a:r>
            <a:r>
              <a:rPr sz="2300" spc="-5" dirty="0">
                <a:latin typeface="Times New Roman"/>
                <a:cs typeface="Times New Roman"/>
              </a:rPr>
              <a:t>from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set </a:t>
            </a:r>
            <a:r>
              <a:rPr sz="2300" dirty="0">
                <a:latin typeface="Times New Roman"/>
                <a:cs typeface="Times New Roman"/>
              </a:rPr>
              <a:t>S of n points.  </a:t>
            </a:r>
            <a:r>
              <a:rPr sz="2300" spc="-5" dirty="0">
                <a:latin typeface="Times New Roman"/>
                <a:cs typeface="Times New Roman"/>
              </a:rPr>
              <a:t>Convex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hull:={}</a:t>
            </a:r>
          </a:p>
          <a:p>
            <a:pPr marL="268605" marR="5080" indent="-256540">
              <a:lnSpc>
                <a:spcPts val="2210"/>
              </a:lnSpc>
              <a:spcBef>
                <a:spcPts val="300"/>
              </a:spcBef>
              <a:buFont typeface="Times New Roman"/>
              <a:buAutoNum type="arabicPeriod"/>
              <a:tabLst>
                <a:tab pos="320675" algn="l"/>
              </a:tabLst>
            </a:pPr>
            <a:r>
              <a:rPr dirty="0"/>
              <a:t>	</a:t>
            </a:r>
            <a:r>
              <a:rPr sz="2300" spc="-10" dirty="0">
                <a:latin typeface="Times New Roman"/>
                <a:cs typeface="Times New Roman"/>
              </a:rPr>
              <a:t>Find </a:t>
            </a:r>
            <a:r>
              <a:rPr sz="2300" spc="-5" dirty="0">
                <a:latin typeface="Times New Roman"/>
                <a:cs typeface="Times New Roman"/>
              </a:rPr>
              <a:t>left </a:t>
            </a:r>
            <a:r>
              <a:rPr sz="2300" dirty="0">
                <a:latin typeface="Times New Roman"/>
                <a:cs typeface="Times New Roman"/>
              </a:rPr>
              <a:t>and </a:t>
            </a:r>
            <a:r>
              <a:rPr sz="2300" spc="-5" dirty="0">
                <a:latin typeface="Times New Roman"/>
                <a:cs typeface="Times New Roman"/>
              </a:rPr>
              <a:t>right most </a:t>
            </a:r>
            <a:r>
              <a:rPr sz="2300" dirty="0">
                <a:latin typeface="Times New Roman"/>
                <a:cs typeface="Times New Roman"/>
              </a:rPr>
              <a:t>points,say A and </a:t>
            </a:r>
            <a:r>
              <a:rPr sz="2300" spc="-5" dirty="0">
                <a:latin typeface="Times New Roman"/>
                <a:cs typeface="Times New Roman"/>
              </a:rPr>
              <a:t>B, </a:t>
            </a:r>
            <a:r>
              <a:rPr sz="2300" dirty="0">
                <a:latin typeface="Times New Roman"/>
                <a:cs typeface="Times New Roman"/>
              </a:rPr>
              <a:t>and add A and B </a:t>
            </a:r>
            <a:r>
              <a:rPr sz="2300" spc="5" dirty="0">
                <a:latin typeface="Times New Roman"/>
                <a:cs typeface="Times New Roman"/>
              </a:rPr>
              <a:t>to  </a:t>
            </a:r>
            <a:r>
              <a:rPr sz="2300" spc="-5" dirty="0">
                <a:latin typeface="Times New Roman"/>
                <a:cs typeface="Times New Roman"/>
              </a:rPr>
              <a:t>convex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hull</a:t>
            </a:r>
          </a:p>
          <a:p>
            <a:pPr marL="323215" indent="-311150">
              <a:lnSpc>
                <a:spcPts val="2360"/>
              </a:lnSpc>
              <a:buAutoNum type="arabicPeriod"/>
              <a:tabLst>
                <a:tab pos="323850" algn="l"/>
              </a:tabLst>
            </a:pPr>
            <a:r>
              <a:rPr sz="2300" spc="-5" dirty="0">
                <a:latin typeface="Times New Roman"/>
                <a:cs typeface="Times New Roman"/>
              </a:rPr>
              <a:t>Segment AB divides </a:t>
            </a:r>
            <a:r>
              <a:rPr sz="2300" spc="-15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remaining (n-2)points into </a:t>
            </a:r>
            <a:r>
              <a:rPr sz="2300" dirty="0">
                <a:latin typeface="Times New Roman"/>
                <a:cs typeface="Times New Roman"/>
              </a:rPr>
              <a:t>2 </a:t>
            </a:r>
            <a:r>
              <a:rPr sz="2300" spc="-5" dirty="0">
                <a:latin typeface="Times New Roman"/>
                <a:cs typeface="Times New Roman"/>
              </a:rPr>
              <a:t>groups</a:t>
            </a:r>
            <a:r>
              <a:rPr sz="2300" spc="2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S1</a:t>
            </a:r>
            <a:endParaRPr sz="2300" dirty="0">
              <a:latin typeface="Times New Roman"/>
              <a:cs typeface="Times New Roman"/>
            </a:endParaRPr>
          </a:p>
          <a:p>
            <a:pPr marL="268605">
              <a:lnSpc>
                <a:spcPts val="2415"/>
              </a:lnSpc>
            </a:pP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S2.</a:t>
            </a:r>
            <a:endParaRPr sz="2300" dirty="0">
              <a:latin typeface="Times New Roman"/>
              <a:cs typeface="Times New Roman"/>
            </a:endParaRPr>
          </a:p>
          <a:p>
            <a:pPr marL="304800">
              <a:lnSpc>
                <a:spcPts val="2415"/>
              </a:lnSpc>
            </a:pPr>
            <a:r>
              <a:rPr sz="2300" dirty="0">
                <a:latin typeface="Times New Roman"/>
                <a:cs typeface="Times New Roman"/>
              </a:rPr>
              <a:t>where</a:t>
            </a:r>
            <a:r>
              <a:rPr sz="2300" spc="8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S1</a:t>
            </a:r>
            <a:r>
              <a:rPr sz="2300" spc="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points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that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are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on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right</a:t>
            </a:r>
            <a:r>
              <a:rPr sz="2300" spc="8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side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8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oriented</a:t>
            </a:r>
            <a:endParaRPr sz="2300" dirty="0">
              <a:latin typeface="Times New Roman"/>
              <a:cs typeface="Times New Roman"/>
            </a:endParaRPr>
          </a:p>
          <a:p>
            <a:pPr marL="268605">
              <a:lnSpc>
                <a:spcPts val="2400"/>
              </a:lnSpc>
            </a:pPr>
            <a:r>
              <a:rPr sz="2300" dirty="0">
                <a:latin typeface="Times New Roman"/>
                <a:cs typeface="Times New Roman"/>
              </a:rPr>
              <a:t>line </a:t>
            </a:r>
            <a:r>
              <a:rPr sz="2300" spc="-5" dirty="0">
                <a:latin typeface="Times New Roman"/>
                <a:cs typeface="Times New Roman"/>
              </a:rPr>
              <a:t>from 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5" dirty="0">
                <a:latin typeface="Times New Roman"/>
                <a:cs typeface="Times New Roman"/>
              </a:rPr>
              <a:t>to</a:t>
            </a:r>
            <a:r>
              <a:rPr sz="2300" spc="-3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</a:t>
            </a:r>
          </a:p>
          <a:p>
            <a:pPr marL="304800">
              <a:lnSpc>
                <a:spcPts val="2400"/>
              </a:lnSpc>
            </a:pP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2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S2</a:t>
            </a:r>
            <a:r>
              <a:rPr sz="2300" spc="2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are</a:t>
            </a:r>
            <a:r>
              <a:rPr sz="2300" spc="2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points</a:t>
            </a:r>
            <a:r>
              <a:rPr sz="2300" spc="2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1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that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are</a:t>
            </a:r>
            <a:r>
              <a:rPr sz="2300" spc="25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on</a:t>
            </a:r>
            <a:r>
              <a:rPr sz="2300" spc="2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the</a:t>
            </a:r>
            <a:r>
              <a:rPr sz="2300" spc="2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right</a:t>
            </a:r>
            <a:r>
              <a:rPr sz="2300" spc="2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side</a:t>
            </a:r>
            <a:r>
              <a:rPr sz="2300" spc="2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2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2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oriented</a:t>
            </a:r>
            <a:endParaRPr sz="2300" dirty="0">
              <a:latin typeface="Times New Roman"/>
              <a:cs typeface="Times New Roman"/>
            </a:endParaRPr>
          </a:p>
          <a:p>
            <a:pPr marL="268605">
              <a:lnSpc>
                <a:spcPts val="2415"/>
              </a:lnSpc>
            </a:pPr>
            <a:r>
              <a:rPr sz="2300" dirty="0">
                <a:latin typeface="Times New Roman"/>
                <a:cs typeface="Times New Roman"/>
              </a:rPr>
              <a:t>line </a:t>
            </a:r>
            <a:r>
              <a:rPr sz="2300" spc="-5" dirty="0">
                <a:latin typeface="Times New Roman"/>
                <a:cs typeface="Times New Roman"/>
              </a:rPr>
              <a:t>from </a:t>
            </a:r>
            <a:r>
              <a:rPr sz="2300" dirty="0">
                <a:latin typeface="Times New Roman"/>
                <a:cs typeface="Times New Roman"/>
              </a:rPr>
              <a:t>B </a:t>
            </a:r>
            <a:r>
              <a:rPr sz="2300" spc="5" dirty="0">
                <a:latin typeface="Times New Roman"/>
                <a:cs typeface="Times New Roman"/>
              </a:rPr>
              <a:t>to</a:t>
            </a:r>
            <a:r>
              <a:rPr sz="2300" spc="-1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</a:p>
          <a:p>
            <a:pPr marL="302260" indent="-289560">
              <a:lnSpc>
                <a:spcPts val="2615"/>
              </a:lnSpc>
              <a:buAutoNum type="arabicPeriod" startAt="3"/>
              <a:tabLst>
                <a:tab pos="302260" algn="l"/>
              </a:tabLst>
            </a:pPr>
            <a:r>
              <a:rPr sz="2300" spc="-5" dirty="0">
                <a:latin typeface="Times New Roman"/>
                <a:cs typeface="Times New Roman"/>
              </a:rPr>
              <a:t>FindHull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(S1,A,B)</a:t>
            </a:r>
            <a:endParaRPr sz="2300" dirty="0">
              <a:latin typeface="Times New Roman"/>
              <a:cs typeface="Times New Roman"/>
            </a:endParaRPr>
          </a:p>
          <a:p>
            <a:pPr marL="302260" indent="-289560">
              <a:lnSpc>
                <a:spcPts val="2690"/>
              </a:lnSpc>
              <a:buAutoNum type="arabicPeriod" startAt="3"/>
              <a:tabLst>
                <a:tab pos="302260" algn="l"/>
              </a:tabLst>
            </a:pPr>
            <a:r>
              <a:rPr sz="2300" spc="-5" dirty="0">
                <a:latin typeface="Times New Roman"/>
                <a:cs typeface="Times New Roman"/>
              </a:rPr>
              <a:t>FindHull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(S2,B,A)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4991" y="676655"/>
            <a:ext cx="2336291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62179"/>
            <a:ext cx="7966709" cy="58985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5" dirty="0">
                <a:latin typeface="Times New Roman"/>
                <a:cs typeface="Times New Roman"/>
              </a:rPr>
              <a:t>Findhull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(Sk,P,Q)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spc="5" dirty="0">
                <a:latin typeface="Times New Roman"/>
                <a:cs typeface="Times New Roman"/>
              </a:rPr>
              <a:t>{</a:t>
            </a:r>
            <a:endParaRPr sz="2200" dirty="0">
              <a:latin typeface="Times New Roman"/>
              <a:cs typeface="Times New Roman"/>
            </a:endParaRPr>
          </a:p>
          <a:p>
            <a:pPr marL="268605" marR="8255" indent="-256540">
              <a:lnSpc>
                <a:spcPct val="100000"/>
              </a:lnSpc>
              <a:spcBef>
                <a:spcPts val="405"/>
              </a:spcBef>
            </a:pPr>
            <a:r>
              <a:rPr sz="2200" dirty="0">
                <a:latin typeface="Times New Roman"/>
                <a:cs typeface="Times New Roman"/>
              </a:rPr>
              <a:t>//find </a:t>
            </a:r>
            <a:r>
              <a:rPr sz="2200" spc="-5" dirty="0">
                <a:latin typeface="Times New Roman"/>
                <a:cs typeface="Times New Roman"/>
              </a:rPr>
              <a:t>points </a:t>
            </a:r>
            <a:r>
              <a:rPr sz="2200" spc="-10" dirty="0">
                <a:latin typeface="Times New Roman"/>
                <a:cs typeface="Times New Roman"/>
              </a:rPr>
              <a:t>on </a:t>
            </a:r>
            <a:r>
              <a:rPr sz="2200" dirty="0">
                <a:latin typeface="Times New Roman"/>
                <a:cs typeface="Times New Roman"/>
              </a:rPr>
              <a:t>convex </a:t>
            </a:r>
            <a:r>
              <a:rPr sz="2200" spc="-10" dirty="0">
                <a:latin typeface="Times New Roman"/>
                <a:cs typeface="Times New Roman"/>
              </a:rPr>
              <a:t>hull </a:t>
            </a:r>
            <a:r>
              <a:rPr sz="2200" spc="5" dirty="0">
                <a:latin typeface="Times New Roman"/>
                <a:cs typeface="Times New Roman"/>
              </a:rPr>
              <a:t>from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points that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spc="-1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right  </a:t>
            </a:r>
            <a:r>
              <a:rPr sz="2200" spc="5" dirty="0">
                <a:latin typeface="Times New Roman"/>
                <a:cs typeface="Times New Roman"/>
              </a:rPr>
              <a:t>side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5" dirty="0">
                <a:latin typeface="Times New Roman"/>
                <a:cs typeface="Times New Roman"/>
              </a:rPr>
              <a:t>oriented line from </a:t>
            </a:r>
            <a:r>
              <a:rPr sz="2200" dirty="0">
                <a:latin typeface="Times New Roman"/>
                <a:cs typeface="Times New Roman"/>
              </a:rPr>
              <a:t>P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Q</a:t>
            </a:r>
            <a:endParaRPr sz="2200" dirty="0">
              <a:latin typeface="Times New Roman"/>
              <a:cs typeface="Times New Roman"/>
            </a:endParaRPr>
          </a:p>
          <a:p>
            <a:pPr marL="567055" marR="5776595" indent="-554990">
              <a:lnSpc>
                <a:spcPct val="114599"/>
              </a:lnSpc>
              <a:spcBef>
                <a:spcPts val="25"/>
              </a:spcBef>
            </a:pPr>
            <a:r>
              <a:rPr sz="2200" spc="-20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Sk has no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points,  then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return.</a:t>
            </a:r>
            <a:endParaRPr sz="2200" dirty="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tabLst>
                <a:tab pos="1216660" algn="l"/>
                <a:tab pos="2399665" algn="l"/>
                <a:tab pos="2759710" algn="l"/>
                <a:tab pos="4402455" algn="l"/>
                <a:tab pos="5945505" algn="l"/>
              </a:tabLst>
            </a:pP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	</a:t>
            </a:r>
            <a:r>
              <a:rPr sz="2200" spc="-10" dirty="0">
                <a:latin typeface="Times New Roman"/>
                <a:cs typeface="Times New Roman"/>
              </a:rPr>
              <a:t>given</a:t>
            </a:r>
            <a:r>
              <a:rPr sz="2200" spc="4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set	</a:t>
            </a:r>
            <a:r>
              <a:rPr sz="2200" spc="-10" dirty="0">
                <a:latin typeface="Times New Roman"/>
                <a:cs typeface="Times New Roman"/>
              </a:rPr>
              <a:t>of	</a:t>
            </a:r>
            <a:r>
              <a:rPr sz="2200" spc="-5" dirty="0">
                <a:latin typeface="Times New Roman"/>
                <a:cs typeface="Times New Roman"/>
              </a:rPr>
              <a:t>points</a:t>
            </a:r>
            <a:r>
              <a:rPr sz="2200" spc="4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Sk,	</a:t>
            </a:r>
            <a:r>
              <a:rPr sz="2200" spc="-5" dirty="0">
                <a:latin typeface="Times New Roman"/>
                <a:cs typeface="Times New Roman"/>
              </a:rPr>
              <a:t>find</a:t>
            </a:r>
            <a:r>
              <a:rPr sz="2200" spc="4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farthest	point,say </a:t>
            </a:r>
            <a:r>
              <a:rPr sz="2200" dirty="0">
                <a:latin typeface="Times New Roman"/>
                <a:cs typeface="Times New Roman"/>
              </a:rPr>
              <a:t>c, from  </a:t>
            </a:r>
            <a:r>
              <a:rPr sz="2200" spc="-5" dirty="0">
                <a:latin typeface="Times New Roman"/>
                <a:cs typeface="Times New Roman"/>
              </a:rPr>
              <a:t>segment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PQ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dirty="0">
                <a:latin typeface="Times New Roman"/>
                <a:cs typeface="Times New Roman"/>
              </a:rPr>
              <a:t>Add  </a:t>
            </a:r>
            <a:r>
              <a:rPr sz="2200" spc="-5" dirty="0">
                <a:latin typeface="Times New Roman"/>
                <a:cs typeface="Times New Roman"/>
              </a:rPr>
              <a:t>points  </a:t>
            </a:r>
            <a:r>
              <a:rPr sz="2200" spc="5" dirty="0">
                <a:latin typeface="Times New Roman"/>
                <a:cs typeface="Times New Roman"/>
              </a:rPr>
              <a:t>C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convex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hull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location </a:t>
            </a:r>
            <a:r>
              <a:rPr sz="2200" spc="-5" dirty="0">
                <a:latin typeface="Times New Roman"/>
                <a:cs typeface="Times New Roman"/>
              </a:rPr>
              <a:t>between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 and Q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three</a:t>
            </a:r>
            <a:endParaRPr sz="2200" dirty="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tabLst>
                <a:tab pos="5738495" algn="l"/>
              </a:tabLst>
            </a:pPr>
            <a:r>
              <a:rPr sz="2200" dirty="0">
                <a:latin typeface="Times New Roman"/>
                <a:cs typeface="Times New Roman"/>
              </a:rPr>
              <a:t>points </a:t>
            </a:r>
            <a:r>
              <a:rPr sz="2200" spc="-80" dirty="0">
                <a:latin typeface="Times New Roman"/>
                <a:cs typeface="Times New Roman"/>
              </a:rPr>
              <a:t>P,Q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spc="5" dirty="0">
                <a:latin typeface="Times New Roman"/>
                <a:cs typeface="Times New Roman"/>
              </a:rPr>
              <a:t>C </a:t>
            </a:r>
            <a:r>
              <a:rPr sz="2200" spc="-5" dirty="0">
                <a:latin typeface="Times New Roman"/>
                <a:cs typeface="Times New Roman"/>
              </a:rPr>
              <a:t>partition the</a:t>
            </a:r>
            <a:r>
              <a:rPr sz="2200" spc="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remaining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points	of Sk </a:t>
            </a:r>
            <a:r>
              <a:rPr sz="2200" spc="5" dirty="0">
                <a:latin typeface="Times New Roman"/>
                <a:cs typeface="Times New Roman"/>
              </a:rPr>
              <a:t>into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subsets</a:t>
            </a:r>
            <a:endParaRPr sz="2200" dirty="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: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S0,S1,S2</a:t>
            </a:r>
          </a:p>
          <a:p>
            <a:pPr marL="268605" marR="5080" indent="-256540" algn="just">
              <a:lnSpc>
                <a:spcPct val="100000"/>
              </a:lnSpc>
              <a:spcBef>
                <a:spcPts val="385"/>
              </a:spcBef>
            </a:pPr>
            <a:r>
              <a:rPr sz="2200" dirty="0">
                <a:latin typeface="Times New Roman"/>
                <a:cs typeface="Times New Roman"/>
              </a:rPr>
              <a:t>Where S0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spc="-5" dirty="0">
                <a:latin typeface="Times New Roman"/>
                <a:cs typeface="Times New Roman"/>
              </a:rPr>
              <a:t>points inside triangle PCQ, </a:t>
            </a:r>
            <a:r>
              <a:rPr sz="2200" dirty="0">
                <a:latin typeface="Times New Roman"/>
                <a:cs typeface="Times New Roman"/>
              </a:rPr>
              <a:t>S1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spc="-5" dirty="0">
                <a:latin typeface="Times New Roman"/>
                <a:cs typeface="Times New Roman"/>
              </a:rPr>
              <a:t>points </a:t>
            </a:r>
            <a:r>
              <a:rPr sz="2200" dirty="0">
                <a:latin typeface="Times New Roman"/>
                <a:cs typeface="Times New Roman"/>
              </a:rPr>
              <a:t>on the right  side of </a:t>
            </a:r>
            <a:r>
              <a:rPr sz="2200" spc="-5" dirty="0">
                <a:latin typeface="Times New Roman"/>
                <a:cs typeface="Times New Roman"/>
              </a:rPr>
              <a:t>the oriented </a:t>
            </a:r>
            <a:r>
              <a:rPr sz="2200" dirty="0">
                <a:latin typeface="Times New Roman"/>
                <a:cs typeface="Times New Roman"/>
              </a:rPr>
              <a:t>line from </a:t>
            </a:r>
            <a:r>
              <a:rPr sz="2200" spc="5" dirty="0">
                <a:latin typeface="Times New Roman"/>
                <a:cs typeface="Times New Roman"/>
              </a:rPr>
              <a:t>P to C and </a:t>
            </a:r>
            <a:r>
              <a:rPr sz="2200" dirty="0">
                <a:latin typeface="Times New Roman"/>
                <a:cs typeface="Times New Roman"/>
              </a:rPr>
              <a:t>S2 </a:t>
            </a:r>
            <a:r>
              <a:rPr sz="2200" spc="-5" dirty="0">
                <a:latin typeface="Times New Roman"/>
                <a:cs typeface="Times New Roman"/>
              </a:rPr>
              <a:t>are points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right  </a:t>
            </a:r>
            <a:r>
              <a:rPr sz="2200" spc="5" dirty="0">
                <a:latin typeface="Times New Roman"/>
                <a:cs typeface="Times New Roman"/>
              </a:rPr>
              <a:t>side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5" dirty="0">
                <a:latin typeface="Times New Roman"/>
                <a:cs typeface="Times New Roman"/>
              </a:rPr>
              <a:t>oriented line from from C to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Q.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dirty="0">
                <a:latin typeface="Times New Roman"/>
                <a:cs typeface="Times New Roman"/>
              </a:rPr>
              <a:t>FindHull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(S1,P,C)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dirty="0">
                <a:latin typeface="Times New Roman"/>
                <a:cs typeface="Times New Roman"/>
              </a:rPr>
              <a:t>FindHull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(S2,C,Q)</a:t>
            </a:r>
          </a:p>
        </p:txBody>
      </p:sp>
      <p:sp>
        <p:nvSpPr>
          <p:cNvPr id="3" name="object 3"/>
          <p:cNvSpPr/>
          <p:nvPr/>
        </p:nvSpPr>
        <p:spPr>
          <a:xfrm>
            <a:off x="534923" y="338327"/>
            <a:ext cx="18287" cy="2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66164"/>
            <a:ext cx="6364428" cy="3320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lang="en-US" sz="30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lang="en-US" sz="30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en-US" sz="3000" spc="-5" dirty="0">
                <a:latin typeface="Times New Roman"/>
                <a:cs typeface="Times New Roman"/>
              </a:rPr>
              <a:t>Convex</a:t>
            </a:r>
            <a:r>
              <a:rPr lang="en-US" sz="3000" spc="-10" dirty="0">
                <a:latin typeface="Times New Roman"/>
                <a:cs typeface="Times New Roman"/>
              </a:rPr>
              <a:t> </a:t>
            </a:r>
            <a:r>
              <a:rPr lang="en-US" sz="3000" spc="-5" dirty="0">
                <a:latin typeface="Times New Roman"/>
                <a:cs typeface="Times New Roman"/>
              </a:rPr>
              <a:t>Set.</a:t>
            </a:r>
            <a:endParaRPr lang="en-US"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lang="en-US" sz="30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lang="en-US" sz="30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en-US" sz="3000" spc="-5" dirty="0">
                <a:latin typeface="Times New Roman"/>
                <a:cs typeface="Times New Roman"/>
              </a:rPr>
              <a:t>Convex</a:t>
            </a:r>
            <a:r>
              <a:rPr lang="en-US" sz="3000" spc="-10" dirty="0">
                <a:latin typeface="Times New Roman"/>
                <a:cs typeface="Times New Roman"/>
              </a:rPr>
              <a:t> </a:t>
            </a:r>
            <a:r>
              <a:rPr lang="en-US" sz="3000" spc="-5" dirty="0">
                <a:latin typeface="Times New Roman"/>
                <a:cs typeface="Times New Roman"/>
              </a:rPr>
              <a:t>Hull.</a:t>
            </a:r>
            <a:endParaRPr lang="en-US"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lang="en-US" sz="30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lang="en-US" sz="30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en-US" sz="3000" spc="-5" dirty="0">
                <a:latin typeface="Times New Roman"/>
                <a:cs typeface="Times New Roman"/>
              </a:rPr>
              <a:t>Algorithms to computing convex</a:t>
            </a:r>
            <a:r>
              <a:rPr lang="en-US" sz="3000" spc="70" dirty="0">
                <a:latin typeface="Times New Roman"/>
                <a:cs typeface="Times New Roman"/>
              </a:rPr>
              <a:t> </a:t>
            </a:r>
            <a:r>
              <a:rPr lang="en-US" sz="3000" spc="-5" dirty="0">
                <a:latin typeface="Times New Roman"/>
                <a:cs typeface="Times New Roman"/>
              </a:rPr>
              <a:t>hull.</a:t>
            </a:r>
            <a:endParaRPr lang="en-US" sz="30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75"/>
              </a:spcBef>
              <a:buClr>
                <a:srgbClr val="2CA1BE"/>
              </a:buClr>
              <a:buSzPct val="67857"/>
              <a:buFont typeface="Wingdings"/>
              <a:buChar char=""/>
              <a:tabLst>
                <a:tab pos="269240" algn="l"/>
              </a:tabLst>
            </a:pPr>
            <a:r>
              <a:rPr lang="en-US" sz="3000" dirty="0">
                <a:latin typeface="Times New Roman"/>
                <a:cs typeface="Times New Roman"/>
              </a:rPr>
              <a:t>Quick</a:t>
            </a:r>
            <a:r>
              <a:rPr lang="en-US" sz="3000" spc="-75" dirty="0">
                <a:latin typeface="Times New Roman"/>
                <a:cs typeface="Times New Roman"/>
              </a:rPr>
              <a:t> </a:t>
            </a:r>
            <a:r>
              <a:rPr lang="en-US" sz="3000" dirty="0">
                <a:latin typeface="Times New Roman"/>
                <a:cs typeface="Times New Roman"/>
              </a:rPr>
              <a:t>Hull</a:t>
            </a:r>
          </a:p>
          <a:p>
            <a:pPr marL="268605" indent="-256540"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SzPct val="67857"/>
              <a:buFont typeface="Wingdings"/>
              <a:buChar char=""/>
              <a:tabLst>
                <a:tab pos="269240" algn="l"/>
              </a:tabLst>
            </a:pPr>
            <a:r>
              <a:rPr lang="en-US" sz="3000" spc="-5" dirty="0">
                <a:latin typeface="Times New Roman"/>
                <a:cs typeface="Times New Roman"/>
              </a:rPr>
              <a:t>Grahams</a:t>
            </a:r>
            <a:r>
              <a:rPr lang="en-US" sz="3000" spc="-30" dirty="0">
                <a:latin typeface="Times New Roman"/>
                <a:cs typeface="Times New Roman"/>
              </a:rPr>
              <a:t> </a:t>
            </a:r>
            <a:r>
              <a:rPr lang="en-US" sz="3000" dirty="0">
                <a:latin typeface="Times New Roman"/>
                <a:cs typeface="Times New Roman"/>
              </a:rPr>
              <a:t>scan</a:t>
            </a:r>
          </a:p>
          <a:p>
            <a:pPr marL="268605" indent="-256540">
              <a:lnSpc>
                <a:spcPct val="100000"/>
              </a:lnSpc>
              <a:spcBef>
                <a:spcPts val="75"/>
              </a:spcBef>
              <a:buClr>
                <a:srgbClr val="2CA1BE"/>
              </a:buClr>
              <a:buSzPct val="67857"/>
              <a:buFont typeface="Wingdings"/>
              <a:buChar char=""/>
              <a:tabLst>
                <a:tab pos="269240" algn="l"/>
              </a:tabLst>
            </a:pPr>
            <a:r>
              <a:rPr lang="en-US" sz="3000" spc="5" dirty="0">
                <a:latin typeface="Times New Roman"/>
                <a:cs typeface="Times New Roman"/>
              </a:rPr>
              <a:t>Jarvis</a:t>
            </a:r>
            <a:r>
              <a:rPr lang="en-US" sz="3000" spc="-100" dirty="0">
                <a:latin typeface="Times New Roman"/>
                <a:cs typeface="Times New Roman"/>
              </a:rPr>
              <a:t> </a:t>
            </a:r>
            <a:r>
              <a:rPr lang="en-US" sz="3000" spc="-10" dirty="0">
                <a:latin typeface="Times New Roman"/>
                <a:cs typeface="Times New Roman"/>
              </a:rPr>
              <a:t>march</a:t>
            </a:r>
            <a:endParaRPr lang="en-US"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68605" algn="l"/>
              </a:tabLst>
            </a:pPr>
            <a:r>
              <a:rPr lang="en-US" sz="300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lang="en-US" sz="3000" spc="-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en-US" sz="3000" spc="-5" dirty="0">
                <a:latin typeface="Times New Roman"/>
                <a:cs typeface="Times New Roman"/>
              </a:rPr>
              <a:t>Applications.</a:t>
            </a:r>
            <a:endParaRPr lang="en-US"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212" y="585216"/>
            <a:ext cx="2263140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1463116"/>
            <a:ext cx="4945380" cy="2289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dirty="0">
                <a:latin typeface="Lucida Sans Unicode"/>
                <a:cs typeface="Lucida Sans Unicode"/>
              </a:rPr>
              <a:t>T(n)=2T(n/2)+O(n)</a:t>
            </a:r>
          </a:p>
          <a:p>
            <a:pPr marL="12700" marR="5080">
              <a:lnSpc>
                <a:spcPct val="224500"/>
              </a:lnSpc>
              <a:spcBef>
                <a:spcPts val="25"/>
              </a:spcBef>
            </a:pPr>
            <a:r>
              <a:rPr sz="2700" dirty="0">
                <a:latin typeface="Lucida Sans Unicode"/>
                <a:cs typeface="Lucida Sans Unicode"/>
              </a:rPr>
              <a:t>T(n)=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700" dirty="0">
                <a:latin typeface="Lucida Sans Unicode"/>
                <a:cs typeface="Lucida Sans Unicode"/>
              </a:rPr>
              <a:t>(nlogn) ; </a:t>
            </a:r>
            <a:r>
              <a:rPr sz="2700" spc="-5" dirty="0">
                <a:latin typeface="Lucida Sans Unicode"/>
                <a:cs typeface="Lucida Sans Unicode"/>
              </a:rPr>
              <a:t>Average</a:t>
            </a:r>
            <a:r>
              <a:rPr sz="2700" spc="-2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case  T(n)=O(n²); Worst</a:t>
            </a:r>
            <a:r>
              <a:rPr sz="2700" spc="-1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795527" y="676655"/>
            <a:ext cx="3726179" cy="507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2740"/>
            <a:ext cx="7966075" cy="424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Graham scan is a </a:t>
            </a:r>
            <a:r>
              <a:rPr sz="3000" spc="-5" dirty="0">
                <a:latin typeface="Times New Roman"/>
                <a:cs typeface="Times New Roman"/>
              </a:rPr>
              <a:t>method </a:t>
            </a:r>
            <a:r>
              <a:rPr sz="3000" spc="-1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computing </a:t>
            </a:r>
            <a:r>
              <a:rPr sz="3000" dirty="0">
                <a:latin typeface="Times New Roman"/>
                <a:cs typeface="Times New Roman"/>
              </a:rPr>
              <a:t>the  </a:t>
            </a:r>
            <a:r>
              <a:rPr sz="3000" spc="-5" dirty="0">
                <a:latin typeface="Times New Roman"/>
                <a:cs typeface="Times New Roman"/>
              </a:rPr>
              <a:t>convex hull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a finite </a:t>
            </a:r>
            <a:r>
              <a:rPr sz="3000" spc="-5" dirty="0">
                <a:latin typeface="Times New Roman"/>
                <a:cs typeface="Times New Roman"/>
              </a:rPr>
              <a:t>set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points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plane  with </a:t>
            </a:r>
            <a:r>
              <a:rPr sz="3000" spc="-10" dirty="0">
                <a:latin typeface="Times New Roman"/>
                <a:cs typeface="Times New Roman"/>
              </a:rPr>
              <a:t>time </a:t>
            </a:r>
            <a:r>
              <a:rPr sz="3000" spc="-5" dirty="0">
                <a:latin typeface="Times New Roman"/>
                <a:cs typeface="Times New Roman"/>
              </a:rPr>
              <a:t>complexity O(n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logn).</a:t>
            </a:r>
            <a:endParaRPr sz="30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0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algorithm finds </a:t>
            </a:r>
            <a:r>
              <a:rPr sz="3000" spc="-5" dirty="0">
                <a:latin typeface="Times New Roman"/>
                <a:cs typeface="Times New Roman"/>
              </a:rPr>
              <a:t>all </a:t>
            </a:r>
            <a:r>
              <a:rPr sz="3000" dirty="0">
                <a:latin typeface="Times New Roman"/>
                <a:cs typeface="Times New Roman"/>
              </a:rPr>
              <a:t>vertices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the convex </a:t>
            </a:r>
            <a:r>
              <a:rPr sz="3000" spc="-5" dirty="0">
                <a:latin typeface="Times New Roman"/>
                <a:cs typeface="Times New Roman"/>
              </a:rPr>
              <a:t>hull  </a:t>
            </a:r>
            <a:r>
              <a:rPr sz="3000" dirty="0">
                <a:latin typeface="Times New Roman"/>
                <a:cs typeface="Times New Roman"/>
              </a:rPr>
              <a:t>ordered along its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boundary</a:t>
            </a:r>
            <a:endParaRPr sz="30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9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Graham's </a:t>
            </a:r>
            <a:r>
              <a:rPr sz="3000" spc="-10" dirty="0">
                <a:latin typeface="Times New Roman"/>
                <a:cs typeface="Times New Roman"/>
              </a:rPr>
              <a:t>scan </a:t>
            </a:r>
            <a:r>
              <a:rPr sz="3000" spc="-5" dirty="0">
                <a:latin typeface="Times New Roman"/>
                <a:cs typeface="Times New Roman"/>
              </a:rPr>
              <a:t>solves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convex-hull problem </a:t>
            </a:r>
            <a:r>
              <a:rPr sz="3000" spc="10" dirty="0">
                <a:latin typeface="Times New Roman"/>
                <a:cs typeface="Times New Roman"/>
              </a:rPr>
              <a:t>by  </a:t>
            </a:r>
            <a:r>
              <a:rPr sz="3000" dirty="0">
                <a:latin typeface="Times New Roman"/>
                <a:cs typeface="Times New Roman"/>
              </a:rPr>
              <a:t>maintaining a </a:t>
            </a:r>
            <a:r>
              <a:rPr sz="3000" spc="-5" dirty="0">
                <a:latin typeface="Times New Roman"/>
                <a:cs typeface="Times New Roman"/>
              </a:rPr>
              <a:t>stack </a:t>
            </a:r>
            <a:r>
              <a:rPr sz="3000" dirty="0">
                <a:latin typeface="Times New Roman"/>
                <a:cs typeface="Times New Roman"/>
              </a:rPr>
              <a:t>S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candidate </a:t>
            </a:r>
            <a:r>
              <a:rPr sz="3000" spc="5" dirty="0">
                <a:latin typeface="Times New Roman"/>
                <a:cs typeface="Times New Roman"/>
              </a:rPr>
              <a:t>points. </a:t>
            </a:r>
            <a:r>
              <a:rPr sz="3000" spc="-5" dirty="0">
                <a:latin typeface="Times New Roman"/>
                <a:cs typeface="Times New Roman"/>
              </a:rPr>
              <a:t>Each  point </a:t>
            </a:r>
            <a:r>
              <a:rPr sz="3000" spc="-10" dirty="0">
                <a:latin typeface="Times New Roman"/>
                <a:cs typeface="Times New Roman"/>
              </a:rPr>
              <a:t>of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input </a:t>
            </a:r>
            <a:r>
              <a:rPr sz="3000" spc="-15" dirty="0">
                <a:latin typeface="Times New Roman"/>
                <a:cs typeface="Times New Roman"/>
              </a:rPr>
              <a:t>set </a:t>
            </a:r>
            <a:r>
              <a:rPr sz="3000" spc="-5" dirty="0">
                <a:latin typeface="Times New Roman"/>
                <a:cs typeface="Times New Roman"/>
              </a:rPr>
              <a:t>Q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pushed once </a:t>
            </a:r>
            <a:r>
              <a:rPr sz="3000" dirty="0">
                <a:latin typeface="Times New Roman"/>
                <a:cs typeface="Times New Roman"/>
              </a:rPr>
              <a:t>onto </a:t>
            </a:r>
            <a:r>
              <a:rPr sz="3000" spc="-5" dirty="0">
                <a:latin typeface="Times New Roman"/>
                <a:cs typeface="Times New Roman"/>
              </a:rPr>
              <a:t>the  stack.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681227"/>
            <a:ext cx="2921508" cy="38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2740"/>
            <a:ext cx="7969250" cy="4396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10"/>
              </a:spcBef>
            </a:pPr>
            <a:r>
              <a:rPr sz="190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the </a:t>
            </a:r>
            <a:r>
              <a:rPr sz="2800" spc="-5" dirty="0">
                <a:latin typeface="Times New Roman"/>
                <a:cs typeface="Times New Roman"/>
              </a:rPr>
              <a:t>points that </a:t>
            </a:r>
            <a:r>
              <a:rPr sz="2800" dirty="0">
                <a:latin typeface="Times New Roman"/>
                <a:cs typeface="Times New Roman"/>
              </a:rPr>
              <a:t>are not </a:t>
            </a:r>
            <a:r>
              <a:rPr sz="2800" spc="-5" dirty="0">
                <a:latin typeface="Times New Roman"/>
                <a:cs typeface="Times New Roman"/>
              </a:rPr>
              <a:t>vertices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CH(Q) </a:t>
            </a:r>
            <a:r>
              <a:rPr sz="2800" dirty="0">
                <a:latin typeface="Times New Roman"/>
                <a:cs typeface="Times New Roman"/>
              </a:rPr>
              <a:t>are  </a:t>
            </a:r>
            <a:r>
              <a:rPr sz="2800" spc="-5" dirty="0">
                <a:latin typeface="Times New Roman"/>
                <a:cs typeface="Times New Roman"/>
              </a:rPr>
              <a:t>eventually </a:t>
            </a:r>
            <a:r>
              <a:rPr sz="2800" dirty="0">
                <a:latin typeface="Times New Roman"/>
                <a:cs typeface="Times New Roman"/>
              </a:rPr>
              <a:t>popped </a:t>
            </a:r>
            <a:r>
              <a:rPr sz="2800" spc="10" dirty="0">
                <a:latin typeface="Times New Roman"/>
                <a:cs typeface="Times New Roman"/>
              </a:rPr>
              <a:t>from 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stack. When the  </a:t>
            </a:r>
            <a:r>
              <a:rPr sz="2800" dirty="0">
                <a:latin typeface="Times New Roman"/>
                <a:cs typeface="Times New Roman"/>
              </a:rPr>
              <a:t>algorithm </a:t>
            </a:r>
            <a:r>
              <a:rPr sz="2800" spc="-5" dirty="0">
                <a:latin typeface="Times New Roman"/>
                <a:cs typeface="Times New Roman"/>
              </a:rPr>
              <a:t>terminates, stack </a:t>
            </a:r>
            <a:r>
              <a:rPr sz="2800" spc="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contains </a:t>
            </a:r>
            <a:r>
              <a:rPr sz="2800" dirty="0">
                <a:latin typeface="Times New Roman"/>
                <a:cs typeface="Times New Roman"/>
              </a:rPr>
              <a:t>exactly </a:t>
            </a:r>
            <a:r>
              <a:rPr sz="2800" spc="1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vertices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CH(Q),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counterclockwise </a:t>
            </a:r>
            <a:r>
              <a:rPr sz="2800" dirty="0">
                <a:latin typeface="Times New Roman"/>
                <a:cs typeface="Times New Roman"/>
              </a:rPr>
              <a:t>order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their  </a:t>
            </a:r>
            <a:r>
              <a:rPr sz="2800" spc="5" dirty="0">
                <a:latin typeface="Times New Roman"/>
                <a:cs typeface="Times New Roman"/>
              </a:rPr>
              <a:t>appearance on the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boundary.</a:t>
            </a:r>
            <a:endParaRPr sz="2800">
              <a:latin typeface="Times New Roman"/>
              <a:cs typeface="Times New Roman"/>
            </a:endParaRPr>
          </a:p>
          <a:p>
            <a:pPr marL="268605" marR="10160" indent="-256540" algn="just">
              <a:lnSpc>
                <a:spcPct val="100000"/>
              </a:lnSpc>
              <a:spcBef>
                <a:spcPts val="390"/>
              </a:spcBef>
            </a:pPr>
            <a:r>
              <a:rPr sz="190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 we traverse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convex hull counter clockwise,  we </a:t>
            </a:r>
            <a:r>
              <a:rPr sz="2800" spc="10" dirty="0">
                <a:latin typeface="Times New Roman"/>
                <a:cs typeface="Times New Roman"/>
              </a:rPr>
              <a:t>should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a left </a:t>
            </a:r>
            <a:r>
              <a:rPr sz="2800" spc="5" dirty="0">
                <a:latin typeface="Times New Roman"/>
                <a:cs typeface="Times New Roman"/>
              </a:rPr>
              <a:t>turn </a:t>
            </a:r>
            <a:r>
              <a:rPr sz="2800" dirty="0">
                <a:latin typeface="Times New Roman"/>
                <a:cs typeface="Times New Roman"/>
              </a:rPr>
              <a:t>at each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vertex.</a:t>
            </a:r>
            <a:endParaRPr sz="2800">
              <a:latin typeface="Times New Roman"/>
              <a:cs typeface="Times New Roman"/>
            </a:endParaRPr>
          </a:p>
          <a:p>
            <a:pPr marL="268605" marR="7620" indent="-256540" algn="just">
              <a:lnSpc>
                <a:spcPct val="100000"/>
              </a:lnSpc>
              <a:spcBef>
                <a:spcPts val="409"/>
              </a:spcBef>
            </a:pPr>
            <a:r>
              <a:rPr sz="190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 </a:t>
            </a:r>
            <a:r>
              <a:rPr sz="2800" spc="-15" dirty="0">
                <a:latin typeface="Times New Roman"/>
                <a:cs typeface="Times New Roman"/>
              </a:rPr>
              <a:t>time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while loop finds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vertex </a:t>
            </a:r>
            <a:r>
              <a:rPr sz="2800" spc="-10" dirty="0">
                <a:latin typeface="Times New Roman"/>
                <a:cs typeface="Times New Roman"/>
              </a:rPr>
              <a:t>at which </a:t>
            </a:r>
            <a:r>
              <a:rPr sz="2800" spc="-15" dirty="0">
                <a:latin typeface="Times New Roman"/>
                <a:cs typeface="Times New Roman"/>
              </a:rPr>
              <a:t>we 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10" dirty="0">
                <a:latin typeface="Times New Roman"/>
                <a:cs typeface="Times New Roman"/>
              </a:rPr>
              <a:t>non </a:t>
            </a:r>
            <a:r>
              <a:rPr sz="2800" spc="-5" dirty="0">
                <a:latin typeface="Times New Roman"/>
                <a:cs typeface="Times New Roman"/>
              </a:rPr>
              <a:t>left </a:t>
            </a:r>
            <a:r>
              <a:rPr sz="2800" dirty="0">
                <a:latin typeface="Times New Roman"/>
                <a:cs typeface="Times New Roman"/>
              </a:rPr>
              <a:t>turn </a:t>
            </a:r>
            <a:r>
              <a:rPr sz="2800" spc="5" dirty="0">
                <a:latin typeface="Times New Roman"/>
                <a:cs typeface="Times New Roman"/>
              </a:rPr>
              <a:t>,the </a:t>
            </a:r>
            <a:r>
              <a:rPr sz="2800" spc="-5" dirty="0">
                <a:latin typeface="Times New Roman"/>
                <a:cs typeface="Times New Roman"/>
              </a:rPr>
              <a:t>vertex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popped </a:t>
            </a:r>
            <a:r>
              <a:rPr sz="2800" spc="5" dirty="0">
                <a:latin typeface="Times New Roman"/>
                <a:cs typeface="Times New Roman"/>
              </a:rPr>
              <a:t>from </a:t>
            </a:r>
            <a:r>
              <a:rPr sz="2800" spc="10" dirty="0">
                <a:latin typeface="Times New Roman"/>
                <a:cs typeface="Times New Roman"/>
              </a:rPr>
              <a:t>the  </a:t>
            </a:r>
            <a:r>
              <a:rPr sz="2800" spc="5" dirty="0">
                <a:latin typeface="Times New Roman"/>
                <a:cs typeface="Times New Roman"/>
              </a:rPr>
              <a:t>vertex.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4923" y="832103"/>
            <a:ext cx="18287" cy="2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9144000" cy="6784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Graham Scan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62588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8000"/>
                    </a:solidFill>
                  </a:rPr>
                  <a:t>1) Select the node with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coordinate.</a:t>
                </a: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625889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61" t="-10526" r="-682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746125" y="6198195"/>
            <a:ext cx="5921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This node will be a vertex of the convex hull. </a:t>
            </a: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4114800" y="5328885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6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Tie Breaking (1)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8000"/>
                    </a:solidFill>
                  </a:rPr>
                  <a:t>When more than one point has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coordinate, pick </a:t>
                </a: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the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leftmost</a:t>
                </a:r>
                <a:r>
                  <a:rPr lang="en-US" altLang="en-US">
                    <a:solidFill>
                      <a:srgbClr val="008000"/>
                    </a:solidFill>
                  </a:rPr>
                  <a:t> (or rightmost) one.   </a:t>
                </a: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61" t="-5882" r="-23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1447800" y="5460693"/>
            <a:ext cx="640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2438400" y="538876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4116641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4831307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6705600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323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Sorting by Polar Angle 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1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4" name="Line 26"/>
          <p:cNvSpPr>
            <a:spLocks noChangeShapeType="1"/>
          </p:cNvSpPr>
          <p:nvPr/>
        </p:nvSpPr>
        <p:spPr bwMode="auto">
          <a:xfrm flipV="1">
            <a:off x="4268788" y="4800600"/>
            <a:ext cx="1141412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5" name="Line 27"/>
          <p:cNvSpPr>
            <a:spLocks noChangeShapeType="1"/>
          </p:cNvSpPr>
          <p:nvPr/>
        </p:nvSpPr>
        <p:spPr bwMode="auto">
          <a:xfrm flipV="1">
            <a:off x="4267200" y="4038600"/>
            <a:ext cx="1905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6" name="Line 28"/>
          <p:cNvSpPr>
            <a:spLocks noChangeShapeType="1"/>
          </p:cNvSpPr>
          <p:nvPr/>
        </p:nvSpPr>
        <p:spPr bwMode="auto">
          <a:xfrm flipV="1">
            <a:off x="4191000" y="3048000"/>
            <a:ext cx="20574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7" name="Line 29"/>
          <p:cNvSpPr>
            <a:spLocks noChangeShapeType="1"/>
          </p:cNvSpPr>
          <p:nvPr/>
        </p:nvSpPr>
        <p:spPr bwMode="auto">
          <a:xfrm flipV="1">
            <a:off x="4191000" y="3962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8" name="Line 30"/>
          <p:cNvSpPr>
            <a:spLocks noChangeShapeType="1"/>
          </p:cNvSpPr>
          <p:nvPr/>
        </p:nvSpPr>
        <p:spPr bwMode="auto">
          <a:xfrm flipV="1">
            <a:off x="4191000" y="2743200"/>
            <a:ext cx="10668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9" name="Line 31"/>
          <p:cNvSpPr>
            <a:spLocks noChangeShapeType="1"/>
          </p:cNvSpPr>
          <p:nvPr/>
        </p:nvSpPr>
        <p:spPr bwMode="auto">
          <a:xfrm flipV="1">
            <a:off x="4191000" y="3124200"/>
            <a:ext cx="6096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0" name="Line 32"/>
          <p:cNvSpPr>
            <a:spLocks noChangeShapeType="1"/>
          </p:cNvSpPr>
          <p:nvPr/>
        </p:nvSpPr>
        <p:spPr bwMode="auto">
          <a:xfrm flipV="1">
            <a:off x="4191000" y="37338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1" name="Line 33"/>
          <p:cNvSpPr>
            <a:spLocks noChangeShapeType="1"/>
          </p:cNvSpPr>
          <p:nvPr/>
        </p:nvSpPr>
        <p:spPr bwMode="auto">
          <a:xfrm flipH="1" flipV="1">
            <a:off x="3505200" y="2819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2" name="Line 34"/>
          <p:cNvSpPr>
            <a:spLocks noChangeShapeType="1"/>
          </p:cNvSpPr>
          <p:nvPr/>
        </p:nvSpPr>
        <p:spPr bwMode="auto">
          <a:xfrm flipH="1" flipV="1">
            <a:off x="3200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3" name="Line 35"/>
          <p:cNvSpPr>
            <a:spLocks noChangeShapeType="1"/>
          </p:cNvSpPr>
          <p:nvPr/>
        </p:nvSpPr>
        <p:spPr bwMode="auto">
          <a:xfrm flipH="1" flipV="1">
            <a:off x="1828800" y="3581400"/>
            <a:ext cx="2286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40" name="Text Box 52"/>
          <p:cNvSpPr txBox="1">
            <a:spLocks noChangeArrowheads="1"/>
          </p:cNvSpPr>
          <p:nvPr/>
        </p:nvSpPr>
        <p:spPr bwMode="auto">
          <a:xfrm>
            <a:off x="1066800" y="59436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3399"/>
                </a:solidFill>
              </a:rPr>
              <a:t>Labels are in the polar angle order.</a:t>
            </a:r>
          </a:p>
        </p:txBody>
      </p:sp>
      <p:sp>
        <p:nvSpPr>
          <p:cNvPr id="12317" name="Line 5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753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8000"/>
                    </a:solidFill>
                  </a:rPr>
                  <a:t>2) Sort by polar 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7075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54" t="-10526" r="-93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1" name="Oval 66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55" name="Oval 67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6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3" grpId="0" animBg="1"/>
      <p:bldP spid="370714" grpId="0" animBg="1"/>
      <p:bldP spid="370715" grpId="0" animBg="1"/>
      <p:bldP spid="370716" grpId="0" animBg="1"/>
      <p:bldP spid="370717" grpId="0" animBg="1"/>
      <p:bldP spid="370718" grpId="0" animBg="1"/>
      <p:bldP spid="370719" grpId="0" animBg="1"/>
      <p:bldP spid="370720" grpId="0" animBg="1"/>
      <p:bldP spid="370721" grpId="0" animBg="1"/>
      <p:bldP spid="370722" grpId="0" animBg="1"/>
      <p:bldP spid="370723" grpId="0" animBg="1"/>
      <p:bldP spid="370740" grpId="0"/>
      <p:bldP spid="3707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No Polar Angle Evaluation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787791" y="37077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806591" y="43935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65"/>
              <p:cNvSpPr txBox="1">
                <a:spLocks noChangeArrowheads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/>
                  <a:t> is the lowest (and leftmost)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8" t="-10667" r="-1374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4759730" y="1385749"/>
            <a:ext cx="627797" cy="2919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65"/>
              <p:cNvSpPr txBox="1">
                <a:spLocks noChangeArrowheads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i="0">
                    <a:latin typeface="+mj-lt"/>
                  </a:rPr>
                  <a:t>a</a:t>
                </a:r>
                <a:r>
                  <a:rPr lang="en-US" altLang="en-US" b="0" i="0">
                    <a:latin typeface="+mj-lt"/>
                  </a:rPr>
                  <a:t>ll polar angles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5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09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40" idx="0"/>
            <a:endCxn id="13317" idx="3"/>
          </p:cNvCxnSpPr>
          <p:nvPr/>
        </p:nvCxnSpPr>
        <p:spPr bwMode="auto">
          <a:xfrm flipV="1">
            <a:off x="3787961" y="3837830"/>
            <a:ext cx="2022148" cy="2364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40" idx="0"/>
            <a:endCxn id="13322" idx="4"/>
          </p:cNvCxnSpPr>
          <p:nvPr/>
        </p:nvCxnSpPr>
        <p:spPr bwMode="auto">
          <a:xfrm flipV="1">
            <a:off x="3787961" y="4545948"/>
            <a:ext cx="94830" cy="1656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blipFill rotWithShape="0">
                <a:blip r:embed="rId6"/>
                <a:stretch>
                  <a:fillRect b="-98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654191" y="6146148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5"/>
              <p:cNvSpPr txBox="1">
                <a:spLocks noChangeArrowheads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𝐬𝐞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𝐜𝐫𝐨𝐬𝐬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/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47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10" b="-19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214459" y="2496409"/>
            <a:ext cx="3786723" cy="461665"/>
            <a:chOff x="1225763" y="2510567"/>
            <a:chExt cx="378672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145" r="-3911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331049" y="25105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if</a:t>
              </a:r>
              <a:r>
                <a:rPr lang="en-US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40" r="-3014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56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Tie Breaking (2)</a:t>
            </a:r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9775" y="2800982"/>
            <a:ext cx="1412290" cy="2455679"/>
            <a:chOff x="5683443" y="3310783"/>
            <a:chExt cx="1412290" cy="2455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5832668" y="524898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5962750" y="3667549"/>
              <a:ext cx="1089118" cy="16037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943333" y="3625793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137468" y="4780701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6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line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blipFill rotWithShape="0">
                <a:blip r:embed="rId5"/>
                <a:stretch>
                  <a:fillRect l="-3790" t="-22727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Order them by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27" t="-24590" r="-3582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295400" y="2304010"/>
            <a:ext cx="3989409" cy="420102"/>
            <a:chOff x="1225763" y="2510567"/>
            <a:chExt cx="3989409" cy="42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145" r="-335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331049" y="2510567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if                                        and </a:t>
              </a:r>
              <a:r>
                <a:rPr lang="en-US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84760" y="2541858"/>
                  <a:ext cx="1618854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1618854" cy="299313"/>
                </a:xfrm>
                <a:prstGeom prst="rect">
                  <a:avLst/>
                </a:prstGeom>
                <a:blipFill>
                  <a:blip r:embed="rId8"/>
                  <a:stretch>
                    <a:fillRect l="-4511" r="-4511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&lt;|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blipFill rotWithShape="0">
                <a:blip r:embed="rId9"/>
                <a:stretch>
                  <a:fillRect r="-45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1695" r="-75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-Down Arrow 5"/>
          <p:cNvSpPr/>
          <p:nvPr/>
        </p:nvSpPr>
        <p:spPr bwMode="auto">
          <a:xfrm>
            <a:off x="4076006" y="3486066"/>
            <a:ext cx="397245" cy="17847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879" y="3732306"/>
            <a:ext cx="238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No square roots.</a:t>
            </a:r>
          </a:p>
          <a:p>
            <a:r>
              <a:rPr lang="en-US" b="1">
                <a:solidFill>
                  <a:srgbClr val="7030A0"/>
                </a:solidFill>
              </a:rPr>
              <a:t>Use dot product!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68968" y="2800983"/>
            <a:ext cx="2024400" cy="372182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  <p:bldP spid="6" grpId="0" animBg="1"/>
      <p:bldP spid="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Point Elimination</a:t>
            </a:r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635225" y="1454724"/>
                <a:ext cx="7822975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When multiple points have the same polar angle, keep the one</a:t>
                </a:r>
              </a:p>
              <a:p>
                <a:r>
                  <a:rPr lang="en-US" altLang="en-US" i="1">
                    <a:solidFill>
                      <a:srgbClr val="FF3399"/>
                    </a:solidFill>
                  </a:rPr>
                  <a:t>furthest</a:t>
                </a:r>
                <a:r>
                  <a:rPr lang="en-US" altLang="en-US">
                    <a:solidFill>
                      <a:srgbClr val="008000"/>
                    </a:solidFill>
                  </a:rPr>
                  <a:t> </a:t>
                </a:r>
                <a:r>
                  <a:rPr lang="en-US" altLang="en-US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chemeClr val="tx1"/>
                    </a:solidFill>
                  </a:rPr>
                  <a:t>. 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225" y="1454724"/>
                <a:ext cx="7822975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68" t="-5882" r="-234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620726" y="2471540"/>
            <a:ext cx="8508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Remove</a:t>
            </a:r>
            <a:r>
              <a:rPr lang="en-US" altLang="en-US">
                <a:solidFill>
                  <a:schemeClr val="tx1"/>
                </a:solidFill>
              </a:rPr>
              <a:t> the rest since they cannot possibly be the hull vertices.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8689" y="3654354"/>
            <a:ext cx="2989726" cy="2947049"/>
            <a:chOff x="5683443" y="2819413"/>
            <a:chExt cx="2989726" cy="2947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5832668" y="524898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5962750" y="2819413"/>
              <a:ext cx="1698718" cy="24518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7279331" y="3142967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899468" y="3724984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137468" y="4780701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7" name="Right Brace 6"/>
            <p:cNvSpPr/>
            <p:nvPr/>
          </p:nvSpPr>
          <p:spPr bwMode="auto">
            <a:xfrm rot="2143525">
              <a:off x="6724167" y="3884292"/>
              <a:ext cx="399177" cy="144983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09068" y="3014042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furtherest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09016" y="4563610"/>
              <a:ext cx="95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remove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6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66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2740"/>
            <a:ext cx="1222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3925" algn="l"/>
              </a:tabLst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050" spc="-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X	</a:t>
            </a:r>
            <a:r>
              <a:rPr sz="3000" dirty="0">
                <a:latin typeface="Cambria Math"/>
                <a:cs typeface="Cambria Math"/>
              </a:rPr>
              <a:t>⊆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119" y="1502740"/>
            <a:ext cx="63868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460" algn="l"/>
                <a:tab pos="2137410" algn="l"/>
                <a:tab pos="2985135" algn="l"/>
                <a:tab pos="4848225" algn="l"/>
              </a:tabLst>
            </a:pP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²	sati</a:t>
            </a:r>
            <a:r>
              <a:rPr sz="3000" spc="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fy	t</a:t>
            </a:r>
            <a:r>
              <a:rPr sz="3000" spc="10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e	f</a:t>
            </a:r>
            <a:r>
              <a:rPr sz="3000" spc="1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l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spc="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wi</a:t>
            </a:r>
            <a:r>
              <a:rPr sz="3000" spc="-1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g	</a:t>
            </a:r>
            <a:r>
              <a:rPr sz="3000" spc="5" dirty="0">
                <a:latin typeface="Times New Roman"/>
                <a:cs typeface="Times New Roman"/>
              </a:rPr>
              <a:t>p</a:t>
            </a:r>
            <a:r>
              <a:rPr sz="3000" dirty="0">
                <a:latin typeface="Times New Roman"/>
                <a:cs typeface="Times New Roman"/>
              </a:rPr>
              <a:t>ropert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972" y="1911096"/>
            <a:ext cx="7963534" cy="19532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68605" algn="just">
              <a:lnSpc>
                <a:spcPct val="100000"/>
              </a:lnSpc>
              <a:spcBef>
                <a:spcPts val="484"/>
              </a:spcBef>
            </a:pP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any two </a:t>
            </a:r>
            <a:r>
              <a:rPr sz="3000" dirty="0">
                <a:latin typeface="Times New Roman"/>
                <a:cs typeface="Times New Roman"/>
              </a:rPr>
              <a:t>points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p,qϵX.</a:t>
            </a:r>
            <a:endParaRPr sz="30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85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 convex linear combination </a:t>
            </a:r>
            <a:r>
              <a:rPr sz="3000" spc="5" dirty="0">
                <a:latin typeface="Times New Roman"/>
                <a:cs typeface="Times New Roman"/>
              </a:rPr>
              <a:t>or </a:t>
            </a:r>
            <a:r>
              <a:rPr sz="3000" spc="-5" dirty="0">
                <a:latin typeface="Times New Roman"/>
                <a:cs typeface="Times New Roman"/>
              </a:rPr>
              <a:t>the entire  segment </a:t>
            </a:r>
            <a:r>
              <a:rPr sz="3000" dirty="0">
                <a:latin typeface="Times New Roman"/>
                <a:cs typeface="Times New Roman"/>
              </a:rPr>
              <a:t>p,q </a:t>
            </a:r>
            <a:r>
              <a:rPr sz="3000" spc="-5" dirty="0">
                <a:latin typeface="Cambria Math"/>
                <a:cs typeface="Cambria Math"/>
              </a:rPr>
              <a:t>⊂</a:t>
            </a:r>
            <a:r>
              <a:rPr sz="3000" spc="-5" dirty="0">
                <a:latin typeface="Times New Roman"/>
                <a:cs typeface="Times New Roman"/>
              </a:rPr>
              <a:t>X,where </a:t>
            </a:r>
            <a:r>
              <a:rPr sz="3000" dirty="0">
                <a:latin typeface="Times New Roman"/>
                <a:cs typeface="Times New Roman"/>
              </a:rPr>
              <a:t>p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dirty="0">
                <a:latin typeface="Times New Roman"/>
                <a:cs typeface="Times New Roman"/>
              </a:rPr>
              <a:t>q </a:t>
            </a:r>
            <a:r>
              <a:rPr sz="3000" spc="5" dirty="0">
                <a:latin typeface="Times New Roman"/>
                <a:cs typeface="Times New Roman"/>
              </a:rPr>
              <a:t>are two </a:t>
            </a:r>
            <a:r>
              <a:rPr sz="3000" spc="-5" dirty="0">
                <a:latin typeface="Times New Roman"/>
                <a:cs typeface="Times New Roman"/>
              </a:rPr>
              <a:t>vector  </a:t>
            </a:r>
            <a:r>
              <a:rPr sz="3000" spc="5" dirty="0">
                <a:latin typeface="Times New Roman"/>
                <a:cs typeface="Times New Roman"/>
              </a:rPr>
              <a:t>points.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212" y="644651"/>
            <a:ext cx="2363724" cy="38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Stack Initialization 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8669" name="Line 29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33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8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9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1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2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4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3335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6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45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8718" name="Group 78"/>
          <p:cNvGrpSpPr>
            <a:grpSpLocks/>
          </p:cNvGrpSpPr>
          <p:nvPr/>
        </p:nvGrpSpPr>
        <p:grpSpPr bwMode="auto">
          <a:xfrm>
            <a:off x="7924800" y="3048001"/>
            <a:ext cx="688975" cy="2138363"/>
            <a:chOff x="4992" y="1920"/>
            <a:chExt cx="434" cy="1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6" name="Rectangle 68"/>
                <p:cNvSpPr>
                  <a:spLocks noChangeArrowheads="1"/>
                </p:cNvSpPr>
                <p:nvPr/>
              </p:nvSpPr>
              <p:spPr bwMode="auto">
                <a:xfrm>
                  <a:off x="4992" y="2928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6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928"/>
                  <a:ext cx="434" cy="3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7" name="Rectangle 69"/>
                <p:cNvSpPr>
                  <a:spLocks noChangeArrowheads="1"/>
                </p:cNvSpPr>
                <p:nvPr/>
              </p:nvSpPr>
              <p:spPr bwMode="auto">
                <a:xfrm>
                  <a:off x="4992" y="2256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3357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256"/>
                  <a:ext cx="434" cy="33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8" name="Rectangle 70"/>
                <p:cNvSpPr>
                  <a:spLocks noChangeArrowheads="1"/>
                </p:cNvSpPr>
                <p:nvPr/>
              </p:nvSpPr>
              <p:spPr bwMode="auto">
                <a:xfrm>
                  <a:off x="4992" y="259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3358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592"/>
                  <a:ext cx="434" cy="33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5088" y="1920"/>
                  <a:ext cx="27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13359" name="Text 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1920"/>
                  <a:ext cx="272" cy="29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60" name="Text Box 72"/>
            <p:cNvSpPr txBox="1">
              <a:spLocks noChangeArrowheads="1"/>
            </p:cNvSpPr>
            <p:nvPr/>
          </p:nvSpPr>
          <p:spPr bwMode="auto">
            <a:xfrm>
              <a:off x="5226" y="288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61" name="Text Box 73"/>
            <p:cNvSpPr txBox="1">
              <a:spLocks noChangeArrowheads="1"/>
            </p:cNvSpPr>
            <p:nvPr/>
          </p:nvSpPr>
          <p:spPr bwMode="auto">
            <a:xfrm>
              <a:off x="5266" y="258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13362" name="Text Box 74"/>
            <p:cNvSpPr txBox="1">
              <a:spLocks noChangeArrowheads="1"/>
            </p:cNvSpPr>
            <p:nvPr/>
          </p:nvSpPr>
          <p:spPr bwMode="auto">
            <a:xfrm>
              <a:off x="5248" y="226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68716" name="Line 76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729077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8000"/>
                    </a:solidFill>
                  </a:rPr>
                  <a:t>3) </a:t>
                </a:r>
                <a:r>
                  <a:rPr lang="en-US" altLang="en-US">
                    <a:solidFill>
                      <a:srgbClr val="008000"/>
                    </a:solidFill>
                    <a:latin typeface="+mj-lt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oints</m:t>
                    </m:r>
                    <m:r>
                      <a:rPr lang="en-US" alt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increasing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order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polar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angle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en-US" b="0">
                  <a:solidFill>
                    <a:srgbClr val="008000"/>
                  </a:solidFill>
                  <a:latin typeface="+mj-lt"/>
                </a:endParaRP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    maintaining a stack. </a:t>
                </a:r>
              </a:p>
            </p:txBody>
          </p:sp>
        </mc:Choice>
        <mc:Fallback xmlns="">
          <p:sp>
            <p:nvSpPr>
              <p:cNvPr id="52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7290778" cy="830997"/>
              </a:xfrm>
              <a:prstGeom prst="rect">
                <a:avLst/>
              </a:prstGeom>
              <a:blipFill rotWithShape="0">
                <a:blip r:embed="rId18"/>
                <a:stretch>
                  <a:fillRect l="-1254" t="-588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6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9" grpId="0" animBg="1"/>
      <p:bldP spid="3687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  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77" name="Rectangle 5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8" name="Rectangle 5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9" name="Rectangle 5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9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80" name="Text Box 54"/>
              <p:cNvSpPr txBox="1">
                <a:spLocks noChangeArrowheads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4380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4" name="Line 58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Line 59"/>
          <p:cNvSpPr>
            <a:spLocks noChangeShapeType="1"/>
          </p:cNvSpPr>
          <p:nvPr/>
        </p:nvSpPr>
        <p:spPr bwMode="auto">
          <a:xfrm flipV="1">
            <a:off x="55626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Line 63"/>
          <p:cNvSpPr>
            <a:spLocks noChangeShapeType="1"/>
          </p:cNvSpPr>
          <p:nvPr/>
        </p:nvSpPr>
        <p:spPr bwMode="auto">
          <a:xfrm>
            <a:off x="6290345" y="4013931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8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  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2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2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4" name="Text Box 44"/>
              <p:cNvSpPr txBox="1">
                <a:spLocks noChangeArrowheads="1"/>
              </p:cNvSpPr>
              <p:nvPr/>
            </p:nvSpPr>
            <p:spPr bwMode="auto">
              <a:xfrm>
                <a:off x="8048992" y="3048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540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8992" y="3048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08" name="Line 52"/>
          <p:cNvSpPr>
            <a:spLocks noChangeShapeType="1"/>
          </p:cNvSpPr>
          <p:nvPr/>
        </p:nvSpPr>
        <p:spPr bwMode="auto">
          <a:xfrm flipH="1" flipV="1">
            <a:off x="6372592" y="30099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54"/>
          <p:cNvSpPr>
            <a:spLocks noChangeShapeType="1"/>
          </p:cNvSpPr>
          <p:nvPr/>
        </p:nvSpPr>
        <p:spPr bwMode="auto">
          <a:xfrm flipV="1">
            <a:off x="6248400" y="30480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Line 55"/>
          <p:cNvSpPr>
            <a:spLocks noChangeShapeType="1"/>
          </p:cNvSpPr>
          <p:nvPr/>
        </p:nvSpPr>
        <p:spPr bwMode="auto">
          <a:xfrm>
            <a:off x="62484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  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5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6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7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8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2" name="Line 50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33" name="Rectangle 51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33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4" name="Text Box 52"/>
          <p:cNvSpPr txBox="1">
            <a:spLocks noChangeArrowheads="1"/>
          </p:cNvSpPr>
          <p:nvPr/>
        </p:nvSpPr>
        <p:spPr bwMode="auto">
          <a:xfrm>
            <a:off x="8270875" y="3044764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6435" name="Line 53"/>
          <p:cNvSpPr>
            <a:spLocks noChangeShapeType="1"/>
          </p:cNvSpPr>
          <p:nvPr/>
        </p:nvSpPr>
        <p:spPr bwMode="auto">
          <a:xfrm flipV="1">
            <a:off x="5318125" y="3005048"/>
            <a:ext cx="914400" cy="914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4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4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  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49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4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0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0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1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1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2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7452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6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57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7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8305481" y="3010184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7459" name="Line 51"/>
          <p:cNvSpPr>
            <a:spLocks noChangeShapeType="1"/>
          </p:cNvSpPr>
          <p:nvPr/>
        </p:nvSpPr>
        <p:spPr bwMode="auto">
          <a:xfrm flipV="1">
            <a:off x="5334000" y="2971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257800" y="27432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Line 57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5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  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3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4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5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6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847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0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1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8266474" y="3036475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3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4" name="Text Box 53"/>
          <p:cNvSpPr txBox="1">
            <a:spLocks noChangeArrowheads="1"/>
          </p:cNvSpPr>
          <p:nvPr/>
        </p:nvSpPr>
        <p:spPr bwMode="auto">
          <a:xfrm>
            <a:off x="8291085" y="2465327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8485" name="Line 54"/>
          <p:cNvSpPr>
            <a:spLocks noChangeShapeType="1"/>
          </p:cNvSpPr>
          <p:nvPr/>
        </p:nvSpPr>
        <p:spPr bwMode="auto">
          <a:xfrm flipH="1">
            <a:off x="4846058" y="2718173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887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76887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890" name="Text Box 58"/>
          <p:cNvSpPr txBox="1">
            <a:spLocks noChangeArrowheads="1"/>
          </p:cNvSpPr>
          <p:nvPr/>
        </p:nvSpPr>
        <p:spPr bwMode="auto">
          <a:xfrm>
            <a:off x="8237828" y="186690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76892" name="Line 60"/>
          <p:cNvSpPr>
            <a:spLocks noChangeShapeType="1"/>
          </p:cNvSpPr>
          <p:nvPr/>
        </p:nvSpPr>
        <p:spPr bwMode="auto">
          <a:xfrm flipH="1">
            <a:off x="4391291" y="31242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61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4" name="Line 62"/>
          <p:cNvSpPr>
            <a:spLocks noChangeShapeType="1"/>
          </p:cNvSpPr>
          <p:nvPr/>
        </p:nvSpPr>
        <p:spPr bwMode="auto">
          <a:xfrm>
            <a:off x="3505200" y="2743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5" name="Line 63"/>
          <p:cNvSpPr>
            <a:spLocks noChangeShapeType="1"/>
          </p:cNvSpPr>
          <p:nvPr/>
        </p:nvSpPr>
        <p:spPr bwMode="auto">
          <a:xfrm flipH="1" flipV="1">
            <a:off x="35814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495692" y="209257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87" grpId="0" animBg="1"/>
      <p:bldP spid="376890" grpId="0"/>
      <p:bldP spid="376892" grpId="0" animBg="1"/>
      <p:bldP spid="376894" grpId="0" animBg="1"/>
      <p:bldP spid="3768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  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97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7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98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8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99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9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00" name="Text Box 44"/>
              <p:cNvSpPr txBox="1">
                <a:spLocks noChangeArrowheads="1"/>
              </p:cNvSpPr>
              <p:nvPr/>
            </p:nvSpPr>
            <p:spPr bwMode="auto">
              <a:xfrm>
                <a:off x="8053715" y="1794172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950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3715" y="1794172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4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05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505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8270875" y="2995653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50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8244178" y="2448816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876800" y="2667000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Line 57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3" name="Line 59"/>
          <p:cNvSpPr>
            <a:spLocks noChangeShapeType="1"/>
          </p:cNvSpPr>
          <p:nvPr/>
        </p:nvSpPr>
        <p:spPr bwMode="auto">
          <a:xfrm flipH="1" flipV="1">
            <a:off x="35814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60"/>
          <p:cNvSpPr>
            <a:spLocks noChangeShapeType="1"/>
          </p:cNvSpPr>
          <p:nvPr/>
        </p:nvSpPr>
        <p:spPr bwMode="auto">
          <a:xfrm flipH="1">
            <a:off x="3581400" y="25908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20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  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2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4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2052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8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9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9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8277225" y="3008633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1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3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2" name="Text Box 53"/>
          <p:cNvSpPr txBox="1">
            <a:spLocks noChangeArrowheads="1"/>
          </p:cNvSpPr>
          <p:nvPr/>
        </p:nvSpPr>
        <p:spPr bwMode="auto">
          <a:xfrm>
            <a:off x="8254161" y="2489200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0533" name="Line 57"/>
          <p:cNvSpPr>
            <a:spLocks noChangeShapeType="1"/>
          </p:cNvSpPr>
          <p:nvPr/>
        </p:nvSpPr>
        <p:spPr bwMode="auto">
          <a:xfrm flipH="1">
            <a:off x="3557378" y="2657551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38" name="Rectangle 58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78938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9" name="Text Box 59"/>
          <p:cNvSpPr txBox="1">
            <a:spLocks noChangeArrowheads="1"/>
          </p:cNvSpPr>
          <p:nvPr/>
        </p:nvSpPr>
        <p:spPr bwMode="auto">
          <a:xfrm>
            <a:off x="8239125" y="1902809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378941" name="Line 61"/>
          <p:cNvSpPr>
            <a:spLocks noChangeShapeType="1"/>
          </p:cNvSpPr>
          <p:nvPr/>
        </p:nvSpPr>
        <p:spPr bwMode="auto">
          <a:xfrm flipV="1">
            <a:off x="3191870" y="2860096"/>
            <a:ext cx="228600" cy="1066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Line 62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8" grpId="0" animBg="1"/>
      <p:bldP spid="378939" grpId="0"/>
      <p:bldP spid="3789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  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6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7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8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215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2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3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3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8237609" y="3022948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5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5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6" name="Text Box 53"/>
          <p:cNvSpPr txBox="1">
            <a:spLocks noChangeArrowheads="1"/>
          </p:cNvSpPr>
          <p:nvPr/>
        </p:nvSpPr>
        <p:spPr bwMode="auto">
          <a:xfrm>
            <a:off x="8305254" y="2179494"/>
            <a:ext cx="362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1557" name="Line 54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8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8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60" name="Line 57"/>
          <p:cNvSpPr>
            <a:spLocks noChangeShapeType="1"/>
          </p:cNvSpPr>
          <p:nvPr/>
        </p:nvSpPr>
        <p:spPr bwMode="auto">
          <a:xfrm flipV="1">
            <a:off x="3200400" y="28194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Line 58"/>
          <p:cNvSpPr>
            <a:spLocks noChangeShapeType="1"/>
          </p:cNvSpPr>
          <p:nvPr/>
        </p:nvSpPr>
        <p:spPr bwMode="auto">
          <a:xfrm flipH="1" flipV="1">
            <a:off x="1752600" y="3505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Line 59"/>
          <p:cNvSpPr>
            <a:spLocks noChangeShapeType="1"/>
          </p:cNvSpPr>
          <p:nvPr/>
        </p:nvSpPr>
        <p:spPr bwMode="auto">
          <a:xfrm flipH="1">
            <a:off x="1828800" y="2743200"/>
            <a:ext cx="1600200" cy="7620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Line 60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Finish 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9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6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70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0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71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1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80772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77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7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5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8251825" y="2968625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79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9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80" name="Text Box 53"/>
          <p:cNvSpPr txBox="1">
            <a:spLocks noChangeArrowheads="1"/>
          </p:cNvSpPr>
          <p:nvPr/>
        </p:nvSpPr>
        <p:spPr bwMode="auto">
          <a:xfrm>
            <a:off x="8215952" y="2449132"/>
            <a:ext cx="3864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2581" name="Line 54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82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82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84" name="Line 59"/>
          <p:cNvSpPr>
            <a:spLocks noChangeShapeType="1"/>
          </p:cNvSpPr>
          <p:nvPr/>
        </p:nvSpPr>
        <p:spPr bwMode="auto">
          <a:xfrm flipH="1">
            <a:off x="1828800" y="2743200"/>
            <a:ext cx="1600200" cy="7620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 flipH="1" flipV="1">
            <a:off x="1752600" y="3581400"/>
            <a:ext cx="2362200" cy="1828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Line 6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7" name="Line 62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1413146"/>
            <a:ext cx="6125845" cy="9525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68605" algn="l"/>
              </a:tabLst>
            </a:pPr>
            <a:r>
              <a:rPr sz="18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dirty="0">
                <a:solidFill>
                  <a:srgbClr val="2CA1BE"/>
                </a:solidFill>
              </a:rPr>
              <a:t>	</a:t>
            </a:r>
            <a:r>
              <a:rPr sz="2700" spc="5" dirty="0">
                <a:latin typeface="Lucida Sans Unicode"/>
                <a:cs typeface="Lucida Sans Unicode"/>
              </a:rPr>
              <a:t>A </a:t>
            </a:r>
            <a:r>
              <a:rPr sz="2700" dirty="0">
                <a:latin typeface="Lucida Sans Unicode"/>
                <a:cs typeface="Lucida Sans Unicode"/>
              </a:rPr>
              <a:t>polygon </a:t>
            </a:r>
            <a:r>
              <a:rPr sz="2700" spc="5" dirty="0">
                <a:latin typeface="Lucida Sans Unicode"/>
                <a:cs typeface="Lucida Sans Unicode"/>
              </a:rPr>
              <a:t>P is said </a:t>
            </a:r>
            <a:r>
              <a:rPr sz="2700" dirty="0">
                <a:latin typeface="Lucida Sans Unicode"/>
                <a:cs typeface="Lucida Sans Unicode"/>
              </a:rPr>
              <a:t>to </a:t>
            </a:r>
            <a:r>
              <a:rPr sz="2700" spc="5" dirty="0">
                <a:latin typeface="Lucida Sans Unicode"/>
                <a:cs typeface="Lucida Sans Unicode"/>
              </a:rPr>
              <a:t>be </a:t>
            </a:r>
            <a:r>
              <a:rPr sz="2700" dirty="0">
                <a:latin typeface="Lucida Sans Unicode"/>
                <a:cs typeface="Lucida Sans Unicode"/>
              </a:rPr>
              <a:t>convex</a:t>
            </a:r>
            <a:r>
              <a:rPr sz="2700" spc="-260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if: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00" spc="5" dirty="0">
                <a:solidFill>
                  <a:srgbClr val="78D5EA"/>
                </a:solidFill>
                <a:latin typeface="Lucida Sans Unicode"/>
                <a:cs typeface="Lucida Sans Unicode"/>
              </a:rPr>
              <a:t>- </a:t>
            </a:r>
            <a:r>
              <a:rPr sz="2700" spc="5" dirty="0">
                <a:latin typeface="Lucida Sans Unicode"/>
                <a:cs typeface="Lucida Sans Unicode"/>
              </a:rPr>
              <a:t>P is </a:t>
            </a:r>
            <a:r>
              <a:rPr sz="2700" dirty="0">
                <a:latin typeface="Lucida Sans Unicode"/>
                <a:cs typeface="Lucida Sans Unicode"/>
              </a:rPr>
              <a:t>non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intersecting;and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2390089"/>
            <a:ext cx="7968615" cy="850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15"/>
              </a:spcBef>
              <a:tabLst>
                <a:tab pos="466725" algn="l"/>
              </a:tabLst>
            </a:pPr>
            <a:r>
              <a:rPr sz="2700" spc="5" dirty="0">
                <a:solidFill>
                  <a:srgbClr val="78D5EA"/>
                </a:solidFill>
                <a:latin typeface="Lucida Sans Unicode"/>
                <a:cs typeface="Lucida Sans Unicode"/>
              </a:rPr>
              <a:t>-		</a:t>
            </a:r>
            <a:r>
              <a:rPr sz="2700" dirty="0">
                <a:latin typeface="Lucida Sans Unicode"/>
                <a:cs typeface="Lucida Sans Unicode"/>
              </a:rPr>
              <a:t>For any </a:t>
            </a:r>
            <a:r>
              <a:rPr sz="2700" spc="-5" dirty="0">
                <a:latin typeface="Lucida Sans Unicode"/>
                <a:cs typeface="Lucida Sans Unicode"/>
              </a:rPr>
              <a:t>two points </a:t>
            </a:r>
            <a:r>
              <a:rPr sz="2700" spc="5" dirty="0">
                <a:latin typeface="Lucida Sans Unicode"/>
                <a:cs typeface="Lucida Sans Unicode"/>
              </a:rPr>
              <a:t>p </a:t>
            </a:r>
            <a:r>
              <a:rPr sz="2700" dirty="0">
                <a:latin typeface="Lucida Sans Unicode"/>
                <a:cs typeface="Lucida Sans Unicode"/>
              </a:rPr>
              <a:t>and </a:t>
            </a:r>
            <a:r>
              <a:rPr sz="2700" spc="5" dirty="0">
                <a:latin typeface="Lucida Sans Unicode"/>
                <a:cs typeface="Lucida Sans Unicode"/>
              </a:rPr>
              <a:t>q </a:t>
            </a:r>
            <a:r>
              <a:rPr sz="2700" dirty="0">
                <a:latin typeface="Lucida Sans Unicode"/>
                <a:cs typeface="Lucida Sans Unicode"/>
              </a:rPr>
              <a:t>on </a:t>
            </a:r>
            <a:r>
              <a:rPr sz="2700" spc="-10" dirty="0">
                <a:latin typeface="Lucida Sans Unicode"/>
                <a:cs typeface="Lucida Sans Unicode"/>
              </a:rPr>
              <a:t>the </a:t>
            </a:r>
            <a:r>
              <a:rPr sz="2700" spc="-5" dirty="0">
                <a:latin typeface="Lucida Sans Unicode"/>
                <a:cs typeface="Lucida Sans Unicode"/>
              </a:rPr>
              <a:t>boundary  of P, </a:t>
            </a:r>
            <a:r>
              <a:rPr sz="2700" dirty="0">
                <a:latin typeface="Lucida Sans Unicode"/>
                <a:cs typeface="Lucida Sans Unicode"/>
              </a:rPr>
              <a:t>segment </a:t>
            </a:r>
            <a:r>
              <a:rPr sz="2700" spc="5" dirty="0">
                <a:latin typeface="Lucida Sans Unicode"/>
                <a:cs typeface="Lucida Sans Unicode"/>
              </a:rPr>
              <a:t>pq lies </a:t>
            </a:r>
            <a:r>
              <a:rPr sz="2700" dirty="0">
                <a:latin typeface="Lucida Sans Unicode"/>
                <a:cs typeface="Lucida Sans Unicode"/>
              </a:rPr>
              <a:t>entirely inside</a:t>
            </a:r>
            <a:r>
              <a:rPr sz="2700" spc="-3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" y="585216"/>
            <a:ext cx="2528316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970" y="5534805"/>
            <a:ext cx="800100" cy="307340"/>
          </a:xfrm>
          <a:custGeom>
            <a:avLst/>
            <a:gdLst/>
            <a:ahLst/>
            <a:cxnLst/>
            <a:rect l="l" t="t" r="r" b="b"/>
            <a:pathLst>
              <a:path w="800100" h="307339">
                <a:moveTo>
                  <a:pt x="40672" y="0"/>
                </a:moveTo>
                <a:lnTo>
                  <a:pt x="0" y="34125"/>
                </a:lnTo>
                <a:lnTo>
                  <a:pt x="13557" y="45500"/>
                </a:lnTo>
                <a:lnTo>
                  <a:pt x="772783" y="307126"/>
                </a:lnTo>
                <a:lnTo>
                  <a:pt x="799898" y="261626"/>
                </a:lnTo>
                <a:lnTo>
                  <a:pt x="40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73" y="4761334"/>
            <a:ext cx="407034" cy="807720"/>
          </a:xfrm>
          <a:custGeom>
            <a:avLst/>
            <a:gdLst/>
            <a:ahLst/>
            <a:cxnLst/>
            <a:rect l="l" t="t" r="r" b="b"/>
            <a:pathLst>
              <a:path w="407034" h="807720">
                <a:moveTo>
                  <a:pt x="13557" y="0"/>
                </a:moveTo>
                <a:lnTo>
                  <a:pt x="0" y="11375"/>
                </a:lnTo>
                <a:lnTo>
                  <a:pt x="0" y="22750"/>
                </a:lnTo>
                <a:lnTo>
                  <a:pt x="352497" y="807595"/>
                </a:lnTo>
                <a:lnTo>
                  <a:pt x="406727" y="796220"/>
                </a:lnTo>
                <a:lnTo>
                  <a:pt x="54230" y="11375"/>
                </a:lnTo>
                <a:lnTo>
                  <a:pt x="135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7030" y="4192581"/>
            <a:ext cx="501650" cy="591820"/>
          </a:xfrm>
          <a:custGeom>
            <a:avLst/>
            <a:gdLst/>
            <a:ahLst/>
            <a:cxnLst/>
            <a:rect l="l" t="t" r="r" b="b"/>
            <a:pathLst>
              <a:path w="501650" h="591820">
                <a:moveTo>
                  <a:pt x="460958" y="0"/>
                </a:moveTo>
                <a:lnTo>
                  <a:pt x="460958" y="11375"/>
                </a:lnTo>
                <a:lnTo>
                  <a:pt x="0" y="568753"/>
                </a:lnTo>
                <a:lnTo>
                  <a:pt x="40672" y="591503"/>
                </a:lnTo>
                <a:lnTo>
                  <a:pt x="501631" y="34125"/>
                </a:lnTo>
                <a:lnTo>
                  <a:pt x="4609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7989" y="3862704"/>
            <a:ext cx="868044" cy="375920"/>
          </a:xfrm>
          <a:custGeom>
            <a:avLst/>
            <a:gdLst/>
            <a:ahLst/>
            <a:cxnLst/>
            <a:rect l="l" t="t" r="r" b="b"/>
            <a:pathLst>
              <a:path w="868044" h="375920">
                <a:moveTo>
                  <a:pt x="854128" y="0"/>
                </a:moveTo>
                <a:lnTo>
                  <a:pt x="827013" y="0"/>
                </a:lnTo>
                <a:lnTo>
                  <a:pt x="0" y="329877"/>
                </a:lnTo>
                <a:lnTo>
                  <a:pt x="27115" y="375377"/>
                </a:lnTo>
                <a:lnTo>
                  <a:pt x="854128" y="45500"/>
                </a:lnTo>
                <a:lnTo>
                  <a:pt x="867686" y="11375"/>
                </a:lnTo>
                <a:lnTo>
                  <a:pt x="8541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5002" y="3874079"/>
            <a:ext cx="976630" cy="807720"/>
          </a:xfrm>
          <a:custGeom>
            <a:avLst/>
            <a:gdLst/>
            <a:ahLst/>
            <a:cxnLst/>
            <a:rect l="l" t="t" r="r" b="b"/>
            <a:pathLst>
              <a:path w="976629" h="807720">
                <a:moveTo>
                  <a:pt x="40672" y="0"/>
                </a:moveTo>
                <a:lnTo>
                  <a:pt x="0" y="34125"/>
                </a:lnTo>
                <a:lnTo>
                  <a:pt x="935474" y="807630"/>
                </a:lnTo>
                <a:lnTo>
                  <a:pt x="976147" y="784879"/>
                </a:lnTo>
                <a:lnTo>
                  <a:pt x="976147" y="773504"/>
                </a:lnTo>
                <a:lnTo>
                  <a:pt x="40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4034" y="4658959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595"/>
                </a:lnTo>
              </a:path>
            </a:pathLst>
          </a:custGeom>
          <a:ln w="54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8754" y="5421054"/>
            <a:ext cx="1139190" cy="421005"/>
          </a:xfrm>
          <a:custGeom>
            <a:avLst/>
            <a:gdLst/>
            <a:ahLst/>
            <a:cxnLst/>
            <a:rect l="l" t="t" r="r" b="b"/>
            <a:pathLst>
              <a:path w="1139189" h="421004">
                <a:moveTo>
                  <a:pt x="1111723" y="0"/>
                </a:moveTo>
                <a:lnTo>
                  <a:pt x="0" y="375377"/>
                </a:lnTo>
                <a:lnTo>
                  <a:pt x="0" y="420877"/>
                </a:lnTo>
                <a:lnTo>
                  <a:pt x="27115" y="420877"/>
                </a:lnTo>
                <a:lnTo>
                  <a:pt x="1138838" y="45500"/>
                </a:lnTo>
                <a:lnTo>
                  <a:pt x="11117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93875" y="4859528"/>
            <a:ext cx="921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72675" y="5758402"/>
            <a:ext cx="1847214" cy="347345"/>
          </a:xfrm>
          <a:custGeom>
            <a:avLst/>
            <a:gdLst/>
            <a:ahLst/>
            <a:cxnLst/>
            <a:rect l="l" t="t" r="r" b="b"/>
            <a:pathLst>
              <a:path w="1847215" h="347345">
                <a:moveTo>
                  <a:pt x="1828750" y="0"/>
                </a:moveTo>
                <a:lnTo>
                  <a:pt x="18287" y="304793"/>
                </a:lnTo>
                <a:lnTo>
                  <a:pt x="0" y="330192"/>
                </a:lnTo>
                <a:lnTo>
                  <a:pt x="0" y="347125"/>
                </a:lnTo>
                <a:lnTo>
                  <a:pt x="36575" y="338659"/>
                </a:lnTo>
                <a:lnTo>
                  <a:pt x="1847037" y="33865"/>
                </a:lnTo>
                <a:lnTo>
                  <a:pt x="18287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6862" y="5385877"/>
            <a:ext cx="1061085" cy="702945"/>
          </a:xfrm>
          <a:custGeom>
            <a:avLst/>
            <a:gdLst/>
            <a:ahLst/>
            <a:cxnLst/>
            <a:rect l="l" t="t" r="r" b="b"/>
            <a:pathLst>
              <a:path w="1061085" h="702945">
                <a:moveTo>
                  <a:pt x="73150" y="0"/>
                </a:moveTo>
                <a:lnTo>
                  <a:pt x="18287" y="0"/>
                </a:lnTo>
                <a:lnTo>
                  <a:pt x="0" y="8466"/>
                </a:lnTo>
                <a:lnTo>
                  <a:pt x="18287" y="16932"/>
                </a:lnTo>
                <a:lnTo>
                  <a:pt x="1005812" y="702717"/>
                </a:lnTo>
                <a:lnTo>
                  <a:pt x="1060675" y="685784"/>
                </a:lnTo>
                <a:lnTo>
                  <a:pt x="731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5150" y="4539220"/>
            <a:ext cx="1207135" cy="863600"/>
          </a:xfrm>
          <a:custGeom>
            <a:avLst/>
            <a:gdLst/>
            <a:ahLst/>
            <a:cxnLst/>
            <a:rect l="l" t="t" r="r" b="b"/>
            <a:pathLst>
              <a:path w="1207135" h="863600">
                <a:moveTo>
                  <a:pt x="1188687" y="0"/>
                </a:moveTo>
                <a:lnTo>
                  <a:pt x="1152112" y="0"/>
                </a:lnTo>
                <a:lnTo>
                  <a:pt x="1152112" y="8466"/>
                </a:lnTo>
                <a:lnTo>
                  <a:pt x="0" y="846655"/>
                </a:lnTo>
                <a:lnTo>
                  <a:pt x="54862" y="863588"/>
                </a:lnTo>
                <a:lnTo>
                  <a:pt x="1206975" y="25399"/>
                </a:lnTo>
                <a:lnTo>
                  <a:pt x="11886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55550" y="4539220"/>
            <a:ext cx="1902460" cy="262890"/>
          </a:xfrm>
          <a:custGeom>
            <a:avLst/>
            <a:gdLst/>
            <a:ahLst/>
            <a:cxnLst/>
            <a:rect l="l" t="t" r="r" b="b"/>
            <a:pathLst>
              <a:path w="1902459" h="262889">
                <a:moveTo>
                  <a:pt x="18287" y="0"/>
                </a:moveTo>
                <a:lnTo>
                  <a:pt x="0" y="33865"/>
                </a:lnTo>
                <a:lnTo>
                  <a:pt x="1810462" y="262460"/>
                </a:lnTo>
                <a:lnTo>
                  <a:pt x="1847037" y="262460"/>
                </a:lnTo>
                <a:lnTo>
                  <a:pt x="1901900" y="237061"/>
                </a:lnTo>
                <a:lnTo>
                  <a:pt x="1828750" y="228594"/>
                </a:lnTo>
                <a:lnTo>
                  <a:pt x="182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76162" y="4776282"/>
            <a:ext cx="1426845" cy="499745"/>
          </a:xfrm>
          <a:custGeom>
            <a:avLst/>
            <a:gdLst/>
            <a:ahLst/>
            <a:cxnLst/>
            <a:rect l="l" t="t" r="r" b="b"/>
            <a:pathLst>
              <a:path w="1426845" h="499745">
                <a:moveTo>
                  <a:pt x="1371562" y="0"/>
                </a:moveTo>
                <a:lnTo>
                  <a:pt x="109725" y="465656"/>
                </a:lnTo>
                <a:lnTo>
                  <a:pt x="0" y="499522"/>
                </a:lnTo>
                <a:lnTo>
                  <a:pt x="128012" y="491055"/>
                </a:lnTo>
                <a:lnTo>
                  <a:pt x="164587" y="491055"/>
                </a:lnTo>
                <a:lnTo>
                  <a:pt x="1426425" y="25399"/>
                </a:lnTo>
                <a:lnTo>
                  <a:pt x="137156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4175" y="5148807"/>
            <a:ext cx="1645920" cy="118745"/>
          </a:xfrm>
          <a:custGeom>
            <a:avLst/>
            <a:gdLst/>
            <a:ahLst/>
            <a:cxnLst/>
            <a:rect l="l" t="t" r="r" b="b"/>
            <a:pathLst>
              <a:path w="1645920" h="118745">
                <a:moveTo>
                  <a:pt x="1645875" y="0"/>
                </a:moveTo>
                <a:lnTo>
                  <a:pt x="1591012" y="0"/>
                </a:lnTo>
                <a:lnTo>
                  <a:pt x="0" y="84664"/>
                </a:lnTo>
                <a:lnTo>
                  <a:pt x="0" y="118530"/>
                </a:lnTo>
                <a:lnTo>
                  <a:pt x="1591012" y="33865"/>
                </a:lnTo>
                <a:lnTo>
                  <a:pt x="1627587" y="25399"/>
                </a:lnTo>
                <a:lnTo>
                  <a:pt x="16458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4850" y="5165740"/>
            <a:ext cx="567055" cy="626745"/>
          </a:xfrm>
          <a:custGeom>
            <a:avLst/>
            <a:gdLst/>
            <a:ahLst/>
            <a:cxnLst/>
            <a:rect l="l" t="t" r="r" b="b"/>
            <a:pathLst>
              <a:path w="567054" h="626745">
                <a:moveTo>
                  <a:pt x="493762" y="0"/>
                </a:moveTo>
                <a:lnTo>
                  <a:pt x="0" y="609594"/>
                </a:lnTo>
                <a:lnTo>
                  <a:pt x="54862" y="626527"/>
                </a:lnTo>
                <a:lnTo>
                  <a:pt x="73150" y="626527"/>
                </a:lnTo>
                <a:lnTo>
                  <a:pt x="73150" y="618061"/>
                </a:lnTo>
                <a:lnTo>
                  <a:pt x="566912" y="8466"/>
                </a:lnTo>
                <a:lnTo>
                  <a:pt x="49376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52390" y="5216778"/>
            <a:ext cx="141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nonconvex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64604" y="4864480"/>
            <a:ext cx="993775" cy="565150"/>
          </a:xfrm>
          <a:custGeom>
            <a:avLst/>
            <a:gdLst/>
            <a:ahLst/>
            <a:cxnLst/>
            <a:rect l="l" t="t" r="r" b="b"/>
            <a:pathLst>
              <a:path w="993775" h="565150">
                <a:moveTo>
                  <a:pt x="0" y="0"/>
                </a:moveTo>
                <a:lnTo>
                  <a:pt x="993521" y="564769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30717" y="5401690"/>
            <a:ext cx="100549" cy="12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59127" y="4758816"/>
            <a:ext cx="126373" cy="126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57" y="1019555"/>
            <a:ext cx="7448103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4572" y="2002916"/>
            <a:ext cx="7480934" cy="287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Phase </a:t>
            </a:r>
            <a:r>
              <a:rPr sz="3000" dirty="0">
                <a:latin typeface="Times New Roman"/>
                <a:cs typeface="Times New Roman"/>
              </a:rPr>
              <a:t>1 </a:t>
            </a:r>
            <a:r>
              <a:rPr sz="3000" spc="-10" dirty="0">
                <a:latin typeface="Times New Roman"/>
                <a:cs typeface="Times New Roman"/>
              </a:rPr>
              <a:t>takes time </a:t>
            </a:r>
            <a:r>
              <a:rPr sz="3000" spc="-5" dirty="0">
                <a:latin typeface="Times New Roman"/>
                <a:cs typeface="Times New Roman"/>
              </a:rPr>
              <a:t>O(N </a:t>
            </a:r>
            <a:r>
              <a:rPr sz="3000" dirty="0">
                <a:latin typeface="Times New Roman"/>
                <a:cs typeface="Times New Roman"/>
              </a:rPr>
              <a:t>logN) points </a:t>
            </a:r>
            <a:r>
              <a:rPr sz="3000" spc="-5" dirty="0">
                <a:latin typeface="Times New Roman"/>
                <a:cs typeface="Times New Roman"/>
              </a:rPr>
              <a:t>are </a:t>
            </a:r>
            <a:r>
              <a:rPr sz="3000" dirty="0">
                <a:latin typeface="Times New Roman"/>
                <a:cs typeface="Times New Roman"/>
              </a:rPr>
              <a:t>sorted  by </a:t>
            </a:r>
            <a:r>
              <a:rPr sz="3000" spc="-5" dirty="0">
                <a:latin typeface="Times New Roman"/>
                <a:cs typeface="Times New Roman"/>
              </a:rPr>
              <a:t>angle </a:t>
            </a:r>
            <a:r>
              <a:rPr sz="3000" dirty="0">
                <a:latin typeface="Times New Roman"/>
                <a:cs typeface="Times New Roman"/>
              </a:rPr>
              <a:t>around </a:t>
            </a:r>
            <a:r>
              <a:rPr sz="3000" spc="5" dirty="0">
                <a:latin typeface="Times New Roman"/>
                <a:cs typeface="Times New Roman"/>
              </a:rPr>
              <a:t>the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anchor</a:t>
            </a:r>
            <a:endParaRPr sz="3000">
              <a:latin typeface="Times New Roman"/>
              <a:cs typeface="Times New Roman"/>
            </a:endParaRPr>
          </a:p>
          <a:p>
            <a:pPr marL="268605" marR="129539" indent="-256540" algn="just">
              <a:lnSpc>
                <a:spcPct val="100000"/>
              </a:lnSpc>
              <a:spcBef>
                <a:spcPts val="390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Phase </a:t>
            </a:r>
            <a:r>
              <a:rPr sz="3000" dirty="0">
                <a:latin typeface="Times New Roman"/>
                <a:cs typeface="Times New Roman"/>
              </a:rPr>
              <a:t>2 </a:t>
            </a:r>
            <a:r>
              <a:rPr sz="3000" spc="-5" dirty="0">
                <a:latin typeface="Times New Roman"/>
                <a:cs typeface="Times New Roman"/>
              </a:rPr>
              <a:t>takes </a:t>
            </a:r>
            <a:r>
              <a:rPr sz="3000" spc="-10" dirty="0">
                <a:latin typeface="Times New Roman"/>
                <a:cs typeface="Times New Roman"/>
              </a:rPr>
              <a:t>time </a:t>
            </a:r>
            <a:r>
              <a:rPr sz="3000" dirty="0">
                <a:latin typeface="Times New Roman"/>
                <a:cs typeface="Times New Roman"/>
              </a:rPr>
              <a:t>O(N) </a:t>
            </a:r>
            <a:r>
              <a:rPr sz="3000" spc="-15" dirty="0">
                <a:latin typeface="Times New Roman"/>
                <a:cs typeface="Times New Roman"/>
              </a:rPr>
              <a:t>each </a:t>
            </a:r>
            <a:r>
              <a:rPr sz="3000" spc="5" dirty="0">
                <a:latin typeface="Times New Roman"/>
                <a:cs typeface="Times New Roman"/>
              </a:rPr>
              <a:t>point </a:t>
            </a:r>
            <a:r>
              <a:rPr sz="3000" dirty="0">
                <a:latin typeface="Times New Roman"/>
                <a:cs typeface="Times New Roman"/>
              </a:rPr>
              <a:t>is inserted  into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sequence exactly once, and </a:t>
            </a:r>
            <a:r>
              <a:rPr sz="3000" spc="-15" dirty="0">
                <a:latin typeface="Times New Roman"/>
                <a:cs typeface="Times New Roman"/>
              </a:rPr>
              <a:t>each </a:t>
            </a:r>
            <a:r>
              <a:rPr sz="3000" spc="5" dirty="0">
                <a:latin typeface="Times New Roman"/>
                <a:cs typeface="Times New Roman"/>
              </a:rPr>
              <a:t>point 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spc="-10" dirty="0">
                <a:latin typeface="Times New Roman"/>
                <a:cs typeface="Times New Roman"/>
              </a:rPr>
              <a:t>removed </a:t>
            </a:r>
            <a:r>
              <a:rPr sz="3000" spc="5" dirty="0">
                <a:latin typeface="Times New Roman"/>
                <a:cs typeface="Times New Roman"/>
              </a:rPr>
              <a:t>from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sequence </a:t>
            </a:r>
            <a:r>
              <a:rPr sz="3000" spc="-10" dirty="0">
                <a:latin typeface="Times New Roman"/>
                <a:cs typeface="Times New Roman"/>
              </a:rPr>
              <a:t>at most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once</a:t>
            </a:r>
            <a:endParaRPr sz="3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Times New Roman"/>
                <a:cs typeface="Times New Roman"/>
              </a:rPr>
              <a:t>Total </a:t>
            </a:r>
            <a:r>
              <a:rPr sz="3000" spc="-10" dirty="0">
                <a:latin typeface="Times New Roman"/>
                <a:cs typeface="Times New Roman"/>
              </a:rPr>
              <a:t>time </a:t>
            </a:r>
            <a:r>
              <a:rPr sz="3000" spc="-5" dirty="0">
                <a:latin typeface="Times New Roman"/>
                <a:cs typeface="Times New Roman"/>
              </a:rPr>
              <a:t>complexity </a:t>
            </a:r>
            <a:r>
              <a:rPr sz="3000" dirty="0">
                <a:latin typeface="Times New Roman"/>
                <a:cs typeface="Times New Roman"/>
              </a:rPr>
              <a:t>O(N log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551" y="969263"/>
            <a:ext cx="3216204" cy="38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468" y="1761871"/>
            <a:ext cx="8003540" cy="397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Proposed by </a:t>
            </a:r>
            <a:r>
              <a:rPr sz="3000" spc="-10" dirty="0">
                <a:latin typeface="Times New Roman"/>
                <a:cs typeface="Times New Roman"/>
              </a:rPr>
              <a:t>R.A. </a:t>
            </a:r>
            <a:r>
              <a:rPr sz="3000" dirty="0">
                <a:latin typeface="Times New Roman"/>
                <a:cs typeface="Times New Roman"/>
              </a:rPr>
              <a:t>Jarvis in</a:t>
            </a:r>
            <a:r>
              <a:rPr sz="3000" spc="-15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1973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1.Also known </a:t>
            </a:r>
            <a:r>
              <a:rPr sz="3000" spc="-10" dirty="0">
                <a:latin typeface="Times New Roman"/>
                <a:cs typeface="Times New Roman"/>
              </a:rPr>
              <a:t>as </a:t>
            </a:r>
            <a:r>
              <a:rPr sz="3000" spc="5" dirty="0">
                <a:latin typeface="Times New Roman"/>
                <a:cs typeface="Times New Roman"/>
              </a:rPr>
              <a:t>the “gift </a:t>
            </a:r>
            <a:r>
              <a:rPr sz="3000" dirty="0">
                <a:latin typeface="Times New Roman"/>
                <a:cs typeface="Times New Roman"/>
              </a:rPr>
              <a:t>wrapping”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technique.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2.Start </a:t>
            </a:r>
            <a:r>
              <a:rPr sz="3000" spc="-10" dirty="0">
                <a:latin typeface="Times New Roman"/>
                <a:cs typeface="Times New Roman"/>
              </a:rPr>
              <a:t>at </a:t>
            </a:r>
            <a:r>
              <a:rPr sz="3000" spc="-5" dirty="0">
                <a:latin typeface="Times New Roman"/>
                <a:cs typeface="Times New Roman"/>
              </a:rPr>
              <a:t>some </a:t>
            </a:r>
            <a:r>
              <a:rPr sz="3000" spc="-10" dirty="0">
                <a:latin typeface="Times New Roman"/>
                <a:cs typeface="Times New Roman"/>
              </a:rPr>
              <a:t>extreme </a:t>
            </a:r>
            <a:r>
              <a:rPr sz="3000" spc="5" dirty="0">
                <a:latin typeface="Times New Roman"/>
                <a:cs typeface="Times New Roman"/>
              </a:rPr>
              <a:t>point </a:t>
            </a:r>
            <a:r>
              <a:rPr sz="3000" dirty="0">
                <a:latin typeface="Times New Roman"/>
                <a:cs typeface="Times New Roman"/>
              </a:rPr>
              <a:t>on the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hull.</a:t>
            </a:r>
            <a:endParaRPr sz="3000">
              <a:latin typeface="Times New Roman"/>
              <a:cs typeface="Times New Roman"/>
            </a:endParaRPr>
          </a:p>
          <a:p>
            <a:pPr marL="268605" marR="73025" indent="-256540">
              <a:lnSpc>
                <a:spcPct val="90000"/>
              </a:lnSpc>
              <a:spcBef>
                <a:spcPts val="409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3.In a </a:t>
            </a:r>
            <a:r>
              <a:rPr sz="3000" spc="-5" dirty="0">
                <a:latin typeface="Times New Roman"/>
                <a:cs typeface="Times New Roman"/>
              </a:rPr>
              <a:t>counterclockwise </a:t>
            </a:r>
            <a:r>
              <a:rPr sz="3000" dirty="0">
                <a:latin typeface="Times New Roman"/>
                <a:cs typeface="Times New Roman"/>
              </a:rPr>
              <a:t>fashion, </a:t>
            </a:r>
            <a:r>
              <a:rPr sz="3000" spc="-15" dirty="0">
                <a:latin typeface="Times New Roman"/>
                <a:cs typeface="Times New Roman"/>
              </a:rPr>
              <a:t>each </a:t>
            </a:r>
            <a:r>
              <a:rPr sz="3000" spc="5" dirty="0">
                <a:latin typeface="Times New Roman"/>
                <a:cs typeface="Times New Roman"/>
              </a:rPr>
              <a:t>point  </a:t>
            </a:r>
            <a:r>
              <a:rPr sz="3000" dirty="0">
                <a:latin typeface="Times New Roman"/>
                <a:cs typeface="Times New Roman"/>
              </a:rPr>
              <a:t>within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hull </a:t>
            </a:r>
            <a:r>
              <a:rPr sz="3000" spc="-5" dirty="0">
                <a:latin typeface="Times New Roman"/>
                <a:cs typeface="Times New Roman"/>
              </a:rPr>
              <a:t>is visited and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point </a:t>
            </a:r>
            <a:r>
              <a:rPr sz="3000" dirty="0">
                <a:latin typeface="Times New Roman"/>
                <a:cs typeface="Times New Roman"/>
              </a:rPr>
              <a:t>that  </a:t>
            </a:r>
            <a:r>
              <a:rPr sz="3000" spc="-5" dirty="0">
                <a:latin typeface="Times New Roman"/>
                <a:cs typeface="Times New Roman"/>
              </a:rPr>
              <a:t>undergoes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10" dirty="0">
                <a:latin typeface="Times New Roman"/>
                <a:cs typeface="Times New Roman"/>
              </a:rPr>
              <a:t>largest </a:t>
            </a:r>
            <a:r>
              <a:rPr sz="3000" spc="5" dirty="0">
                <a:latin typeface="Times New Roman"/>
                <a:cs typeface="Times New Roman"/>
              </a:rPr>
              <a:t>right-hand </a:t>
            </a:r>
            <a:r>
              <a:rPr sz="3000" dirty="0">
                <a:latin typeface="Times New Roman"/>
                <a:cs typeface="Times New Roman"/>
              </a:rPr>
              <a:t>turn from the  </a:t>
            </a:r>
            <a:r>
              <a:rPr sz="3000" spc="-5" dirty="0">
                <a:latin typeface="Times New Roman"/>
                <a:cs typeface="Times New Roman"/>
              </a:rPr>
              <a:t>current </a:t>
            </a:r>
            <a:r>
              <a:rPr sz="3000" spc="-10" dirty="0">
                <a:latin typeface="Times New Roman"/>
                <a:cs typeface="Times New Roman"/>
              </a:rPr>
              <a:t>extreme </a:t>
            </a:r>
            <a:r>
              <a:rPr sz="3000" spc="5" dirty="0">
                <a:latin typeface="Times New Roman"/>
                <a:cs typeface="Times New Roman"/>
              </a:rPr>
              <a:t>point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next </a:t>
            </a:r>
            <a:r>
              <a:rPr sz="3000" spc="5" dirty="0">
                <a:latin typeface="Times New Roman"/>
                <a:cs typeface="Times New Roman"/>
              </a:rPr>
              <a:t>point </a:t>
            </a:r>
            <a:r>
              <a:rPr sz="3000" dirty="0">
                <a:latin typeface="Times New Roman"/>
                <a:cs typeface="Times New Roman"/>
              </a:rPr>
              <a:t>on </a:t>
            </a:r>
            <a:r>
              <a:rPr sz="3000" spc="5" dirty="0">
                <a:latin typeface="Times New Roman"/>
                <a:cs typeface="Times New Roman"/>
              </a:rPr>
              <a:t>the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hull.</a:t>
            </a:r>
            <a:endParaRPr sz="3000">
              <a:latin typeface="Times New Roman"/>
              <a:cs typeface="Times New Roman"/>
            </a:endParaRPr>
          </a:p>
          <a:p>
            <a:pPr marL="268605" marR="5080" indent="-256540">
              <a:lnSpc>
                <a:spcPts val="3240"/>
              </a:lnSpc>
              <a:spcBef>
                <a:spcPts val="434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4.Finds the points on the hull in the order in which  </a:t>
            </a:r>
            <a:r>
              <a:rPr sz="3000" spc="-5" dirty="0">
                <a:latin typeface="Times New Roman"/>
                <a:cs typeface="Times New Roman"/>
              </a:rPr>
              <a:t>they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appear.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098" y="461263"/>
            <a:ext cx="7870190" cy="551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This is perhaps the </a:t>
            </a:r>
            <a:r>
              <a:rPr sz="2500" spc="-15" dirty="0">
                <a:latin typeface="Times New Roman"/>
                <a:cs typeface="Times New Roman"/>
              </a:rPr>
              <a:t>most </a:t>
            </a:r>
            <a:r>
              <a:rPr sz="2500" spc="-5" dirty="0">
                <a:latin typeface="Times New Roman"/>
                <a:cs typeface="Times New Roman"/>
              </a:rPr>
              <a:t>simple-minded algorithm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for</a:t>
            </a:r>
            <a:endParaRPr sz="2500">
              <a:latin typeface="Times New Roman"/>
              <a:cs typeface="Times New Roman"/>
            </a:endParaRPr>
          </a:p>
          <a:p>
            <a:pPr marL="268605" marR="227329">
              <a:lnSpc>
                <a:spcPts val="2690"/>
              </a:lnSpc>
              <a:spcBef>
                <a:spcPts val="204"/>
              </a:spcBef>
            </a:pPr>
            <a:r>
              <a:rPr sz="2500" spc="-5" dirty="0">
                <a:latin typeface="Times New Roman"/>
                <a:cs typeface="Times New Roman"/>
              </a:rPr>
              <a:t>the convex hull , and </a:t>
            </a:r>
            <a:r>
              <a:rPr sz="2500" spc="-10" dirty="0">
                <a:latin typeface="Times New Roman"/>
                <a:cs typeface="Times New Roman"/>
              </a:rPr>
              <a:t>yet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spc="-15" dirty="0">
                <a:latin typeface="Times New Roman"/>
                <a:cs typeface="Times New Roman"/>
              </a:rPr>
              <a:t>some </a:t>
            </a:r>
            <a:r>
              <a:rPr sz="2500" spc="-10" dirty="0">
                <a:latin typeface="Times New Roman"/>
                <a:cs typeface="Times New Roman"/>
              </a:rPr>
              <a:t>cases </a:t>
            </a:r>
            <a:r>
              <a:rPr sz="2500" spc="-5" dirty="0">
                <a:latin typeface="Times New Roman"/>
                <a:cs typeface="Times New Roman"/>
              </a:rPr>
              <a:t>it can be very </a:t>
            </a:r>
            <a:r>
              <a:rPr sz="2500" spc="-10" dirty="0">
                <a:latin typeface="Times New Roman"/>
                <a:cs typeface="Times New Roman"/>
              </a:rPr>
              <a:t>fast.  </a:t>
            </a:r>
            <a:r>
              <a:rPr sz="2500" spc="-5" dirty="0">
                <a:latin typeface="Times New Roman"/>
                <a:cs typeface="Times New Roman"/>
              </a:rPr>
              <a:t>The basic idea is as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follows: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268605" marR="293370" indent="-256540">
              <a:lnSpc>
                <a:spcPts val="2710"/>
              </a:lnSpc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Start at </a:t>
            </a:r>
            <a:r>
              <a:rPr sz="2500" spc="-15" dirty="0">
                <a:latin typeface="Times New Roman"/>
                <a:cs typeface="Times New Roman"/>
              </a:rPr>
              <a:t>some </a:t>
            </a:r>
            <a:r>
              <a:rPr sz="2500" spc="-5" dirty="0">
                <a:latin typeface="Times New Roman"/>
                <a:cs typeface="Times New Roman"/>
              </a:rPr>
              <a:t>extreme point, which is guaranteed to be on  the hull.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90000"/>
              </a:lnSpc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At each step, test </a:t>
            </a:r>
            <a:r>
              <a:rPr sz="2500" i="1" spc="-5" dirty="0">
                <a:latin typeface="Times New Roman"/>
                <a:cs typeface="Times New Roman"/>
              </a:rPr>
              <a:t>each </a:t>
            </a:r>
            <a:r>
              <a:rPr sz="2500" spc="-5" dirty="0">
                <a:latin typeface="Times New Roman"/>
                <a:cs typeface="Times New Roman"/>
              </a:rPr>
              <a:t>of the points, and find the one which  </a:t>
            </a:r>
            <a:r>
              <a:rPr sz="2500" spc="-10" dirty="0">
                <a:latin typeface="Times New Roman"/>
                <a:cs typeface="Times New Roman"/>
              </a:rPr>
              <a:t>makes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15" dirty="0">
                <a:latin typeface="Times New Roman"/>
                <a:cs typeface="Times New Roman"/>
              </a:rPr>
              <a:t>largest </a:t>
            </a:r>
            <a:r>
              <a:rPr sz="2500" dirty="0">
                <a:latin typeface="Times New Roman"/>
                <a:cs typeface="Times New Roman"/>
              </a:rPr>
              <a:t>right-hand </a:t>
            </a:r>
            <a:r>
              <a:rPr sz="2500" spc="-5" dirty="0">
                <a:latin typeface="Times New Roman"/>
                <a:cs typeface="Times New Roman"/>
              </a:rPr>
              <a:t>turn. That point has to be the  next one </a:t>
            </a:r>
            <a:r>
              <a:rPr sz="2500" spc="-10" dirty="0">
                <a:latin typeface="Times New Roman"/>
                <a:cs typeface="Times New Roman"/>
              </a:rPr>
              <a:t>on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hull.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268605" marR="359410" indent="-256540">
              <a:lnSpc>
                <a:spcPct val="89900"/>
              </a:lnSpc>
              <a:spcBef>
                <a:spcPts val="5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Because </a:t>
            </a:r>
            <a:r>
              <a:rPr sz="2500" spc="-5" dirty="0">
                <a:latin typeface="Times New Roman"/>
                <a:cs typeface="Times New Roman"/>
              </a:rPr>
              <a:t>this process </a:t>
            </a:r>
            <a:r>
              <a:rPr sz="2500" spc="-10" dirty="0">
                <a:latin typeface="Times New Roman"/>
                <a:cs typeface="Times New Roman"/>
              </a:rPr>
              <a:t>marches </a:t>
            </a:r>
            <a:r>
              <a:rPr sz="2500" spc="-5" dirty="0">
                <a:latin typeface="Times New Roman"/>
                <a:cs typeface="Times New Roman"/>
              </a:rPr>
              <a:t>around the hull in counter-  clockwise </a:t>
            </a:r>
            <a:r>
              <a:rPr sz="2500" spc="-20" dirty="0">
                <a:latin typeface="Times New Roman"/>
                <a:cs typeface="Times New Roman"/>
              </a:rPr>
              <a:t>order, </a:t>
            </a:r>
            <a:r>
              <a:rPr sz="2500" spc="-5" dirty="0">
                <a:latin typeface="Times New Roman"/>
                <a:cs typeface="Times New Roman"/>
              </a:rPr>
              <a:t>like a ribbon wrapping itself around the  points, this algorithm also called the "gift-wrapping"  algorithm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284" y="1398810"/>
            <a:ext cx="7814513" cy="3368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592582"/>
            <a:ext cx="7586345" cy="434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47015" indent="-25654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corresponding </a:t>
            </a:r>
            <a:r>
              <a:rPr sz="3000" spc="-5" dirty="0">
                <a:latin typeface="Times New Roman"/>
                <a:cs typeface="Times New Roman"/>
              </a:rPr>
              <a:t>convex </a:t>
            </a:r>
            <a:r>
              <a:rPr sz="3000" dirty="0">
                <a:latin typeface="Times New Roman"/>
                <a:cs typeface="Times New Roman"/>
              </a:rPr>
              <a:t>hull algorithm </a:t>
            </a:r>
            <a:r>
              <a:rPr sz="3000" spc="-5" dirty="0">
                <a:latin typeface="Times New Roman"/>
                <a:cs typeface="Times New Roman"/>
              </a:rPr>
              <a:t>is  </a:t>
            </a:r>
            <a:r>
              <a:rPr sz="3000" spc="-10" dirty="0">
                <a:latin typeface="Times New Roman"/>
                <a:cs typeface="Times New Roman"/>
              </a:rPr>
              <a:t>called </a:t>
            </a:r>
            <a:r>
              <a:rPr sz="3000" spc="-20" dirty="0">
                <a:latin typeface="Times New Roman"/>
                <a:cs typeface="Times New Roman"/>
              </a:rPr>
              <a:t>Jarvis’s </a:t>
            </a:r>
            <a:r>
              <a:rPr sz="3000" spc="-10" dirty="0">
                <a:latin typeface="Times New Roman"/>
                <a:cs typeface="Times New Roman"/>
              </a:rPr>
              <a:t>march. </a:t>
            </a:r>
            <a:r>
              <a:rPr sz="3000" dirty="0">
                <a:latin typeface="Times New Roman"/>
                <a:cs typeface="Times New Roman"/>
              </a:rPr>
              <a:t>Which builds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hull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endParaRPr sz="30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Times New Roman"/>
                <a:cs typeface="Times New Roman"/>
              </a:rPr>
              <a:t>O(nh) </a:t>
            </a:r>
            <a:r>
              <a:rPr sz="3000" spc="-10" dirty="0">
                <a:latin typeface="Times New Roman"/>
                <a:cs typeface="Times New Roman"/>
              </a:rPr>
              <a:t>time </a:t>
            </a:r>
            <a:r>
              <a:rPr sz="3000" dirty="0">
                <a:latin typeface="Times New Roman"/>
                <a:cs typeface="Times New Roman"/>
              </a:rPr>
              <a:t>by a </a:t>
            </a:r>
            <a:r>
              <a:rPr sz="3000" spc="-5" dirty="0">
                <a:latin typeface="Times New Roman"/>
                <a:cs typeface="Times New Roman"/>
              </a:rPr>
              <a:t>process </a:t>
            </a:r>
            <a:r>
              <a:rPr sz="3000" spc="-10" dirty="0">
                <a:latin typeface="Times New Roman"/>
                <a:cs typeface="Times New Roman"/>
              </a:rPr>
              <a:t>called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“gift-wrapping”.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imes New Roman"/>
              <a:cs typeface="Times New Roman"/>
            </a:endParaRPr>
          </a:p>
          <a:p>
            <a:pPr marL="268605" marR="135255" indent="-256540">
              <a:lnSpc>
                <a:spcPct val="100000"/>
              </a:lnSpc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algorithm </a:t>
            </a:r>
            <a:r>
              <a:rPr sz="3000" spc="-5" dirty="0">
                <a:latin typeface="Times New Roman"/>
                <a:cs typeface="Times New Roman"/>
              </a:rPr>
              <a:t>operates </a:t>
            </a:r>
            <a:r>
              <a:rPr sz="3000" dirty="0">
                <a:latin typeface="Times New Roman"/>
                <a:cs typeface="Times New Roman"/>
              </a:rPr>
              <a:t>by considering </a:t>
            </a:r>
            <a:r>
              <a:rPr sz="3000" spc="-5" dirty="0">
                <a:latin typeface="Times New Roman"/>
                <a:cs typeface="Times New Roman"/>
              </a:rPr>
              <a:t>any </a:t>
            </a:r>
            <a:r>
              <a:rPr sz="3000" dirty="0">
                <a:latin typeface="Times New Roman"/>
                <a:cs typeface="Times New Roman"/>
              </a:rPr>
              <a:t>one  </a:t>
            </a:r>
            <a:r>
              <a:rPr sz="3000" spc="5" dirty="0">
                <a:latin typeface="Times New Roman"/>
                <a:cs typeface="Times New Roman"/>
              </a:rPr>
              <a:t>point </a:t>
            </a:r>
            <a:r>
              <a:rPr sz="3000" spc="-5" dirty="0">
                <a:latin typeface="Times New Roman"/>
                <a:cs typeface="Times New Roman"/>
              </a:rPr>
              <a:t>that </a:t>
            </a:r>
            <a:r>
              <a:rPr sz="3000" dirty="0">
                <a:latin typeface="Times New Roman"/>
                <a:cs typeface="Times New Roman"/>
              </a:rPr>
              <a:t>is on the hull </a:t>
            </a:r>
            <a:r>
              <a:rPr sz="3000" spc="-55" dirty="0">
                <a:latin typeface="Times New Roman"/>
                <a:cs typeface="Times New Roman"/>
              </a:rPr>
              <a:t>say,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lowest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point.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imes New Roman"/>
              <a:cs typeface="Times New Roman"/>
            </a:endParaRPr>
          </a:p>
          <a:p>
            <a:pPr marL="268605" marR="786765" indent="-256540">
              <a:lnSpc>
                <a:spcPct val="100000"/>
              </a:lnSpc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Times New Roman"/>
                <a:cs typeface="Times New Roman"/>
              </a:rPr>
              <a:t>We </a:t>
            </a:r>
            <a:r>
              <a:rPr sz="3000" spc="-5" dirty="0">
                <a:latin typeface="Times New Roman"/>
                <a:cs typeface="Times New Roman"/>
              </a:rPr>
              <a:t>then </a:t>
            </a:r>
            <a:r>
              <a:rPr sz="3000" spc="5" dirty="0">
                <a:latin typeface="Times New Roman"/>
                <a:cs typeface="Times New Roman"/>
              </a:rPr>
              <a:t>ﬁnd the </a:t>
            </a:r>
            <a:r>
              <a:rPr sz="3000" dirty="0">
                <a:latin typeface="Times New Roman"/>
                <a:cs typeface="Times New Roman"/>
              </a:rPr>
              <a:t>“next” </a:t>
            </a:r>
            <a:r>
              <a:rPr sz="3000" spc="-5" dirty="0">
                <a:latin typeface="Times New Roman"/>
                <a:cs typeface="Times New Roman"/>
              </a:rPr>
              <a:t>edge </a:t>
            </a:r>
            <a:r>
              <a:rPr sz="3000" dirty="0">
                <a:latin typeface="Times New Roman"/>
                <a:cs typeface="Times New Roman"/>
              </a:rPr>
              <a:t>on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hull in  counter </a:t>
            </a:r>
            <a:r>
              <a:rPr sz="3000" spc="-5" dirty="0">
                <a:latin typeface="Times New Roman"/>
                <a:cs typeface="Times New Roman"/>
              </a:rPr>
              <a:t>clockwise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order.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521030"/>
            <a:ext cx="7776845" cy="525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order to find the biggest right </a:t>
            </a:r>
            <a:r>
              <a:rPr sz="3000" spc="-5" dirty="0">
                <a:latin typeface="Times New Roman"/>
                <a:cs typeface="Times New Roman"/>
              </a:rPr>
              <a:t>hand </a:t>
            </a:r>
            <a:r>
              <a:rPr sz="3000" spc="5" dirty="0">
                <a:latin typeface="Times New Roman"/>
                <a:cs typeface="Times New Roman"/>
              </a:rPr>
              <a:t>turn, </a:t>
            </a:r>
            <a:r>
              <a:rPr sz="3000" dirty="0">
                <a:latin typeface="Times New Roman"/>
                <a:cs typeface="Times New Roman"/>
              </a:rPr>
              <a:t>the  last two points </a:t>
            </a:r>
            <a:r>
              <a:rPr sz="3000" spc="-5" dirty="0">
                <a:latin typeface="Times New Roman"/>
                <a:cs typeface="Times New Roman"/>
              </a:rPr>
              <a:t>added </a:t>
            </a:r>
            <a:r>
              <a:rPr sz="3000" dirty="0">
                <a:latin typeface="Times New Roman"/>
                <a:cs typeface="Times New Roman"/>
              </a:rPr>
              <a:t>to the hull, </a:t>
            </a:r>
            <a:r>
              <a:rPr sz="3000" spc="25" dirty="0">
                <a:latin typeface="Times New Roman"/>
                <a:cs typeface="Times New Roman"/>
              </a:rPr>
              <a:t>p1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spc="5" dirty="0">
                <a:latin typeface="Times New Roman"/>
                <a:cs typeface="Times New Roman"/>
              </a:rPr>
              <a:t>p2,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must 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known.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Times New Roman"/>
              <a:cs typeface="Times New Roman"/>
            </a:endParaRPr>
          </a:p>
          <a:p>
            <a:pPr marL="268605" marR="8890" indent="-256540">
              <a:lnSpc>
                <a:spcPct val="100000"/>
              </a:lnSpc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Assuming </a:t>
            </a:r>
            <a:r>
              <a:rPr sz="3000" spc="10" dirty="0">
                <a:latin typeface="Times New Roman"/>
                <a:cs typeface="Times New Roman"/>
              </a:rPr>
              <a:t>p1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spc="5" dirty="0">
                <a:latin typeface="Times New Roman"/>
                <a:cs typeface="Times New Roman"/>
              </a:rPr>
              <a:t>p2 </a:t>
            </a:r>
            <a:r>
              <a:rPr sz="3000" spc="-5" dirty="0">
                <a:latin typeface="Times New Roman"/>
                <a:cs typeface="Times New Roman"/>
              </a:rPr>
              <a:t>are </a:t>
            </a:r>
            <a:r>
              <a:rPr sz="3000" dirty="0">
                <a:latin typeface="Times New Roman"/>
                <a:cs typeface="Times New Roman"/>
              </a:rPr>
              <a:t>known, the angle </a:t>
            </a:r>
            <a:r>
              <a:rPr sz="3000" spc="-5" dirty="0">
                <a:latin typeface="Times New Roman"/>
                <a:cs typeface="Times New Roman"/>
              </a:rPr>
              <a:t>these  two </a:t>
            </a:r>
            <a:r>
              <a:rPr sz="3000" dirty="0">
                <a:latin typeface="Times New Roman"/>
                <a:cs typeface="Times New Roman"/>
              </a:rPr>
              <a:t>points form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remaining </a:t>
            </a:r>
            <a:r>
              <a:rPr sz="3000" dirty="0">
                <a:latin typeface="Times New Roman"/>
                <a:cs typeface="Times New Roman"/>
              </a:rPr>
              <a:t>possible hull  points is </a:t>
            </a:r>
            <a:r>
              <a:rPr sz="3000" spc="-5" dirty="0">
                <a:latin typeface="Times New Roman"/>
                <a:cs typeface="Times New Roman"/>
              </a:rPr>
              <a:t>calculated. The </a:t>
            </a:r>
            <a:r>
              <a:rPr sz="3000" spc="5" dirty="0">
                <a:latin typeface="Times New Roman"/>
                <a:cs typeface="Times New Roman"/>
              </a:rPr>
              <a:t>point </a:t>
            </a:r>
            <a:r>
              <a:rPr sz="3000" spc="-5" dirty="0">
                <a:latin typeface="Times New Roman"/>
                <a:cs typeface="Times New Roman"/>
              </a:rPr>
              <a:t>that </a:t>
            </a:r>
            <a:r>
              <a:rPr sz="3000" spc="-10" dirty="0">
                <a:latin typeface="Times New Roman"/>
                <a:cs typeface="Times New Roman"/>
              </a:rPr>
              <a:t>minimizes </a:t>
            </a:r>
            <a:r>
              <a:rPr sz="3000" dirty="0">
                <a:latin typeface="Times New Roman"/>
                <a:cs typeface="Times New Roman"/>
              </a:rPr>
              <a:t>the  angle is the </a:t>
            </a:r>
            <a:r>
              <a:rPr sz="3000" spc="-5" dirty="0">
                <a:latin typeface="Times New Roman"/>
                <a:cs typeface="Times New Roman"/>
              </a:rPr>
              <a:t>next </a:t>
            </a:r>
            <a:r>
              <a:rPr sz="3000" spc="5" dirty="0">
                <a:latin typeface="Times New Roman"/>
                <a:cs typeface="Times New Roman"/>
              </a:rPr>
              <a:t>point </a:t>
            </a:r>
            <a:r>
              <a:rPr sz="3000" dirty="0">
                <a:latin typeface="Times New Roman"/>
                <a:cs typeface="Times New Roman"/>
              </a:rPr>
              <a:t>in the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hull.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Times New Roman"/>
              <a:cs typeface="Times New Roman"/>
            </a:endParaRPr>
          </a:p>
          <a:p>
            <a:pPr marL="268605" marR="478155" indent="-256540">
              <a:lnSpc>
                <a:spcPct val="100000"/>
              </a:lnSpc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Continue to </a:t>
            </a:r>
            <a:r>
              <a:rPr sz="3000" spc="-15" dirty="0">
                <a:latin typeface="Times New Roman"/>
                <a:cs typeface="Times New Roman"/>
              </a:rPr>
              <a:t>make </a:t>
            </a:r>
            <a:r>
              <a:rPr sz="3000" dirty="0">
                <a:latin typeface="Times New Roman"/>
                <a:cs typeface="Times New Roman"/>
              </a:rPr>
              <a:t>right </a:t>
            </a:r>
            <a:r>
              <a:rPr sz="3000" spc="5" dirty="0">
                <a:latin typeface="Times New Roman"/>
                <a:cs typeface="Times New Roman"/>
              </a:rPr>
              <a:t>turns </a:t>
            </a:r>
            <a:r>
              <a:rPr sz="3000" dirty="0">
                <a:latin typeface="Times New Roman"/>
                <a:cs typeface="Times New Roman"/>
              </a:rPr>
              <a:t>until the original  </a:t>
            </a:r>
            <a:r>
              <a:rPr sz="3000" spc="5" dirty="0">
                <a:latin typeface="Times New Roman"/>
                <a:cs typeface="Times New Roman"/>
              </a:rPr>
              <a:t>point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10" dirty="0">
                <a:latin typeface="Times New Roman"/>
                <a:cs typeface="Times New Roman"/>
              </a:rPr>
              <a:t>reached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dirty="0">
                <a:latin typeface="Times New Roman"/>
                <a:cs typeface="Times New Roman"/>
              </a:rPr>
              <a:t>the hull is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complete.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121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334" y="807653"/>
            <a:ext cx="5980863" cy="446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596" y="809955"/>
            <a:ext cx="7710170" cy="422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302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idea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Jarvis’s </a:t>
            </a:r>
            <a:r>
              <a:rPr sz="2400" spc="-5" dirty="0">
                <a:latin typeface="Times New Roman"/>
                <a:cs typeface="Times New Roman"/>
              </a:rPr>
              <a:t>Algorithm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simple, we </a:t>
            </a:r>
            <a:r>
              <a:rPr sz="2400" spc="-10" dirty="0">
                <a:latin typeface="Times New Roman"/>
                <a:cs typeface="Times New Roman"/>
              </a:rPr>
              <a:t>start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leftmost </a:t>
            </a:r>
            <a:r>
              <a:rPr sz="2400" dirty="0">
                <a:latin typeface="Times New Roman"/>
                <a:cs typeface="Times New Roman"/>
              </a:rPr>
              <a:t>point (or point with minimum x </a:t>
            </a:r>
            <a:r>
              <a:rPr sz="2400" spc="-5" dirty="0">
                <a:latin typeface="Times New Roman"/>
                <a:cs typeface="Times New Roman"/>
              </a:rPr>
              <a:t>coordinate value)  and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10" dirty="0">
                <a:latin typeface="Times New Roman"/>
                <a:cs typeface="Times New Roman"/>
              </a:rPr>
              <a:t>keep </a:t>
            </a:r>
            <a:r>
              <a:rPr sz="2400" spc="-5" dirty="0">
                <a:latin typeface="Times New Roman"/>
                <a:cs typeface="Times New Roman"/>
              </a:rPr>
              <a:t>wrapping </a:t>
            </a:r>
            <a:r>
              <a:rPr sz="2400" dirty="0">
                <a:latin typeface="Times New Roman"/>
                <a:cs typeface="Times New Roman"/>
              </a:rPr>
              <a:t>points in </a:t>
            </a:r>
            <a:r>
              <a:rPr sz="2400" spc="-5" dirty="0">
                <a:latin typeface="Times New Roman"/>
                <a:cs typeface="Times New Roman"/>
              </a:rPr>
              <a:t>counter clockwise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sz="16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The big </a:t>
            </a:r>
            <a:r>
              <a:rPr sz="2400" spc="-5" dirty="0">
                <a:latin typeface="Times New Roman"/>
                <a:cs typeface="Times New Roman"/>
              </a:rPr>
              <a:t>question </a:t>
            </a:r>
            <a:r>
              <a:rPr sz="2400" dirty="0">
                <a:latin typeface="Times New Roman"/>
                <a:cs typeface="Times New Roman"/>
              </a:rPr>
              <a:t>is, </a:t>
            </a:r>
            <a:r>
              <a:rPr sz="2400" spc="-10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a point p </a:t>
            </a:r>
            <a:r>
              <a:rPr sz="2400" spc="-5" dirty="0">
                <a:latin typeface="Times New Roman"/>
                <a:cs typeface="Times New Roman"/>
              </a:rPr>
              <a:t>as current </a:t>
            </a:r>
            <a:r>
              <a:rPr sz="2400" dirty="0">
                <a:latin typeface="Times New Roman"/>
                <a:cs typeface="Times New Roman"/>
              </a:rPr>
              <a:t>point, how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find the next point 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97800"/>
              </a:lnSpc>
              <a:tabLst>
                <a:tab pos="335915" algn="l"/>
                <a:tab pos="2774315" algn="l"/>
              </a:tabLst>
            </a:pPr>
            <a:r>
              <a:rPr sz="16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idea </a:t>
            </a:r>
            <a:r>
              <a:rPr sz="2400" dirty="0">
                <a:latin typeface="Times New Roman"/>
                <a:cs typeface="Times New Roman"/>
              </a:rPr>
              <a:t>is to use </a:t>
            </a:r>
            <a:r>
              <a:rPr sz="2400" spc="-5" dirty="0">
                <a:latin typeface="Times New Roman"/>
                <a:cs typeface="Times New Roman"/>
              </a:rPr>
              <a:t>orientation()here. Next </a:t>
            </a:r>
            <a:r>
              <a:rPr sz="2400" dirty="0">
                <a:latin typeface="Times New Roman"/>
                <a:cs typeface="Times New Roman"/>
              </a:rPr>
              <a:t>point is </a:t>
            </a:r>
            <a:r>
              <a:rPr sz="2400" spc="-5" dirty="0">
                <a:latin typeface="Times New Roman"/>
                <a:cs typeface="Times New Roman"/>
              </a:rPr>
              <a:t>selected </a:t>
            </a:r>
            <a:r>
              <a:rPr sz="2400" spc="-10" dirty="0">
                <a:latin typeface="Times New Roman"/>
                <a:cs typeface="Times New Roman"/>
              </a:rPr>
              <a:t>as  </a:t>
            </a:r>
            <a:r>
              <a:rPr sz="2400" dirty="0">
                <a:latin typeface="Times New Roman"/>
                <a:cs typeface="Times New Roman"/>
              </a:rPr>
              <a:t>the point that </a:t>
            </a:r>
            <a:r>
              <a:rPr sz="2400" spc="-5" dirty="0">
                <a:latin typeface="Times New Roman"/>
                <a:cs typeface="Times New Roman"/>
              </a:rPr>
              <a:t>beats </a:t>
            </a:r>
            <a:r>
              <a:rPr sz="2400" dirty="0">
                <a:latin typeface="Times New Roman"/>
                <a:cs typeface="Times New Roman"/>
              </a:rPr>
              <a:t>all other points at </a:t>
            </a:r>
            <a:r>
              <a:rPr sz="2400" spc="-5" dirty="0">
                <a:latin typeface="Times New Roman"/>
                <a:cs typeface="Times New Roman"/>
              </a:rPr>
              <a:t>counter clockwise  orientation,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	point </a:t>
            </a:r>
            <a:r>
              <a:rPr sz="2400" spc="-5" dirty="0">
                <a:latin typeface="Times New Roman"/>
                <a:cs typeface="Times New Roman"/>
              </a:rPr>
              <a:t>which has </a:t>
            </a:r>
            <a:r>
              <a:rPr sz="2400" spc="-10" dirty="0">
                <a:latin typeface="Times New Roman"/>
                <a:cs typeface="Times New Roman"/>
              </a:rPr>
              <a:t>right </a:t>
            </a:r>
            <a:r>
              <a:rPr sz="2400" spc="-5" dirty="0">
                <a:latin typeface="Times New Roman"/>
                <a:cs typeface="Times New Roman"/>
              </a:rPr>
              <a:t>hand </a:t>
            </a:r>
            <a:r>
              <a:rPr sz="2400" dirty="0">
                <a:latin typeface="Times New Roman"/>
                <a:cs typeface="Times New Roman"/>
              </a:rPr>
              <a:t>most turn is  </a:t>
            </a:r>
            <a:r>
              <a:rPr sz="2400" spc="-5" dirty="0">
                <a:latin typeface="Times New Roman"/>
                <a:cs typeface="Times New Roman"/>
              </a:rPr>
              <a:t>taken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6802" y="832866"/>
            <a:ext cx="19888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Lucida Sans Unicode"/>
                <a:cs typeface="Lucida Sans Unicode"/>
              </a:rPr>
              <a:t>Algorithm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070" y="1735328"/>
            <a:ext cx="7372984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69240" algn="l"/>
                <a:tab pos="1085850" algn="l"/>
                <a:tab pos="1397000" algn="l"/>
                <a:tab pos="2199005" algn="l"/>
                <a:tab pos="3001010" algn="l"/>
                <a:tab pos="3421379" algn="l"/>
                <a:tab pos="3781425" algn="l"/>
                <a:tab pos="5144135" algn="l"/>
                <a:tab pos="5760085" algn="l"/>
                <a:tab pos="6120130" algn="l"/>
                <a:tab pos="6684009" algn="l"/>
              </a:tabLst>
            </a:pPr>
            <a:r>
              <a:rPr sz="2400" dirty="0">
                <a:latin typeface="Arial"/>
                <a:cs typeface="Arial"/>
              </a:rPr>
              <a:t>Fi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st,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ba</a:t>
            </a:r>
            <a:r>
              <a:rPr sz="2400" spc="-5" dirty="0">
                <a:latin typeface="Arial"/>
                <a:cs typeface="Arial"/>
              </a:rPr>
              <a:t>se</a:t>
            </a:r>
            <a:r>
              <a:rPr sz="2400" dirty="0">
                <a:latin typeface="Arial"/>
                <a:cs typeface="Arial"/>
              </a:rPr>
              <a:t>	po</a:t>
            </a:r>
            <a:r>
              <a:rPr sz="2400" spc="-5" dirty="0"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i="1" baseline="-20833" dirty="0">
                <a:latin typeface="Arial"/>
                <a:cs typeface="Arial"/>
              </a:rPr>
              <a:t>o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lec</a:t>
            </a:r>
            <a:r>
              <a:rPr sz="2400" dirty="0">
                <a:latin typeface="Arial"/>
                <a:cs typeface="Arial"/>
              </a:rPr>
              <a:t>ted,	t</a:t>
            </a:r>
            <a:r>
              <a:rPr sz="2400" spc="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po</a:t>
            </a:r>
            <a:r>
              <a:rPr sz="2400" spc="-5" dirty="0">
                <a:latin typeface="Arial"/>
                <a:cs typeface="Arial"/>
              </a:rPr>
              <a:t>int 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minimum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y-coordinate</a:t>
            </a:r>
            <a:endParaRPr sz="2400">
              <a:latin typeface="Arial"/>
              <a:cs typeface="Arial"/>
            </a:endParaRPr>
          </a:p>
          <a:p>
            <a:pPr marL="269240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Select </a:t>
            </a:r>
            <a:r>
              <a:rPr sz="2400" spc="5" dirty="0">
                <a:latin typeface="Arial"/>
                <a:cs typeface="Arial"/>
              </a:rPr>
              <a:t>leftmost </a:t>
            </a:r>
            <a:r>
              <a:rPr sz="2400" dirty="0">
                <a:latin typeface="Arial"/>
                <a:cs typeface="Arial"/>
              </a:rPr>
              <a:t>point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case 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tie.</a:t>
            </a:r>
            <a:endParaRPr sz="2400">
              <a:latin typeface="Arial"/>
              <a:cs typeface="Arial"/>
            </a:endParaRPr>
          </a:p>
          <a:p>
            <a:pPr marL="25400" marR="19050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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The next convex </a:t>
            </a:r>
            <a:r>
              <a:rPr sz="2400" dirty="0">
                <a:latin typeface="Arial"/>
                <a:cs typeface="Arial"/>
              </a:rPr>
              <a:t>hull </a:t>
            </a:r>
            <a:r>
              <a:rPr sz="2400" spc="-5" dirty="0">
                <a:latin typeface="Arial"/>
                <a:cs typeface="Arial"/>
              </a:rPr>
              <a:t>vertices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has the </a:t>
            </a:r>
            <a:r>
              <a:rPr sz="2400" spc="-5" dirty="0">
                <a:latin typeface="Arial"/>
                <a:cs typeface="Arial"/>
              </a:rPr>
              <a:t>least </a:t>
            </a:r>
            <a:r>
              <a:rPr sz="2400" dirty="0">
                <a:latin typeface="Arial"/>
                <a:cs typeface="Arial"/>
              </a:rPr>
              <a:t>polar  </a:t>
            </a:r>
            <a:r>
              <a:rPr sz="2400" spc="-5" dirty="0">
                <a:latin typeface="Arial"/>
                <a:cs typeface="Arial"/>
              </a:rPr>
              <a:t>angle </a:t>
            </a:r>
            <a:r>
              <a:rPr sz="2400" spc="-55" dirty="0">
                <a:latin typeface="Arial"/>
                <a:cs typeface="Arial"/>
              </a:rPr>
              <a:t>w.r.t.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positive horizontal ray </a:t>
            </a:r>
            <a:r>
              <a:rPr sz="2400" spc="5" dirty="0">
                <a:latin typeface="Arial"/>
                <a:cs typeface="Arial"/>
              </a:rPr>
              <a:t>from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i="1" spc="-7" baseline="-20833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26440" lvl="1" indent="-245110">
              <a:lnSpc>
                <a:spcPct val="100000"/>
              </a:lnSpc>
              <a:buSzPct val="95833"/>
              <a:buFont typeface="Wingdings"/>
              <a:buChar char=""/>
              <a:tabLst>
                <a:tab pos="727075" algn="l"/>
              </a:tabLst>
            </a:pPr>
            <a:r>
              <a:rPr sz="2400" dirty="0">
                <a:latin typeface="Arial"/>
                <a:cs typeface="Arial"/>
              </a:rPr>
              <a:t>Measure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counter </a:t>
            </a:r>
            <a:r>
              <a:rPr sz="2400" spc="-5" dirty="0">
                <a:latin typeface="Arial"/>
                <a:cs typeface="Arial"/>
              </a:rPr>
              <a:t>clockwise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direction.</a:t>
            </a:r>
            <a:endParaRPr sz="2400">
              <a:latin typeface="Arial"/>
              <a:cs typeface="Arial"/>
            </a:endParaRPr>
          </a:p>
          <a:p>
            <a:pPr marL="726440" lvl="1" indent="-245110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"/>
              <a:tabLst>
                <a:tab pos="727075" algn="l"/>
              </a:tabLst>
            </a:pPr>
            <a:r>
              <a:rPr sz="2400" dirty="0">
                <a:latin typeface="Arial"/>
                <a:cs typeface="Arial"/>
              </a:rPr>
              <a:t>If tie, choose the farthest such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point.</a:t>
            </a:r>
            <a:endParaRPr sz="2400">
              <a:latin typeface="Arial"/>
              <a:cs typeface="Arial"/>
            </a:endParaRPr>
          </a:p>
          <a:p>
            <a:pPr marL="25400" marR="20320">
              <a:lnSpc>
                <a:spcPct val="100000"/>
              </a:lnSpc>
              <a:buSzPct val="95833"/>
              <a:buFont typeface="Wingdings"/>
              <a:buChar char=""/>
              <a:tabLst>
                <a:tab pos="269240" algn="l"/>
              </a:tabLst>
            </a:pPr>
            <a:r>
              <a:rPr sz="2400" spc="-20" dirty="0">
                <a:latin typeface="Arial"/>
                <a:cs typeface="Arial"/>
              </a:rPr>
              <a:t>Vertices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. . . , </a:t>
            </a:r>
            <a:r>
              <a:rPr sz="2400" i="1" spc="-10" dirty="0">
                <a:latin typeface="Arial"/>
                <a:cs typeface="Arial"/>
              </a:rPr>
              <a:t>p</a:t>
            </a:r>
            <a:r>
              <a:rPr sz="2400" i="1" spc="-15" baseline="-20833" dirty="0">
                <a:latin typeface="Arial"/>
                <a:cs typeface="Arial"/>
              </a:rPr>
              <a:t>k </a:t>
            </a:r>
            <a:r>
              <a:rPr sz="2400" dirty="0">
                <a:latin typeface="Arial"/>
                <a:cs typeface="Arial"/>
              </a:rPr>
              <a:t>are picked </a:t>
            </a:r>
            <a:r>
              <a:rPr sz="2400" spc="-5" dirty="0">
                <a:latin typeface="Arial"/>
                <a:cs typeface="Arial"/>
              </a:rPr>
              <a:t>similarly </a:t>
            </a:r>
            <a:r>
              <a:rPr sz="2400" dirty="0">
                <a:latin typeface="Arial"/>
                <a:cs typeface="Arial"/>
              </a:rPr>
              <a:t>until </a:t>
            </a:r>
            <a:r>
              <a:rPr sz="2400" spc="-15" dirty="0">
                <a:latin typeface="Arial"/>
                <a:cs typeface="Arial"/>
              </a:rPr>
              <a:t>yk </a:t>
            </a:r>
            <a:r>
              <a:rPr sz="2400" dirty="0">
                <a:latin typeface="Arial"/>
                <a:cs typeface="Arial"/>
              </a:rPr>
              <a:t>=  </a:t>
            </a:r>
            <a:r>
              <a:rPr sz="2400" spc="-5" dirty="0">
                <a:latin typeface="Arial"/>
                <a:cs typeface="Arial"/>
              </a:rPr>
              <a:t>ymax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9544" y="5101844"/>
            <a:ext cx="76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4447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82575" algn="l"/>
              </a:tabLst>
            </a:pPr>
            <a:r>
              <a:rPr sz="3600" i="1" baseline="13888" dirty="0">
                <a:latin typeface="Arial"/>
                <a:cs typeface="Arial"/>
              </a:rPr>
              <a:t>p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3629" y="5028691"/>
            <a:ext cx="5979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585595" algn="l"/>
                <a:tab pos="2482215" algn="l"/>
                <a:tab pos="3448685" algn="l"/>
                <a:tab pos="4290060" algn="l"/>
                <a:tab pos="5542915" algn="l"/>
              </a:tabLst>
            </a:pPr>
            <a:r>
              <a:rPr sz="240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2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ast	po</a:t>
            </a:r>
            <a:r>
              <a:rPr sz="2400" spc="-5" dirty="0">
                <a:latin typeface="Arial"/>
                <a:cs typeface="Arial"/>
              </a:rPr>
              <a:t>lar</a:t>
            </a:r>
            <a:r>
              <a:rPr sz="2400" dirty="0">
                <a:latin typeface="Arial"/>
                <a:cs typeface="Arial"/>
              </a:rPr>
              <a:t>	an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le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8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5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.	po</a:t>
            </a:r>
            <a:r>
              <a:rPr sz="2400" spc="-5" dirty="0">
                <a:latin typeface="Arial"/>
                <a:cs typeface="Arial"/>
              </a:rPr>
              <a:t>siti</a:t>
            </a:r>
            <a:r>
              <a:rPr sz="2400" spc="-3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9544" y="5394452"/>
            <a:ext cx="5216525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85"/>
              </a:lnSpc>
              <a:spcBef>
                <a:spcPts val="100"/>
              </a:spcBef>
            </a:pPr>
            <a:r>
              <a:rPr sz="2400" spc="5" dirty="0">
                <a:latin typeface="Arial"/>
                <a:cs typeface="Arial"/>
              </a:rPr>
              <a:t>from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i="1" baseline="-20833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81940" indent="-244475">
              <a:lnSpc>
                <a:spcPts val="2785"/>
              </a:lnSpc>
              <a:buSzPct val="95833"/>
              <a:buFont typeface="Wingdings"/>
              <a:buChar char=""/>
              <a:tabLst>
                <a:tab pos="282575" algn="l"/>
              </a:tabLst>
            </a:pPr>
            <a:r>
              <a:rPr sz="2400" dirty="0">
                <a:latin typeface="Arial"/>
                <a:cs typeface="Arial"/>
              </a:rPr>
              <a:t>If tie, choose the </a:t>
            </a:r>
            <a:r>
              <a:rPr sz="2400" spc="5" dirty="0">
                <a:latin typeface="Arial"/>
                <a:cs typeface="Arial"/>
              </a:rPr>
              <a:t>farthest </a:t>
            </a:r>
            <a:r>
              <a:rPr sz="2400" dirty="0">
                <a:latin typeface="Arial"/>
                <a:cs typeface="Arial"/>
              </a:rPr>
              <a:t>such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point.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53994"/>
            <a:ext cx="7962900" cy="24618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Convex </a:t>
            </a:r>
            <a:r>
              <a:rPr sz="3000" dirty="0">
                <a:latin typeface="Times New Roman"/>
                <a:cs typeface="Times New Roman"/>
              </a:rPr>
              <a:t>hull is </a:t>
            </a:r>
            <a:r>
              <a:rPr sz="3000" spc="-5" dirty="0">
                <a:latin typeface="Times New Roman"/>
                <a:cs typeface="Times New Roman"/>
              </a:rPr>
              <a:t>defined </a:t>
            </a:r>
            <a:r>
              <a:rPr sz="3000" spc="-10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a set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given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object</a:t>
            </a:r>
            <a:endParaRPr sz="30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3800"/>
              </a:lnSpc>
              <a:spcBef>
                <a:spcPts val="245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Convex </a:t>
            </a:r>
            <a:r>
              <a:rPr sz="3000" dirty="0">
                <a:latin typeface="Times New Roman"/>
                <a:cs typeface="Times New Roman"/>
              </a:rPr>
              <a:t>hull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set Q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points, denoted </a:t>
            </a:r>
            <a:r>
              <a:rPr sz="3000" spc="10" dirty="0">
                <a:latin typeface="Times New Roman"/>
                <a:cs typeface="Times New Roman"/>
              </a:rPr>
              <a:t>by  </a:t>
            </a:r>
            <a:r>
              <a:rPr sz="3000" spc="-5" dirty="0">
                <a:latin typeface="Times New Roman"/>
                <a:cs typeface="Times New Roman"/>
              </a:rPr>
              <a:t>CH(Q)is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smallest </a:t>
            </a:r>
            <a:r>
              <a:rPr sz="3000" spc="-5" dirty="0">
                <a:latin typeface="Times New Roman"/>
                <a:cs typeface="Times New Roman"/>
              </a:rPr>
              <a:t>convex </a:t>
            </a:r>
            <a:r>
              <a:rPr sz="3000" dirty="0">
                <a:latin typeface="Times New Roman"/>
                <a:cs typeface="Times New Roman"/>
              </a:rPr>
              <a:t>polygon </a:t>
            </a:r>
            <a:r>
              <a:rPr sz="3000" spc="-5" dirty="0">
                <a:latin typeface="Times New Roman"/>
                <a:cs typeface="Times New Roman"/>
              </a:rPr>
              <a:t>P </a:t>
            </a: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which  </a:t>
            </a:r>
            <a:r>
              <a:rPr sz="3000" spc="-10" dirty="0">
                <a:latin typeface="Times New Roman"/>
                <a:cs typeface="Times New Roman"/>
              </a:rPr>
              <a:t>each </a:t>
            </a:r>
            <a:r>
              <a:rPr sz="3000" dirty="0">
                <a:latin typeface="Times New Roman"/>
                <a:cs typeface="Times New Roman"/>
              </a:rPr>
              <a:t>points </a:t>
            </a:r>
            <a:r>
              <a:rPr sz="3000" spc="-10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Q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either </a:t>
            </a:r>
            <a:r>
              <a:rPr sz="3000" spc="5" dirty="0">
                <a:latin typeface="Times New Roman"/>
                <a:cs typeface="Times New Roman"/>
              </a:rPr>
              <a:t>on </a:t>
            </a: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spc="-10" dirty="0">
                <a:latin typeface="Times New Roman"/>
                <a:cs typeface="Times New Roman"/>
              </a:rPr>
              <a:t>boundary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P </a:t>
            </a:r>
            <a:r>
              <a:rPr sz="3000" spc="-15" dirty="0">
                <a:latin typeface="Times New Roman"/>
                <a:cs typeface="Times New Roman"/>
              </a:rPr>
              <a:t>or </a:t>
            </a:r>
            <a:r>
              <a:rPr sz="3000" spc="7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its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interior.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681227"/>
            <a:ext cx="2619756" cy="38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548" y="3662679"/>
            <a:ext cx="3187700" cy="2534920"/>
          </a:xfrm>
          <a:custGeom>
            <a:avLst/>
            <a:gdLst/>
            <a:ahLst/>
            <a:cxnLst/>
            <a:rect l="l" t="t" r="r" b="b"/>
            <a:pathLst>
              <a:path w="3187700" h="2534920">
                <a:moveTo>
                  <a:pt x="1973072" y="0"/>
                </a:moveTo>
                <a:lnTo>
                  <a:pt x="657732" y="247269"/>
                </a:lnTo>
                <a:lnTo>
                  <a:pt x="0" y="1483487"/>
                </a:lnTo>
                <a:lnTo>
                  <a:pt x="505968" y="2287104"/>
                </a:lnTo>
                <a:lnTo>
                  <a:pt x="1568450" y="2534373"/>
                </a:lnTo>
                <a:lnTo>
                  <a:pt x="2883789" y="2163483"/>
                </a:lnTo>
                <a:lnTo>
                  <a:pt x="3187318" y="1174496"/>
                </a:lnTo>
                <a:lnTo>
                  <a:pt x="1973072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3548" y="3662679"/>
            <a:ext cx="3187700" cy="2534920"/>
          </a:xfrm>
          <a:custGeom>
            <a:avLst/>
            <a:gdLst/>
            <a:ahLst/>
            <a:cxnLst/>
            <a:rect l="l" t="t" r="r" b="b"/>
            <a:pathLst>
              <a:path w="3187700" h="2534920">
                <a:moveTo>
                  <a:pt x="0" y="1483487"/>
                </a:moveTo>
                <a:lnTo>
                  <a:pt x="657732" y="247269"/>
                </a:lnTo>
                <a:lnTo>
                  <a:pt x="1973072" y="0"/>
                </a:lnTo>
                <a:lnTo>
                  <a:pt x="3187318" y="1174496"/>
                </a:lnTo>
                <a:lnTo>
                  <a:pt x="2883789" y="2163483"/>
                </a:lnTo>
                <a:lnTo>
                  <a:pt x="1568450" y="2534373"/>
                </a:lnTo>
                <a:lnTo>
                  <a:pt x="505968" y="2287104"/>
                </a:lnTo>
                <a:lnTo>
                  <a:pt x="0" y="14834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5533" y="3890517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4" h="41275">
                <a:moveTo>
                  <a:pt x="16763" y="0"/>
                </a:moveTo>
                <a:lnTo>
                  <a:pt x="10233" y="1627"/>
                </a:lnTo>
                <a:lnTo>
                  <a:pt x="4905" y="6064"/>
                </a:lnTo>
                <a:lnTo>
                  <a:pt x="1315" y="12644"/>
                </a:lnTo>
                <a:lnTo>
                  <a:pt x="0" y="20700"/>
                </a:lnTo>
                <a:lnTo>
                  <a:pt x="1315" y="28684"/>
                </a:lnTo>
                <a:lnTo>
                  <a:pt x="4905" y="35226"/>
                </a:lnTo>
                <a:lnTo>
                  <a:pt x="10233" y="39649"/>
                </a:lnTo>
                <a:lnTo>
                  <a:pt x="16763" y="41274"/>
                </a:lnTo>
                <a:lnTo>
                  <a:pt x="23367" y="39649"/>
                </a:lnTo>
                <a:lnTo>
                  <a:pt x="28733" y="35226"/>
                </a:lnTo>
                <a:lnTo>
                  <a:pt x="32337" y="28684"/>
                </a:lnTo>
                <a:lnTo>
                  <a:pt x="33654" y="20700"/>
                </a:lnTo>
                <a:lnTo>
                  <a:pt x="32337" y="12644"/>
                </a:lnTo>
                <a:lnTo>
                  <a:pt x="28733" y="6064"/>
                </a:lnTo>
                <a:lnTo>
                  <a:pt x="23367" y="1627"/>
                </a:lnTo>
                <a:lnTo>
                  <a:pt x="16763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5533" y="3890517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4" h="41275">
                <a:moveTo>
                  <a:pt x="0" y="20700"/>
                </a:moveTo>
                <a:lnTo>
                  <a:pt x="1315" y="12644"/>
                </a:lnTo>
                <a:lnTo>
                  <a:pt x="4905" y="6064"/>
                </a:lnTo>
                <a:lnTo>
                  <a:pt x="10233" y="1627"/>
                </a:lnTo>
                <a:lnTo>
                  <a:pt x="16763" y="0"/>
                </a:lnTo>
                <a:lnTo>
                  <a:pt x="23367" y="1627"/>
                </a:lnTo>
                <a:lnTo>
                  <a:pt x="28733" y="6064"/>
                </a:lnTo>
                <a:lnTo>
                  <a:pt x="32337" y="12644"/>
                </a:lnTo>
                <a:lnTo>
                  <a:pt x="33654" y="20700"/>
                </a:lnTo>
                <a:lnTo>
                  <a:pt x="32337" y="28684"/>
                </a:lnTo>
                <a:lnTo>
                  <a:pt x="28733" y="35226"/>
                </a:lnTo>
                <a:lnTo>
                  <a:pt x="23367" y="39649"/>
                </a:lnTo>
                <a:lnTo>
                  <a:pt x="16763" y="41274"/>
                </a:lnTo>
                <a:lnTo>
                  <a:pt x="10233" y="39649"/>
                </a:lnTo>
                <a:lnTo>
                  <a:pt x="4905" y="35226"/>
                </a:lnTo>
                <a:lnTo>
                  <a:pt x="1315" y="28684"/>
                </a:lnTo>
                <a:lnTo>
                  <a:pt x="0" y="20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7795" y="4898897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286" y="1627"/>
                </a:lnTo>
                <a:lnTo>
                  <a:pt x="4921" y="6064"/>
                </a:lnTo>
                <a:lnTo>
                  <a:pt x="1317" y="12644"/>
                </a:lnTo>
                <a:lnTo>
                  <a:pt x="0" y="20700"/>
                </a:lnTo>
                <a:lnTo>
                  <a:pt x="1317" y="28684"/>
                </a:lnTo>
                <a:lnTo>
                  <a:pt x="4921" y="35226"/>
                </a:lnTo>
                <a:lnTo>
                  <a:pt x="10287" y="39649"/>
                </a:lnTo>
                <a:lnTo>
                  <a:pt x="16890" y="41275"/>
                </a:lnTo>
                <a:lnTo>
                  <a:pt x="23441" y="39649"/>
                </a:lnTo>
                <a:lnTo>
                  <a:pt x="28813" y="35226"/>
                </a:lnTo>
                <a:lnTo>
                  <a:pt x="32446" y="28684"/>
                </a:lnTo>
                <a:lnTo>
                  <a:pt x="33781" y="20700"/>
                </a:lnTo>
                <a:lnTo>
                  <a:pt x="32446" y="12644"/>
                </a:lnTo>
                <a:lnTo>
                  <a:pt x="28813" y="6064"/>
                </a:lnTo>
                <a:lnTo>
                  <a:pt x="23441" y="1627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7795" y="4898897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700"/>
                </a:moveTo>
                <a:lnTo>
                  <a:pt x="1317" y="12644"/>
                </a:lnTo>
                <a:lnTo>
                  <a:pt x="4921" y="6064"/>
                </a:lnTo>
                <a:lnTo>
                  <a:pt x="10287" y="1627"/>
                </a:lnTo>
                <a:lnTo>
                  <a:pt x="16890" y="0"/>
                </a:lnTo>
                <a:lnTo>
                  <a:pt x="23441" y="1627"/>
                </a:lnTo>
                <a:lnTo>
                  <a:pt x="28813" y="6064"/>
                </a:lnTo>
                <a:lnTo>
                  <a:pt x="32446" y="12644"/>
                </a:lnTo>
                <a:lnTo>
                  <a:pt x="33781" y="20700"/>
                </a:lnTo>
                <a:lnTo>
                  <a:pt x="32446" y="28684"/>
                </a:lnTo>
                <a:lnTo>
                  <a:pt x="28813" y="35226"/>
                </a:lnTo>
                <a:lnTo>
                  <a:pt x="23441" y="39649"/>
                </a:lnTo>
                <a:lnTo>
                  <a:pt x="16890" y="41275"/>
                </a:lnTo>
                <a:lnTo>
                  <a:pt x="10287" y="39649"/>
                </a:lnTo>
                <a:lnTo>
                  <a:pt x="4921" y="35226"/>
                </a:lnTo>
                <a:lnTo>
                  <a:pt x="1317" y="28684"/>
                </a:lnTo>
                <a:lnTo>
                  <a:pt x="0" y="20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827" y="5455284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25"/>
                </a:lnTo>
                <a:lnTo>
                  <a:pt x="4968" y="6048"/>
                </a:lnTo>
                <a:lnTo>
                  <a:pt x="1335" y="12590"/>
                </a:lnTo>
                <a:lnTo>
                  <a:pt x="0" y="20573"/>
                </a:lnTo>
                <a:lnTo>
                  <a:pt x="1335" y="28610"/>
                </a:lnTo>
                <a:lnTo>
                  <a:pt x="4968" y="35147"/>
                </a:lnTo>
                <a:lnTo>
                  <a:pt x="10340" y="39540"/>
                </a:lnTo>
                <a:lnTo>
                  <a:pt x="16890" y="41147"/>
                </a:lnTo>
                <a:lnTo>
                  <a:pt x="23441" y="39540"/>
                </a:lnTo>
                <a:lnTo>
                  <a:pt x="28813" y="35147"/>
                </a:lnTo>
                <a:lnTo>
                  <a:pt x="32446" y="28610"/>
                </a:lnTo>
                <a:lnTo>
                  <a:pt x="33782" y="20573"/>
                </a:lnTo>
                <a:lnTo>
                  <a:pt x="32446" y="12590"/>
                </a:lnTo>
                <a:lnTo>
                  <a:pt x="28813" y="6048"/>
                </a:lnTo>
                <a:lnTo>
                  <a:pt x="23441" y="1625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1827" y="5455284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73"/>
                </a:moveTo>
                <a:lnTo>
                  <a:pt x="1335" y="12590"/>
                </a:lnTo>
                <a:lnTo>
                  <a:pt x="4968" y="6048"/>
                </a:lnTo>
                <a:lnTo>
                  <a:pt x="10340" y="1625"/>
                </a:lnTo>
                <a:lnTo>
                  <a:pt x="16890" y="0"/>
                </a:lnTo>
                <a:lnTo>
                  <a:pt x="23441" y="1625"/>
                </a:lnTo>
                <a:lnTo>
                  <a:pt x="28813" y="6048"/>
                </a:lnTo>
                <a:lnTo>
                  <a:pt x="32446" y="12590"/>
                </a:lnTo>
                <a:lnTo>
                  <a:pt x="33782" y="20573"/>
                </a:lnTo>
                <a:lnTo>
                  <a:pt x="32446" y="28610"/>
                </a:lnTo>
                <a:lnTo>
                  <a:pt x="28813" y="35147"/>
                </a:lnTo>
                <a:lnTo>
                  <a:pt x="23441" y="39540"/>
                </a:lnTo>
                <a:lnTo>
                  <a:pt x="16890" y="41147"/>
                </a:lnTo>
                <a:lnTo>
                  <a:pt x="10340" y="39540"/>
                </a:lnTo>
                <a:lnTo>
                  <a:pt x="4968" y="35147"/>
                </a:lnTo>
                <a:lnTo>
                  <a:pt x="1335" y="28610"/>
                </a:lnTo>
                <a:lnTo>
                  <a:pt x="0" y="205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4625" y="5126863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5" h="41275">
                <a:moveTo>
                  <a:pt x="16891" y="0"/>
                </a:moveTo>
                <a:lnTo>
                  <a:pt x="10287" y="1625"/>
                </a:lnTo>
                <a:lnTo>
                  <a:pt x="4921" y="6048"/>
                </a:lnTo>
                <a:lnTo>
                  <a:pt x="1317" y="12590"/>
                </a:lnTo>
                <a:lnTo>
                  <a:pt x="0" y="20574"/>
                </a:lnTo>
                <a:lnTo>
                  <a:pt x="1317" y="28630"/>
                </a:lnTo>
                <a:lnTo>
                  <a:pt x="4921" y="35210"/>
                </a:lnTo>
                <a:lnTo>
                  <a:pt x="10287" y="39647"/>
                </a:lnTo>
                <a:lnTo>
                  <a:pt x="16891" y="41275"/>
                </a:lnTo>
                <a:lnTo>
                  <a:pt x="23421" y="39647"/>
                </a:lnTo>
                <a:lnTo>
                  <a:pt x="28749" y="35210"/>
                </a:lnTo>
                <a:lnTo>
                  <a:pt x="32339" y="28630"/>
                </a:lnTo>
                <a:lnTo>
                  <a:pt x="33655" y="20574"/>
                </a:lnTo>
                <a:lnTo>
                  <a:pt x="32339" y="12590"/>
                </a:lnTo>
                <a:lnTo>
                  <a:pt x="28749" y="6048"/>
                </a:lnTo>
                <a:lnTo>
                  <a:pt x="23421" y="1625"/>
                </a:lnTo>
                <a:lnTo>
                  <a:pt x="16891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4625" y="5126863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5" h="41275">
                <a:moveTo>
                  <a:pt x="0" y="20574"/>
                </a:moveTo>
                <a:lnTo>
                  <a:pt x="1317" y="12590"/>
                </a:lnTo>
                <a:lnTo>
                  <a:pt x="4921" y="6048"/>
                </a:lnTo>
                <a:lnTo>
                  <a:pt x="10287" y="1625"/>
                </a:lnTo>
                <a:lnTo>
                  <a:pt x="16891" y="0"/>
                </a:lnTo>
                <a:lnTo>
                  <a:pt x="23421" y="1625"/>
                </a:lnTo>
                <a:lnTo>
                  <a:pt x="28749" y="6048"/>
                </a:lnTo>
                <a:lnTo>
                  <a:pt x="32339" y="12590"/>
                </a:lnTo>
                <a:lnTo>
                  <a:pt x="33655" y="20574"/>
                </a:lnTo>
                <a:lnTo>
                  <a:pt x="32339" y="28630"/>
                </a:lnTo>
                <a:lnTo>
                  <a:pt x="28749" y="35210"/>
                </a:lnTo>
                <a:lnTo>
                  <a:pt x="23421" y="39647"/>
                </a:lnTo>
                <a:lnTo>
                  <a:pt x="16891" y="41275"/>
                </a:lnTo>
                <a:lnTo>
                  <a:pt x="10287" y="39647"/>
                </a:lnTo>
                <a:lnTo>
                  <a:pt x="4921" y="35210"/>
                </a:lnTo>
                <a:lnTo>
                  <a:pt x="1317" y="28630"/>
                </a:lnTo>
                <a:lnTo>
                  <a:pt x="0" y="205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7696" y="3643376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07"/>
                </a:lnTo>
                <a:lnTo>
                  <a:pt x="4968" y="6000"/>
                </a:lnTo>
                <a:lnTo>
                  <a:pt x="1335" y="12537"/>
                </a:lnTo>
                <a:lnTo>
                  <a:pt x="0" y="20574"/>
                </a:lnTo>
                <a:lnTo>
                  <a:pt x="1335" y="28557"/>
                </a:lnTo>
                <a:lnTo>
                  <a:pt x="4968" y="35099"/>
                </a:lnTo>
                <a:lnTo>
                  <a:pt x="10340" y="39522"/>
                </a:lnTo>
                <a:lnTo>
                  <a:pt x="16890" y="41148"/>
                </a:lnTo>
                <a:lnTo>
                  <a:pt x="23441" y="39522"/>
                </a:lnTo>
                <a:lnTo>
                  <a:pt x="28813" y="35099"/>
                </a:lnTo>
                <a:lnTo>
                  <a:pt x="32446" y="28557"/>
                </a:lnTo>
                <a:lnTo>
                  <a:pt x="33781" y="20574"/>
                </a:lnTo>
                <a:lnTo>
                  <a:pt x="32446" y="12537"/>
                </a:lnTo>
                <a:lnTo>
                  <a:pt x="28813" y="6000"/>
                </a:lnTo>
                <a:lnTo>
                  <a:pt x="23441" y="1607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7696" y="3643376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74"/>
                </a:moveTo>
                <a:lnTo>
                  <a:pt x="1335" y="12537"/>
                </a:lnTo>
                <a:lnTo>
                  <a:pt x="4968" y="6000"/>
                </a:lnTo>
                <a:lnTo>
                  <a:pt x="10340" y="1607"/>
                </a:lnTo>
                <a:lnTo>
                  <a:pt x="16890" y="0"/>
                </a:lnTo>
                <a:lnTo>
                  <a:pt x="23441" y="1607"/>
                </a:lnTo>
                <a:lnTo>
                  <a:pt x="28813" y="6000"/>
                </a:lnTo>
                <a:lnTo>
                  <a:pt x="32446" y="12537"/>
                </a:lnTo>
                <a:lnTo>
                  <a:pt x="33781" y="20574"/>
                </a:lnTo>
                <a:lnTo>
                  <a:pt x="32446" y="28557"/>
                </a:lnTo>
                <a:lnTo>
                  <a:pt x="28813" y="35099"/>
                </a:lnTo>
                <a:lnTo>
                  <a:pt x="23441" y="39522"/>
                </a:lnTo>
                <a:lnTo>
                  <a:pt x="16890" y="41148"/>
                </a:lnTo>
                <a:lnTo>
                  <a:pt x="10340" y="39522"/>
                </a:lnTo>
                <a:lnTo>
                  <a:pt x="4968" y="35099"/>
                </a:lnTo>
                <a:lnTo>
                  <a:pt x="1335" y="28557"/>
                </a:lnTo>
                <a:lnTo>
                  <a:pt x="0" y="205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6291" y="4489450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1" y="0"/>
                </a:moveTo>
                <a:lnTo>
                  <a:pt x="10340" y="1607"/>
                </a:lnTo>
                <a:lnTo>
                  <a:pt x="4968" y="6000"/>
                </a:lnTo>
                <a:lnTo>
                  <a:pt x="1335" y="12537"/>
                </a:lnTo>
                <a:lnTo>
                  <a:pt x="0" y="20574"/>
                </a:lnTo>
                <a:lnTo>
                  <a:pt x="1335" y="28610"/>
                </a:lnTo>
                <a:lnTo>
                  <a:pt x="4968" y="35147"/>
                </a:lnTo>
                <a:lnTo>
                  <a:pt x="10340" y="39540"/>
                </a:lnTo>
                <a:lnTo>
                  <a:pt x="16891" y="41148"/>
                </a:lnTo>
                <a:lnTo>
                  <a:pt x="23441" y="39540"/>
                </a:lnTo>
                <a:lnTo>
                  <a:pt x="28813" y="35147"/>
                </a:lnTo>
                <a:lnTo>
                  <a:pt x="32446" y="28610"/>
                </a:lnTo>
                <a:lnTo>
                  <a:pt x="33782" y="20574"/>
                </a:lnTo>
                <a:lnTo>
                  <a:pt x="32446" y="12537"/>
                </a:lnTo>
                <a:lnTo>
                  <a:pt x="28813" y="6000"/>
                </a:lnTo>
                <a:lnTo>
                  <a:pt x="23441" y="1607"/>
                </a:lnTo>
                <a:lnTo>
                  <a:pt x="16891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6291" y="4489450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74"/>
                </a:moveTo>
                <a:lnTo>
                  <a:pt x="1335" y="12537"/>
                </a:lnTo>
                <a:lnTo>
                  <a:pt x="4968" y="6000"/>
                </a:lnTo>
                <a:lnTo>
                  <a:pt x="10340" y="1607"/>
                </a:lnTo>
                <a:lnTo>
                  <a:pt x="16891" y="0"/>
                </a:lnTo>
                <a:lnTo>
                  <a:pt x="23441" y="1607"/>
                </a:lnTo>
                <a:lnTo>
                  <a:pt x="28813" y="6000"/>
                </a:lnTo>
                <a:lnTo>
                  <a:pt x="32446" y="12537"/>
                </a:lnTo>
                <a:lnTo>
                  <a:pt x="33782" y="20574"/>
                </a:lnTo>
                <a:lnTo>
                  <a:pt x="32446" y="28610"/>
                </a:lnTo>
                <a:lnTo>
                  <a:pt x="28813" y="35147"/>
                </a:lnTo>
                <a:lnTo>
                  <a:pt x="23441" y="39540"/>
                </a:lnTo>
                <a:lnTo>
                  <a:pt x="16891" y="41148"/>
                </a:lnTo>
                <a:lnTo>
                  <a:pt x="10340" y="39540"/>
                </a:lnTo>
                <a:lnTo>
                  <a:pt x="4968" y="35147"/>
                </a:lnTo>
                <a:lnTo>
                  <a:pt x="1335" y="28610"/>
                </a:lnTo>
                <a:lnTo>
                  <a:pt x="0" y="205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9155" y="3824859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4" h="41275">
                <a:moveTo>
                  <a:pt x="16891" y="0"/>
                </a:moveTo>
                <a:lnTo>
                  <a:pt x="10287" y="1627"/>
                </a:lnTo>
                <a:lnTo>
                  <a:pt x="4921" y="6064"/>
                </a:lnTo>
                <a:lnTo>
                  <a:pt x="1317" y="12644"/>
                </a:lnTo>
                <a:lnTo>
                  <a:pt x="0" y="20701"/>
                </a:lnTo>
                <a:lnTo>
                  <a:pt x="1317" y="28684"/>
                </a:lnTo>
                <a:lnTo>
                  <a:pt x="4921" y="35226"/>
                </a:lnTo>
                <a:lnTo>
                  <a:pt x="10287" y="39649"/>
                </a:lnTo>
                <a:lnTo>
                  <a:pt x="16891" y="41275"/>
                </a:lnTo>
                <a:lnTo>
                  <a:pt x="23421" y="39649"/>
                </a:lnTo>
                <a:lnTo>
                  <a:pt x="28749" y="35226"/>
                </a:lnTo>
                <a:lnTo>
                  <a:pt x="32339" y="28684"/>
                </a:lnTo>
                <a:lnTo>
                  <a:pt x="33655" y="20701"/>
                </a:lnTo>
                <a:lnTo>
                  <a:pt x="32339" y="12644"/>
                </a:lnTo>
                <a:lnTo>
                  <a:pt x="28749" y="6064"/>
                </a:lnTo>
                <a:lnTo>
                  <a:pt x="23421" y="1627"/>
                </a:lnTo>
                <a:lnTo>
                  <a:pt x="16891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9155" y="3824859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4" h="41275">
                <a:moveTo>
                  <a:pt x="0" y="20701"/>
                </a:moveTo>
                <a:lnTo>
                  <a:pt x="1317" y="12644"/>
                </a:lnTo>
                <a:lnTo>
                  <a:pt x="4921" y="6064"/>
                </a:lnTo>
                <a:lnTo>
                  <a:pt x="10287" y="1627"/>
                </a:lnTo>
                <a:lnTo>
                  <a:pt x="16891" y="0"/>
                </a:lnTo>
                <a:lnTo>
                  <a:pt x="23421" y="1627"/>
                </a:lnTo>
                <a:lnTo>
                  <a:pt x="28749" y="6064"/>
                </a:lnTo>
                <a:lnTo>
                  <a:pt x="32339" y="12644"/>
                </a:lnTo>
                <a:lnTo>
                  <a:pt x="33655" y="20701"/>
                </a:lnTo>
                <a:lnTo>
                  <a:pt x="32339" y="28684"/>
                </a:lnTo>
                <a:lnTo>
                  <a:pt x="28749" y="35226"/>
                </a:lnTo>
                <a:lnTo>
                  <a:pt x="23421" y="39649"/>
                </a:lnTo>
                <a:lnTo>
                  <a:pt x="16891" y="41275"/>
                </a:lnTo>
                <a:lnTo>
                  <a:pt x="10287" y="39649"/>
                </a:lnTo>
                <a:lnTo>
                  <a:pt x="4921" y="35226"/>
                </a:lnTo>
                <a:lnTo>
                  <a:pt x="1317" y="28684"/>
                </a:lnTo>
                <a:lnTo>
                  <a:pt x="0" y="207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23332" y="4728971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4" h="41275">
                <a:moveTo>
                  <a:pt x="16763" y="0"/>
                </a:moveTo>
                <a:lnTo>
                  <a:pt x="10233" y="1607"/>
                </a:lnTo>
                <a:lnTo>
                  <a:pt x="4905" y="6000"/>
                </a:lnTo>
                <a:lnTo>
                  <a:pt x="1315" y="12537"/>
                </a:lnTo>
                <a:lnTo>
                  <a:pt x="0" y="20573"/>
                </a:lnTo>
                <a:lnTo>
                  <a:pt x="1315" y="28610"/>
                </a:lnTo>
                <a:lnTo>
                  <a:pt x="4905" y="35147"/>
                </a:lnTo>
                <a:lnTo>
                  <a:pt x="10233" y="39540"/>
                </a:lnTo>
                <a:lnTo>
                  <a:pt x="16763" y="41147"/>
                </a:lnTo>
                <a:lnTo>
                  <a:pt x="23367" y="39540"/>
                </a:lnTo>
                <a:lnTo>
                  <a:pt x="28733" y="35147"/>
                </a:lnTo>
                <a:lnTo>
                  <a:pt x="32337" y="28610"/>
                </a:lnTo>
                <a:lnTo>
                  <a:pt x="33654" y="20573"/>
                </a:lnTo>
                <a:lnTo>
                  <a:pt x="32337" y="12537"/>
                </a:lnTo>
                <a:lnTo>
                  <a:pt x="28733" y="6000"/>
                </a:lnTo>
                <a:lnTo>
                  <a:pt x="23367" y="1607"/>
                </a:lnTo>
                <a:lnTo>
                  <a:pt x="16763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3332" y="4728971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4" h="41275">
                <a:moveTo>
                  <a:pt x="0" y="20573"/>
                </a:moveTo>
                <a:lnTo>
                  <a:pt x="1315" y="12537"/>
                </a:lnTo>
                <a:lnTo>
                  <a:pt x="4905" y="6000"/>
                </a:lnTo>
                <a:lnTo>
                  <a:pt x="10233" y="1607"/>
                </a:lnTo>
                <a:lnTo>
                  <a:pt x="16763" y="0"/>
                </a:lnTo>
                <a:lnTo>
                  <a:pt x="23367" y="1607"/>
                </a:lnTo>
                <a:lnTo>
                  <a:pt x="28733" y="6000"/>
                </a:lnTo>
                <a:lnTo>
                  <a:pt x="32337" y="12537"/>
                </a:lnTo>
                <a:lnTo>
                  <a:pt x="33654" y="20573"/>
                </a:lnTo>
                <a:lnTo>
                  <a:pt x="32337" y="28610"/>
                </a:lnTo>
                <a:lnTo>
                  <a:pt x="28733" y="35147"/>
                </a:lnTo>
                <a:lnTo>
                  <a:pt x="23367" y="39540"/>
                </a:lnTo>
                <a:lnTo>
                  <a:pt x="16763" y="41147"/>
                </a:lnTo>
                <a:lnTo>
                  <a:pt x="10233" y="39540"/>
                </a:lnTo>
                <a:lnTo>
                  <a:pt x="4905" y="35147"/>
                </a:lnTo>
                <a:lnTo>
                  <a:pt x="1315" y="28610"/>
                </a:lnTo>
                <a:lnTo>
                  <a:pt x="0" y="205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66335" y="5389626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07"/>
                </a:lnTo>
                <a:lnTo>
                  <a:pt x="4968" y="6000"/>
                </a:lnTo>
                <a:lnTo>
                  <a:pt x="1335" y="12537"/>
                </a:lnTo>
                <a:lnTo>
                  <a:pt x="0" y="20574"/>
                </a:lnTo>
                <a:lnTo>
                  <a:pt x="1335" y="28610"/>
                </a:lnTo>
                <a:lnTo>
                  <a:pt x="4968" y="35147"/>
                </a:lnTo>
                <a:lnTo>
                  <a:pt x="10340" y="39540"/>
                </a:lnTo>
                <a:lnTo>
                  <a:pt x="16890" y="41148"/>
                </a:lnTo>
                <a:lnTo>
                  <a:pt x="23441" y="39540"/>
                </a:lnTo>
                <a:lnTo>
                  <a:pt x="28813" y="35147"/>
                </a:lnTo>
                <a:lnTo>
                  <a:pt x="32446" y="28610"/>
                </a:lnTo>
                <a:lnTo>
                  <a:pt x="33781" y="20574"/>
                </a:lnTo>
                <a:lnTo>
                  <a:pt x="32446" y="12537"/>
                </a:lnTo>
                <a:lnTo>
                  <a:pt x="28813" y="6000"/>
                </a:lnTo>
                <a:lnTo>
                  <a:pt x="23441" y="1607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66335" y="5389626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74"/>
                </a:moveTo>
                <a:lnTo>
                  <a:pt x="1335" y="12537"/>
                </a:lnTo>
                <a:lnTo>
                  <a:pt x="4968" y="6000"/>
                </a:lnTo>
                <a:lnTo>
                  <a:pt x="10340" y="1607"/>
                </a:lnTo>
                <a:lnTo>
                  <a:pt x="16890" y="0"/>
                </a:lnTo>
                <a:lnTo>
                  <a:pt x="23441" y="1607"/>
                </a:lnTo>
                <a:lnTo>
                  <a:pt x="28813" y="6000"/>
                </a:lnTo>
                <a:lnTo>
                  <a:pt x="32446" y="12537"/>
                </a:lnTo>
                <a:lnTo>
                  <a:pt x="33781" y="20574"/>
                </a:lnTo>
                <a:lnTo>
                  <a:pt x="32446" y="28610"/>
                </a:lnTo>
                <a:lnTo>
                  <a:pt x="28813" y="35147"/>
                </a:lnTo>
                <a:lnTo>
                  <a:pt x="23441" y="39540"/>
                </a:lnTo>
                <a:lnTo>
                  <a:pt x="16890" y="41148"/>
                </a:lnTo>
                <a:lnTo>
                  <a:pt x="10340" y="39540"/>
                </a:lnTo>
                <a:lnTo>
                  <a:pt x="4968" y="35147"/>
                </a:lnTo>
                <a:lnTo>
                  <a:pt x="1335" y="28610"/>
                </a:lnTo>
                <a:lnTo>
                  <a:pt x="0" y="205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4242" y="5926607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5" h="41275">
                <a:moveTo>
                  <a:pt x="16890" y="0"/>
                </a:moveTo>
                <a:lnTo>
                  <a:pt x="10286" y="1620"/>
                </a:lnTo>
                <a:lnTo>
                  <a:pt x="4921" y="6038"/>
                </a:lnTo>
                <a:lnTo>
                  <a:pt x="1317" y="12590"/>
                </a:lnTo>
                <a:lnTo>
                  <a:pt x="0" y="20612"/>
                </a:lnTo>
                <a:lnTo>
                  <a:pt x="1317" y="28631"/>
                </a:lnTo>
                <a:lnTo>
                  <a:pt x="4921" y="35178"/>
                </a:lnTo>
                <a:lnTo>
                  <a:pt x="10287" y="39593"/>
                </a:lnTo>
                <a:lnTo>
                  <a:pt x="16890" y="41211"/>
                </a:lnTo>
                <a:lnTo>
                  <a:pt x="23421" y="39593"/>
                </a:lnTo>
                <a:lnTo>
                  <a:pt x="28749" y="35178"/>
                </a:lnTo>
                <a:lnTo>
                  <a:pt x="32339" y="28631"/>
                </a:lnTo>
                <a:lnTo>
                  <a:pt x="33655" y="20612"/>
                </a:lnTo>
                <a:lnTo>
                  <a:pt x="32339" y="12590"/>
                </a:lnTo>
                <a:lnTo>
                  <a:pt x="28749" y="6038"/>
                </a:lnTo>
                <a:lnTo>
                  <a:pt x="23421" y="1620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4242" y="5926607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5" h="41275">
                <a:moveTo>
                  <a:pt x="0" y="20612"/>
                </a:moveTo>
                <a:lnTo>
                  <a:pt x="1317" y="12590"/>
                </a:lnTo>
                <a:lnTo>
                  <a:pt x="4921" y="6038"/>
                </a:lnTo>
                <a:lnTo>
                  <a:pt x="10286" y="1620"/>
                </a:lnTo>
                <a:lnTo>
                  <a:pt x="16890" y="0"/>
                </a:lnTo>
                <a:lnTo>
                  <a:pt x="23421" y="1620"/>
                </a:lnTo>
                <a:lnTo>
                  <a:pt x="28749" y="6038"/>
                </a:lnTo>
                <a:lnTo>
                  <a:pt x="32339" y="12590"/>
                </a:lnTo>
                <a:lnTo>
                  <a:pt x="33655" y="20612"/>
                </a:lnTo>
                <a:lnTo>
                  <a:pt x="32339" y="28631"/>
                </a:lnTo>
                <a:lnTo>
                  <a:pt x="28749" y="35178"/>
                </a:lnTo>
                <a:lnTo>
                  <a:pt x="23421" y="39593"/>
                </a:lnTo>
                <a:lnTo>
                  <a:pt x="16890" y="41211"/>
                </a:lnTo>
                <a:lnTo>
                  <a:pt x="10287" y="39593"/>
                </a:lnTo>
                <a:lnTo>
                  <a:pt x="4921" y="35178"/>
                </a:lnTo>
                <a:lnTo>
                  <a:pt x="1317" y="28631"/>
                </a:lnTo>
                <a:lnTo>
                  <a:pt x="0" y="206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6789" y="6034785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18"/>
                </a:lnTo>
                <a:lnTo>
                  <a:pt x="4968" y="6034"/>
                </a:lnTo>
                <a:lnTo>
                  <a:pt x="1335" y="12585"/>
                </a:lnTo>
                <a:lnTo>
                  <a:pt x="0" y="20612"/>
                </a:lnTo>
                <a:lnTo>
                  <a:pt x="1335" y="28631"/>
                </a:lnTo>
                <a:lnTo>
                  <a:pt x="4968" y="35178"/>
                </a:lnTo>
                <a:lnTo>
                  <a:pt x="10340" y="39593"/>
                </a:lnTo>
                <a:lnTo>
                  <a:pt x="16890" y="41211"/>
                </a:lnTo>
                <a:lnTo>
                  <a:pt x="23495" y="39593"/>
                </a:lnTo>
                <a:lnTo>
                  <a:pt x="28860" y="35178"/>
                </a:lnTo>
                <a:lnTo>
                  <a:pt x="32464" y="28631"/>
                </a:lnTo>
                <a:lnTo>
                  <a:pt x="33782" y="20612"/>
                </a:lnTo>
                <a:lnTo>
                  <a:pt x="32464" y="12585"/>
                </a:lnTo>
                <a:lnTo>
                  <a:pt x="28860" y="6034"/>
                </a:lnTo>
                <a:lnTo>
                  <a:pt x="23494" y="1618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26789" y="6034785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612"/>
                </a:moveTo>
                <a:lnTo>
                  <a:pt x="1335" y="12585"/>
                </a:lnTo>
                <a:lnTo>
                  <a:pt x="4968" y="6034"/>
                </a:lnTo>
                <a:lnTo>
                  <a:pt x="10340" y="1618"/>
                </a:lnTo>
                <a:lnTo>
                  <a:pt x="16890" y="0"/>
                </a:lnTo>
                <a:lnTo>
                  <a:pt x="23494" y="1618"/>
                </a:lnTo>
                <a:lnTo>
                  <a:pt x="28860" y="6034"/>
                </a:lnTo>
                <a:lnTo>
                  <a:pt x="32464" y="12585"/>
                </a:lnTo>
                <a:lnTo>
                  <a:pt x="33782" y="20612"/>
                </a:lnTo>
                <a:lnTo>
                  <a:pt x="32464" y="28631"/>
                </a:lnTo>
                <a:lnTo>
                  <a:pt x="28860" y="35178"/>
                </a:lnTo>
                <a:lnTo>
                  <a:pt x="23495" y="39593"/>
                </a:lnTo>
                <a:lnTo>
                  <a:pt x="16890" y="41211"/>
                </a:lnTo>
                <a:lnTo>
                  <a:pt x="10340" y="39593"/>
                </a:lnTo>
                <a:lnTo>
                  <a:pt x="4968" y="35178"/>
                </a:lnTo>
                <a:lnTo>
                  <a:pt x="1335" y="28631"/>
                </a:lnTo>
                <a:lnTo>
                  <a:pt x="0" y="206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73422" y="6173876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18"/>
                </a:lnTo>
                <a:lnTo>
                  <a:pt x="4968" y="6032"/>
                </a:lnTo>
                <a:lnTo>
                  <a:pt x="1335" y="12580"/>
                </a:lnTo>
                <a:lnTo>
                  <a:pt x="0" y="20599"/>
                </a:lnTo>
                <a:lnTo>
                  <a:pt x="1335" y="28618"/>
                </a:lnTo>
                <a:lnTo>
                  <a:pt x="4968" y="35166"/>
                </a:lnTo>
                <a:lnTo>
                  <a:pt x="10340" y="39580"/>
                </a:lnTo>
                <a:lnTo>
                  <a:pt x="16890" y="41198"/>
                </a:lnTo>
                <a:lnTo>
                  <a:pt x="23494" y="39580"/>
                </a:lnTo>
                <a:lnTo>
                  <a:pt x="28860" y="35166"/>
                </a:lnTo>
                <a:lnTo>
                  <a:pt x="32464" y="28618"/>
                </a:lnTo>
                <a:lnTo>
                  <a:pt x="33781" y="20599"/>
                </a:lnTo>
                <a:lnTo>
                  <a:pt x="32464" y="12580"/>
                </a:lnTo>
                <a:lnTo>
                  <a:pt x="28860" y="6032"/>
                </a:lnTo>
                <a:lnTo>
                  <a:pt x="23494" y="1618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73422" y="6173876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99"/>
                </a:moveTo>
                <a:lnTo>
                  <a:pt x="1335" y="12580"/>
                </a:lnTo>
                <a:lnTo>
                  <a:pt x="4968" y="6032"/>
                </a:lnTo>
                <a:lnTo>
                  <a:pt x="10340" y="1618"/>
                </a:lnTo>
                <a:lnTo>
                  <a:pt x="16890" y="0"/>
                </a:lnTo>
                <a:lnTo>
                  <a:pt x="23494" y="1618"/>
                </a:lnTo>
                <a:lnTo>
                  <a:pt x="28860" y="6032"/>
                </a:lnTo>
                <a:lnTo>
                  <a:pt x="32464" y="12580"/>
                </a:lnTo>
                <a:lnTo>
                  <a:pt x="33781" y="20599"/>
                </a:lnTo>
                <a:lnTo>
                  <a:pt x="32464" y="28618"/>
                </a:lnTo>
                <a:lnTo>
                  <a:pt x="28860" y="35166"/>
                </a:lnTo>
                <a:lnTo>
                  <a:pt x="23494" y="39580"/>
                </a:lnTo>
                <a:lnTo>
                  <a:pt x="16890" y="41198"/>
                </a:lnTo>
                <a:lnTo>
                  <a:pt x="10340" y="39580"/>
                </a:lnTo>
                <a:lnTo>
                  <a:pt x="4968" y="35166"/>
                </a:lnTo>
                <a:lnTo>
                  <a:pt x="1335" y="28618"/>
                </a:lnTo>
                <a:lnTo>
                  <a:pt x="0" y="205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8414" y="5806846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4" h="41275">
                <a:moveTo>
                  <a:pt x="16763" y="0"/>
                </a:moveTo>
                <a:lnTo>
                  <a:pt x="10233" y="1618"/>
                </a:lnTo>
                <a:lnTo>
                  <a:pt x="4905" y="6032"/>
                </a:lnTo>
                <a:lnTo>
                  <a:pt x="1315" y="12580"/>
                </a:lnTo>
                <a:lnTo>
                  <a:pt x="0" y="20599"/>
                </a:lnTo>
                <a:lnTo>
                  <a:pt x="1315" y="28620"/>
                </a:lnTo>
                <a:lnTo>
                  <a:pt x="4905" y="35172"/>
                </a:lnTo>
                <a:lnTo>
                  <a:pt x="10233" y="39591"/>
                </a:lnTo>
                <a:lnTo>
                  <a:pt x="16763" y="41211"/>
                </a:lnTo>
                <a:lnTo>
                  <a:pt x="23368" y="39591"/>
                </a:lnTo>
                <a:lnTo>
                  <a:pt x="28733" y="35172"/>
                </a:lnTo>
                <a:lnTo>
                  <a:pt x="32337" y="28620"/>
                </a:lnTo>
                <a:lnTo>
                  <a:pt x="33655" y="20599"/>
                </a:lnTo>
                <a:lnTo>
                  <a:pt x="32337" y="12580"/>
                </a:lnTo>
                <a:lnTo>
                  <a:pt x="28733" y="6032"/>
                </a:lnTo>
                <a:lnTo>
                  <a:pt x="23367" y="1618"/>
                </a:lnTo>
                <a:lnTo>
                  <a:pt x="16763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8414" y="5806846"/>
            <a:ext cx="33655" cy="41275"/>
          </a:xfrm>
          <a:custGeom>
            <a:avLst/>
            <a:gdLst/>
            <a:ahLst/>
            <a:cxnLst/>
            <a:rect l="l" t="t" r="r" b="b"/>
            <a:pathLst>
              <a:path w="33654" h="41275">
                <a:moveTo>
                  <a:pt x="0" y="20599"/>
                </a:moveTo>
                <a:lnTo>
                  <a:pt x="1315" y="12580"/>
                </a:lnTo>
                <a:lnTo>
                  <a:pt x="4905" y="6032"/>
                </a:lnTo>
                <a:lnTo>
                  <a:pt x="10233" y="1618"/>
                </a:lnTo>
                <a:lnTo>
                  <a:pt x="16763" y="0"/>
                </a:lnTo>
                <a:lnTo>
                  <a:pt x="23367" y="1618"/>
                </a:lnTo>
                <a:lnTo>
                  <a:pt x="28733" y="6032"/>
                </a:lnTo>
                <a:lnTo>
                  <a:pt x="32337" y="12580"/>
                </a:lnTo>
                <a:lnTo>
                  <a:pt x="33655" y="20599"/>
                </a:lnTo>
                <a:lnTo>
                  <a:pt x="32337" y="28620"/>
                </a:lnTo>
                <a:lnTo>
                  <a:pt x="28733" y="35172"/>
                </a:lnTo>
                <a:lnTo>
                  <a:pt x="23368" y="39591"/>
                </a:lnTo>
                <a:lnTo>
                  <a:pt x="16763" y="41211"/>
                </a:lnTo>
                <a:lnTo>
                  <a:pt x="10233" y="39591"/>
                </a:lnTo>
                <a:lnTo>
                  <a:pt x="4905" y="35172"/>
                </a:lnTo>
                <a:lnTo>
                  <a:pt x="1315" y="28620"/>
                </a:lnTo>
                <a:lnTo>
                  <a:pt x="0" y="20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5594" y="4813934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287" y="1625"/>
                </a:lnTo>
                <a:lnTo>
                  <a:pt x="4921" y="6048"/>
                </a:lnTo>
                <a:lnTo>
                  <a:pt x="1317" y="12590"/>
                </a:lnTo>
                <a:lnTo>
                  <a:pt x="0" y="20573"/>
                </a:lnTo>
                <a:lnTo>
                  <a:pt x="1317" y="28630"/>
                </a:lnTo>
                <a:lnTo>
                  <a:pt x="4921" y="35210"/>
                </a:lnTo>
                <a:lnTo>
                  <a:pt x="10287" y="39647"/>
                </a:lnTo>
                <a:lnTo>
                  <a:pt x="16890" y="41275"/>
                </a:lnTo>
                <a:lnTo>
                  <a:pt x="23441" y="39647"/>
                </a:lnTo>
                <a:lnTo>
                  <a:pt x="28813" y="35210"/>
                </a:lnTo>
                <a:lnTo>
                  <a:pt x="32446" y="28630"/>
                </a:lnTo>
                <a:lnTo>
                  <a:pt x="33781" y="20573"/>
                </a:lnTo>
                <a:lnTo>
                  <a:pt x="32446" y="12590"/>
                </a:lnTo>
                <a:lnTo>
                  <a:pt x="28813" y="6048"/>
                </a:lnTo>
                <a:lnTo>
                  <a:pt x="23441" y="1625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95594" y="4813934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73"/>
                </a:moveTo>
                <a:lnTo>
                  <a:pt x="1317" y="12590"/>
                </a:lnTo>
                <a:lnTo>
                  <a:pt x="4921" y="6048"/>
                </a:lnTo>
                <a:lnTo>
                  <a:pt x="10287" y="1625"/>
                </a:lnTo>
                <a:lnTo>
                  <a:pt x="16890" y="0"/>
                </a:lnTo>
                <a:lnTo>
                  <a:pt x="23441" y="1625"/>
                </a:lnTo>
                <a:lnTo>
                  <a:pt x="28813" y="6048"/>
                </a:lnTo>
                <a:lnTo>
                  <a:pt x="32446" y="12590"/>
                </a:lnTo>
                <a:lnTo>
                  <a:pt x="33781" y="20573"/>
                </a:lnTo>
                <a:lnTo>
                  <a:pt x="32446" y="28630"/>
                </a:lnTo>
                <a:lnTo>
                  <a:pt x="28813" y="35210"/>
                </a:lnTo>
                <a:lnTo>
                  <a:pt x="23441" y="39647"/>
                </a:lnTo>
                <a:lnTo>
                  <a:pt x="16890" y="41275"/>
                </a:lnTo>
                <a:lnTo>
                  <a:pt x="10287" y="39647"/>
                </a:lnTo>
                <a:lnTo>
                  <a:pt x="4921" y="35210"/>
                </a:lnTo>
                <a:lnTo>
                  <a:pt x="1317" y="28630"/>
                </a:lnTo>
                <a:lnTo>
                  <a:pt x="0" y="205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5976" y="5721845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20"/>
                </a:lnTo>
                <a:lnTo>
                  <a:pt x="4968" y="6038"/>
                </a:lnTo>
                <a:lnTo>
                  <a:pt x="1335" y="12590"/>
                </a:lnTo>
                <a:lnTo>
                  <a:pt x="0" y="20612"/>
                </a:lnTo>
                <a:lnTo>
                  <a:pt x="1335" y="28631"/>
                </a:lnTo>
                <a:lnTo>
                  <a:pt x="4968" y="35179"/>
                </a:lnTo>
                <a:lnTo>
                  <a:pt x="10340" y="39593"/>
                </a:lnTo>
                <a:lnTo>
                  <a:pt x="16890" y="41211"/>
                </a:lnTo>
                <a:lnTo>
                  <a:pt x="23441" y="39593"/>
                </a:lnTo>
                <a:lnTo>
                  <a:pt x="28813" y="35179"/>
                </a:lnTo>
                <a:lnTo>
                  <a:pt x="32446" y="28631"/>
                </a:lnTo>
                <a:lnTo>
                  <a:pt x="33782" y="20612"/>
                </a:lnTo>
                <a:lnTo>
                  <a:pt x="32446" y="12590"/>
                </a:lnTo>
                <a:lnTo>
                  <a:pt x="28813" y="6038"/>
                </a:lnTo>
                <a:lnTo>
                  <a:pt x="23441" y="1620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5976" y="5721845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612"/>
                </a:moveTo>
                <a:lnTo>
                  <a:pt x="1335" y="12590"/>
                </a:lnTo>
                <a:lnTo>
                  <a:pt x="4968" y="6038"/>
                </a:lnTo>
                <a:lnTo>
                  <a:pt x="10340" y="1620"/>
                </a:lnTo>
                <a:lnTo>
                  <a:pt x="16890" y="0"/>
                </a:lnTo>
                <a:lnTo>
                  <a:pt x="23441" y="1620"/>
                </a:lnTo>
                <a:lnTo>
                  <a:pt x="28813" y="6038"/>
                </a:lnTo>
                <a:lnTo>
                  <a:pt x="32446" y="12590"/>
                </a:lnTo>
                <a:lnTo>
                  <a:pt x="33782" y="20612"/>
                </a:lnTo>
                <a:lnTo>
                  <a:pt x="32446" y="28631"/>
                </a:lnTo>
                <a:lnTo>
                  <a:pt x="28813" y="35179"/>
                </a:lnTo>
                <a:lnTo>
                  <a:pt x="23441" y="39593"/>
                </a:lnTo>
                <a:lnTo>
                  <a:pt x="16890" y="41211"/>
                </a:lnTo>
                <a:lnTo>
                  <a:pt x="10340" y="39593"/>
                </a:lnTo>
                <a:lnTo>
                  <a:pt x="4968" y="35179"/>
                </a:lnTo>
                <a:lnTo>
                  <a:pt x="1335" y="28631"/>
                </a:lnTo>
                <a:lnTo>
                  <a:pt x="0" y="206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94757" y="4829428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07"/>
                </a:lnTo>
                <a:lnTo>
                  <a:pt x="4968" y="6000"/>
                </a:lnTo>
                <a:lnTo>
                  <a:pt x="1335" y="12537"/>
                </a:lnTo>
                <a:lnTo>
                  <a:pt x="0" y="20574"/>
                </a:lnTo>
                <a:lnTo>
                  <a:pt x="1335" y="28610"/>
                </a:lnTo>
                <a:lnTo>
                  <a:pt x="4968" y="35147"/>
                </a:lnTo>
                <a:lnTo>
                  <a:pt x="10340" y="39540"/>
                </a:lnTo>
                <a:lnTo>
                  <a:pt x="16890" y="41148"/>
                </a:lnTo>
                <a:lnTo>
                  <a:pt x="23494" y="39540"/>
                </a:lnTo>
                <a:lnTo>
                  <a:pt x="28860" y="35147"/>
                </a:lnTo>
                <a:lnTo>
                  <a:pt x="32464" y="28610"/>
                </a:lnTo>
                <a:lnTo>
                  <a:pt x="33781" y="20574"/>
                </a:lnTo>
                <a:lnTo>
                  <a:pt x="32464" y="12537"/>
                </a:lnTo>
                <a:lnTo>
                  <a:pt x="28860" y="6000"/>
                </a:lnTo>
                <a:lnTo>
                  <a:pt x="23494" y="1607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94757" y="4829428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74"/>
                </a:moveTo>
                <a:lnTo>
                  <a:pt x="1335" y="12537"/>
                </a:lnTo>
                <a:lnTo>
                  <a:pt x="4968" y="6000"/>
                </a:lnTo>
                <a:lnTo>
                  <a:pt x="10340" y="1607"/>
                </a:lnTo>
                <a:lnTo>
                  <a:pt x="16890" y="0"/>
                </a:lnTo>
                <a:lnTo>
                  <a:pt x="23494" y="1607"/>
                </a:lnTo>
                <a:lnTo>
                  <a:pt x="28860" y="6000"/>
                </a:lnTo>
                <a:lnTo>
                  <a:pt x="32464" y="12537"/>
                </a:lnTo>
                <a:lnTo>
                  <a:pt x="33781" y="20574"/>
                </a:lnTo>
                <a:lnTo>
                  <a:pt x="32464" y="28610"/>
                </a:lnTo>
                <a:lnTo>
                  <a:pt x="28860" y="35147"/>
                </a:lnTo>
                <a:lnTo>
                  <a:pt x="23494" y="39540"/>
                </a:lnTo>
                <a:lnTo>
                  <a:pt x="16890" y="41148"/>
                </a:lnTo>
                <a:lnTo>
                  <a:pt x="10340" y="39540"/>
                </a:lnTo>
                <a:lnTo>
                  <a:pt x="4968" y="35147"/>
                </a:lnTo>
                <a:lnTo>
                  <a:pt x="1335" y="28610"/>
                </a:lnTo>
                <a:lnTo>
                  <a:pt x="0" y="205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542" y="4914391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25"/>
                </a:lnTo>
                <a:lnTo>
                  <a:pt x="4968" y="6048"/>
                </a:lnTo>
                <a:lnTo>
                  <a:pt x="1335" y="12590"/>
                </a:lnTo>
                <a:lnTo>
                  <a:pt x="0" y="20573"/>
                </a:lnTo>
                <a:lnTo>
                  <a:pt x="1335" y="28610"/>
                </a:lnTo>
                <a:lnTo>
                  <a:pt x="4968" y="35147"/>
                </a:lnTo>
                <a:lnTo>
                  <a:pt x="10340" y="39540"/>
                </a:lnTo>
                <a:lnTo>
                  <a:pt x="16890" y="41147"/>
                </a:lnTo>
                <a:lnTo>
                  <a:pt x="23441" y="39540"/>
                </a:lnTo>
                <a:lnTo>
                  <a:pt x="28813" y="35147"/>
                </a:lnTo>
                <a:lnTo>
                  <a:pt x="32446" y="28610"/>
                </a:lnTo>
                <a:lnTo>
                  <a:pt x="33781" y="20573"/>
                </a:lnTo>
                <a:lnTo>
                  <a:pt x="32446" y="12590"/>
                </a:lnTo>
                <a:lnTo>
                  <a:pt x="28813" y="6048"/>
                </a:lnTo>
                <a:lnTo>
                  <a:pt x="23441" y="1625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1542" y="4914391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73"/>
                </a:moveTo>
                <a:lnTo>
                  <a:pt x="1335" y="12590"/>
                </a:lnTo>
                <a:lnTo>
                  <a:pt x="4968" y="6048"/>
                </a:lnTo>
                <a:lnTo>
                  <a:pt x="10340" y="1625"/>
                </a:lnTo>
                <a:lnTo>
                  <a:pt x="16890" y="0"/>
                </a:lnTo>
                <a:lnTo>
                  <a:pt x="23441" y="1625"/>
                </a:lnTo>
                <a:lnTo>
                  <a:pt x="28813" y="6048"/>
                </a:lnTo>
                <a:lnTo>
                  <a:pt x="32446" y="12590"/>
                </a:lnTo>
                <a:lnTo>
                  <a:pt x="33781" y="20573"/>
                </a:lnTo>
                <a:lnTo>
                  <a:pt x="32446" y="28610"/>
                </a:lnTo>
                <a:lnTo>
                  <a:pt x="28813" y="35147"/>
                </a:lnTo>
                <a:lnTo>
                  <a:pt x="23441" y="39540"/>
                </a:lnTo>
                <a:lnTo>
                  <a:pt x="16890" y="41147"/>
                </a:lnTo>
                <a:lnTo>
                  <a:pt x="10340" y="39540"/>
                </a:lnTo>
                <a:lnTo>
                  <a:pt x="4968" y="35147"/>
                </a:lnTo>
                <a:lnTo>
                  <a:pt x="1335" y="28610"/>
                </a:lnTo>
                <a:lnTo>
                  <a:pt x="0" y="2057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8101" y="4528058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25"/>
                </a:lnTo>
                <a:lnTo>
                  <a:pt x="4968" y="6048"/>
                </a:lnTo>
                <a:lnTo>
                  <a:pt x="1335" y="12590"/>
                </a:lnTo>
                <a:lnTo>
                  <a:pt x="0" y="20574"/>
                </a:lnTo>
                <a:lnTo>
                  <a:pt x="1335" y="28610"/>
                </a:lnTo>
                <a:lnTo>
                  <a:pt x="4968" y="35147"/>
                </a:lnTo>
                <a:lnTo>
                  <a:pt x="10340" y="39540"/>
                </a:lnTo>
                <a:lnTo>
                  <a:pt x="16890" y="41148"/>
                </a:lnTo>
                <a:lnTo>
                  <a:pt x="23441" y="39540"/>
                </a:lnTo>
                <a:lnTo>
                  <a:pt x="28813" y="35147"/>
                </a:lnTo>
                <a:lnTo>
                  <a:pt x="32446" y="28610"/>
                </a:lnTo>
                <a:lnTo>
                  <a:pt x="33782" y="20574"/>
                </a:lnTo>
                <a:lnTo>
                  <a:pt x="32446" y="12590"/>
                </a:lnTo>
                <a:lnTo>
                  <a:pt x="28813" y="6048"/>
                </a:lnTo>
                <a:lnTo>
                  <a:pt x="23441" y="1625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8101" y="4528058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74"/>
                </a:moveTo>
                <a:lnTo>
                  <a:pt x="1335" y="12590"/>
                </a:lnTo>
                <a:lnTo>
                  <a:pt x="4968" y="6048"/>
                </a:lnTo>
                <a:lnTo>
                  <a:pt x="10340" y="1625"/>
                </a:lnTo>
                <a:lnTo>
                  <a:pt x="16890" y="0"/>
                </a:lnTo>
                <a:lnTo>
                  <a:pt x="23441" y="1625"/>
                </a:lnTo>
                <a:lnTo>
                  <a:pt x="28813" y="6048"/>
                </a:lnTo>
                <a:lnTo>
                  <a:pt x="32446" y="12590"/>
                </a:lnTo>
                <a:lnTo>
                  <a:pt x="33782" y="20574"/>
                </a:lnTo>
                <a:lnTo>
                  <a:pt x="32446" y="28610"/>
                </a:lnTo>
                <a:lnTo>
                  <a:pt x="28813" y="35147"/>
                </a:lnTo>
                <a:lnTo>
                  <a:pt x="23441" y="39540"/>
                </a:lnTo>
                <a:lnTo>
                  <a:pt x="16890" y="41148"/>
                </a:lnTo>
                <a:lnTo>
                  <a:pt x="10340" y="39540"/>
                </a:lnTo>
                <a:lnTo>
                  <a:pt x="4968" y="35147"/>
                </a:lnTo>
                <a:lnTo>
                  <a:pt x="1335" y="28610"/>
                </a:lnTo>
                <a:lnTo>
                  <a:pt x="0" y="205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1346" y="5857062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340" y="1620"/>
                </a:lnTo>
                <a:lnTo>
                  <a:pt x="4968" y="6038"/>
                </a:lnTo>
                <a:lnTo>
                  <a:pt x="1335" y="12590"/>
                </a:lnTo>
                <a:lnTo>
                  <a:pt x="0" y="20612"/>
                </a:lnTo>
                <a:lnTo>
                  <a:pt x="1335" y="28631"/>
                </a:lnTo>
                <a:lnTo>
                  <a:pt x="4968" y="35178"/>
                </a:lnTo>
                <a:lnTo>
                  <a:pt x="10340" y="39593"/>
                </a:lnTo>
                <a:lnTo>
                  <a:pt x="16890" y="41211"/>
                </a:lnTo>
                <a:lnTo>
                  <a:pt x="23441" y="39593"/>
                </a:lnTo>
                <a:lnTo>
                  <a:pt x="28813" y="35178"/>
                </a:lnTo>
                <a:lnTo>
                  <a:pt x="32446" y="28631"/>
                </a:lnTo>
                <a:lnTo>
                  <a:pt x="33781" y="20612"/>
                </a:lnTo>
                <a:lnTo>
                  <a:pt x="32446" y="12590"/>
                </a:lnTo>
                <a:lnTo>
                  <a:pt x="28813" y="6038"/>
                </a:lnTo>
                <a:lnTo>
                  <a:pt x="23441" y="1620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1346" y="5857062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612"/>
                </a:moveTo>
                <a:lnTo>
                  <a:pt x="1335" y="12590"/>
                </a:lnTo>
                <a:lnTo>
                  <a:pt x="4968" y="6038"/>
                </a:lnTo>
                <a:lnTo>
                  <a:pt x="10340" y="1620"/>
                </a:lnTo>
                <a:lnTo>
                  <a:pt x="16890" y="0"/>
                </a:lnTo>
                <a:lnTo>
                  <a:pt x="23441" y="1620"/>
                </a:lnTo>
                <a:lnTo>
                  <a:pt x="28813" y="6038"/>
                </a:lnTo>
                <a:lnTo>
                  <a:pt x="32446" y="12590"/>
                </a:lnTo>
                <a:lnTo>
                  <a:pt x="33781" y="20612"/>
                </a:lnTo>
                <a:lnTo>
                  <a:pt x="32446" y="28631"/>
                </a:lnTo>
                <a:lnTo>
                  <a:pt x="28813" y="35178"/>
                </a:lnTo>
                <a:lnTo>
                  <a:pt x="23441" y="39593"/>
                </a:lnTo>
                <a:lnTo>
                  <a:pt x="16890" y="41211"/>
                </a:lnTo>
                <a:lnTo>
                  <a:pt x="10340" y="39593"/>
                </a:lnTo>
                <a:lnTo>
                  <a:pt x="4968" y="35178"/>
                </a:lnTo>
                <a:lnTo>
                  <a:pt x="1335" y="28631"/>
                </a:lnTo>
                <a:lnTo>
                  <a:pt x="0" y="206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32784" y="5547995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16890" y="0"/>
                </a:moveTo>
                <a:lnTo>
                  <a:pt x="10287" y="1625"/>
                </a:lnTo>
                <a:lnTo>
                  <a:pt x="4921" y="6048"/>
                </a:lnTo>
                <a:lnTo>
                  <a:pt x="1317" y="12590"/>
                </a:lnTo>
                <a:lnTo>
                  <a:pt x="0" y="20573"/>
                </a:lnTo>
                <a:lnTo>
                  <a:pt x="1317" y="28620"/>
                </a:lnTo>
                <a:lnTo>
                  <a:pt x="4921" y="35178"/>
                </a:lnTo>
                <a:lnTo>
                  <a:pt x="10287" y="39594"/>
                </a:lnTo>
                <a:lnTo>
                  <a:pt x="16890" y="41211"/>
                </a:lnTo>
                <a:lnTo>
                  <a:pt x="23441" y="39594"/>
                </a:lnTo>
                <a:lnTo>
                  <a:pt x="28813" y="35178"/>
                </a:lnTo>
                <a:lnTo>
                  <a:pt x="32446" y="28620"/>
                </a:lnTo>
                <a:lnTo>
                  <a:pt x="33781" y="20573"/>
                </a:lnTo>
                <a:lnTo>
                  <a:pt x="32446" y="12590"/>
                </a:lnTo>
                <a:lnTo>
                  <a:pt x="28813" y="6048"/>
                </a:lnTo>
                <a:lnTo>
                  <a:pt x="23441" y="1625"/>
                </a:lnTo>
                <a:lnTo>
                  <a:pt x="168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32784" y="5547995"/>
            <a:ext cx="34290" cy="41275"/>
          </a:xfrm>
          <a:custGeom>
            <a:avLst/>
            <a:gdLst/>
            <a:ahLst/>
            <a:cxnLst/>
            <a:rect l="l" t="t" r="r" b="b"/>
            <a:pathLst>
              <a:path w="34289" h="41275">
                <a:moveTo>
                  <a:pt x="0" y="20573"/>
                </a:moveTo>
                <a:lnTo>
                  <a:pt x="1317" y="12590"/>
                </a:lnTo>
                <a:lnTo>
                  <a:pt x="4921" y="6048"/>
                </a:lnTo>
                <a:lnTo>
                  <a:pt x="10287" y="1625"/>
                </a:lnTo>
                <a:lnTo>
                  <a:pt x="16890" y="0"/>
                </a:lnTo>
                <a:lnTo>
                  <a:pt x="23441" y="1625"/>
                </a:lnTo>
                <a:lnTo>
                  <a:pt x="28813" y="6048"/>
                </a:lnTo>
                <a:lnTo>
                  <a:pt x="32446" y="12590"/>
                </a:lnTo>
                <a:lnTo>
                  <a:pt x="33781" y="20573"/>
                </a:lnTo>
                <a:lnTo>
                  <a:pt x="32446" y="28620"/>
                </a:lnTo>
                <a:lnTo>
                  <a:pt x="28813" y="35178"/>
                </a:lnTo>
                <a:lnTo>
                  <a:pt x="23441" y="39594"/>
                </a:lnTo>
                <a:lnTo>
                  <a:pt x="16890" y="41211"/>
                </a:lnTo>
                <a:lnTo>
                  <a:pt x="10287" y="39594"/>
                </a:lnTo>
                <a:lnTo>
                  <a:pt x="4921" y="35178"/>
                </a:lnTo>
                <a:lnTo>
                  <a:pt x="1317" y="28620"/>
                </a:lnTo>
                <a:lnTo>
                  <a:pt x="0" y="205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531063"/>
            <a:ext cx="57499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latin typeface="Times New Roman"/>
                <a:cs typeface="Times New Roman"/>
              </a:rPr>
              <a:t>Implementation</a:t>
            </a:r>
            <a:r>
              <a:rPr sz="4000" b="1" spc="-4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technique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165" y="1628978"/>
            <a:ext cx="7868284" cy="357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The points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stored </a:t>
            </a:r>
            <a:r>
              <a:rPr sz="2400" dirty="0">
                <a:latin typeface="Times New Roman"/>
                <a:cs typeface="Times New Roman"/>
              </a:rPr>
              <a:t>in a fixed </a:t>
            </a:r>
            <a:r>
              <a:rPr sz="2400" spc="-10" dirty="0">
                <a:latin typeface="Times New Roman"/>
                <a:cs typeface="Times New Roman"/>
              </a:rPr>
              <a:t>array </a:t>
            </a:r>
            <a:r>
              <a:rPr sz="2400" dirty="0">
                <a:latin typeface="Times New Roman"/>
                <a:cs typeface="Times New Roman"/>
              </a:rPr>
              <a:t>of size one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thousand.</a:t>
            </a:r>
            <a:endParaRPr sz="2400">
              <a:latin typeface="Times New Roman"/>
              <a:cs typeface="Times New Roman"/>
            </a:endParaRPr>
          </a:p>
          <a:p>
            <a:pPr marL="268605" marR="29209" indent="-256540">
              <a:lnSpc>
                <a:spcPts val="2310"/>
              </a:lnSpc>
              <a:spcBef>
                <a:spcPts val="470"/>
              </a:spcBef>
              <a:tabLst>
                <a:tab pos="268605" algn="l"/>
              </a:tabLst>
            </a:pPr>
            <a:r>
              <a:rPr sz="16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static sized </a:t>
            </a:r>
            <a:r>
              <a:rPr sz="2400" spc="-5" dirty="0">
                <a:latin typeface="Times New Roman"/>
                <a:cs typeface="Times New Roman"/>
              </a:rPr>
              <a:t>contiguous </a:t>
            </a:r>
            <a:r>
              <a:rPr sz="2400" spc="-10" dirty="0">
                <a:latin typeface="Times New Roman"/>
                <a:cs typeface="Times New Roman"/>
              </a:rPr>
              <a:t>array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appropriate data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  because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20" dirty="0">
                <a:latin typeface="Times New Roman"/>
                <a:cs typeface="Times New Roman"/>
              </a:rPr>
              <a:t>algorithm’s </a:t>
            </a:r>
            <a:r>
              <a:rPr sz="2400" spc="-5" dirty="0">
                <a:latin typeface="Times New Roman"/>
                <a:cs typeface="Times New Roman"/>
              </a:rPr>
              <a:t>sequential and repetitious </a:t>
            </a:r>
            <a:r>
              <a:rPr sz="2400" dirty="0">
                <a:latin typeface="Times New Roman"/>
                <a:cs typeface="Times New Roman"/>
              </a:rPr>
              <a:t>point  </a:t>
            </a:r>
            <a:r>
              <a:rPr sz="2400" spc="-10" dirty="0">
                <a:latin typeface="Times New Roman"/>
                <a:cs typeface="Times New Roman"/>
              </a:rPr>
              <a:t>checking.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268605" marR="8255" indent="-256540">
              <a:lnSpc>
                <a:spcPct val="80000"/>
              </a:lnSpc>
              <a:tabLst>
                <a:tab pos="341630" algn="l"/>
              </a:tabLst>
            </a:pPr>
            <a:r>
              <a:rPr sz="16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Times New Roman"/>
                <a:cs typeface="Times New Roman"/>
              </a:rPr>
              <a:t>Searching operations </a:t>
            </a:r>
            <a:r>
              <a:rPr sz="2400" dirty="0">
                <a:latin typeface="Times New Roman"/>
                <a:cs typeface="Times New Roman"/>
              </a:rPr>
              <a:t>would be </a:t>
            </a:r>
            <a:r>
              <a:rPr sz="2400" spc="-5" dirty="0">
                <a:latin typeface="Times New Roman"/>
                <a:cs typeface="Times New Roman"/>
              </a:rPr>
              <a:t>considerably slower assuming  non-contiguous memory allocation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nodes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linked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268605" marR="5080" indent="-256540">
              <a:lnSpc>
                <a:spcPts val="2310"/>
              </a:lnSpc>
              <a:tabLst>
                <a:tab pos="341630" algn="l"/>
              </a:tabLst>
            </a:pPr>
            <a:r>
              <a:rPr sz="16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a static </a:t>
            </a:r>
            <a:r>
              <a:rPr sz="2400" spc="-10" dirty="0">
                <a:latin typeface="Times New Roman"/>
                <a:cs typeface="Times New Roman"/>
              </a:rPr>
              <a:t>array </a:t>
            </a:r>
            <a:r>
              <a:rPr sz="2400" spc="-5" dirty="0">
                <a:latin typeface="Times New Roman"/>
                <a:cs typeface="Times New Roman"/>
              </a:rPr>
              <a:t>makes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far </a:t>
            </a:r>
            <a:r>
              <a:rPr sz="2400" dirty="0">
                <a:latin typeface="Times New Roman"/>
                <a:cs typeface="Times New Roman"/>
              </a:rPr>
              <a:t>more </a:t>
            </a:r>
            <a:r>
              <a:rPr sz="2400" spc="-5" dirty="0">
                <a:latin typeface="Times New Roman"/>
                <a:cs typeface="Times New Roman"/>
              </a:rPr>
              <a:t>likely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with be  </a:t>
            </a:r>
            <a:r>
              <a:rPr sz="2400" spc="-5" dirty="0">
                <a:latin typeface="Times New Roman"/>
                <a:cs typeface="Times New Roman"/>
              </a:rPr>
              <a:t>brought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10" dirty="0">
                <a:latin typeface="Times New Roman"/>
                <a:cs typeface="Times New Roman"/>
              </a:rPr>
              <a:t>cache, </a:t>
            </a:r>
            <a:r>
              <a:rPr sz="2400" spc="-5" dirty="0">
                <a:latin typeface="Times New Roman"/>
                <a:cs typeface="Times New Roman"/>
              </a:rPr>
              <a:t>where operations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happen considerably  </a:t>
            </a:r>
            <a:r>
              <a:rPr sz="2400" spc="-30" dirty="0">
                <a:latin typeface="Times New Roman"/>
                <a:cs typeface="Times New Roman"/>
              </a:rPr>
              <a:t>faster.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630" y="548728"/>
            <a:ext cx="5688584" cy="576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441" y="365251"/>
            <a:ext cx="25723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imes New Roman"/>
                <a:cs typeface="Times New Roman"/>
              </a:rPr>
              <a:t>Application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95910" marR="34925" indent="-256540">
              <a:lnSpc>
                <a:spcPct val="80000"/>
              </a:lnSpc>
              <a:spcBef>
                <a:spcPts val="760"/>
              </a:spcBef>
              <a:tabLst>
                <a:tab pos="296545" algn="l"/>
              </a:tabLst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</a:rPr>
              <a:t>	</a:t>
            </a:r>
            <a:r>
              <a:rPr dirty="0"/>
              <a:t>Blue </a:t>
            </a:r>
            <a:r>
              <a:rPr spc="-5" dirty="0"/>
              <a:t>lines </a:t>
            </a:r>
            <a:r>
              <a:rPr spc="5" dirty="0"/>
              <a:t>represent point-to-point comparisons. As  </a:t>
            </a:r>
            <a:r>
              <a:rPr dirty="0"/>
              <a:t>Jarvis’</a:t>
            </a:r>
            <a:r>
              <a:rPr spc="-515" dirty="0"/>
              <a:t> </a:t>
            </a:r>
            <a:r>
              <a:rPr dirty="0"/>
              <a:t>March </a:t>
            </a:r>
            <a:r>
              <a:rPr spc="5" dirty="0"/>
              <a:t>progresses </a:t>
            </a:r>
            <a:r>
              <a:rPr spc="10" dirty="0"/>
              <a:t>around </a:t>
            </a:r>
            <a:r>
              <a:rPr dirty="0"/>
              <a:t>the </a:t>
            </a:r>
            <a:r>
              <a:rPr spc="5" dirty="0"/>
              <a:t>convex </a:t>
            </a:r>
            <a:r>
              <a:rPr spc="-5" dirty="0"/>
              <a:t>hull,it </a:t>
            </a:r>
            <a:r>
              <a:rPr dirty="0"/>
              <a:t>finds  the point </a:t>
            </a:r>
            <a:r>
              <a:rPr spc="-5" dirty="0"/>
              <a:t>with </a:t>
            </a:r>
            <a:r>
              <a:rPr dirty="0"/>
              <a:t>the most </a:t>
            </a:r>
            <a:r>
              <a:rPr spc="-10" dirty="0"/>
              <a:t>minimal </a:t>
            </a:r>
            <a:r>
              <a:rPr spc="5" dirty="0"/>
              <a:t>or </a:t>
            </a:r>
            <a:r>
              <a:rPr spc="-5" dirty="0"/>
              <a:t>maximal </a:t>
            </a:r>
            <a:r>
              <a:rPr spc="5" dirty="0"/>
              <a:t>angle  </a:t>
            </a:r>
            <a:r>
              <a:rPr dirty="0"/>
              <a:t>relative </a:t>
            </a:r>
            <a:r>
              <a:rPr spc="-5" dirty="0"/>
              <a:t>to </a:t>
            </a:r>
            <a:r>
              <a:rPr spc="-10" dirty="0"/>
              <a:t>itself; </a:t>
            </a:r>
            <a:r>
              <a:rPr dirty="0"/>
              <a:t>that </a:t>
            </a:r>
            <a:r>
              <a:rPr spc="-10" dirty="0"/>
              <a:t>is </a:t>
            </a:r>
            <a:r>
              <a:rPr dirty="0"/>
              <a:t>the </a:t>
            </a:r>
            <a:r>
              <a:rPr spc="5" dirty="0"/>
              <a:t>next point </a:t>
            </a:r>
            <a:r>
              <a:rPr spc="-5" dirty="0"/>
              <a:t>in </a:t>
            </a:r>
            <a:r>
              <a:rPr dirty="0"/>
              <a:t>the </a:t>
            </a:r>
            <a:r>
              <a:rPr spc="5" dirty="0"/>
              <a:t>convex  </a:t>
            </a:r>
            <a:r>
              <a:rPr dirty="0"/>
              <a:t>hull.</a:t>
            </a:r>
            <a:endParaRPr sz="1850">
              <a:latin typeface="Wingdings 3"/>
              <a:cs typeface="Wingdings 3"/>
            </a:endParaRPr>
          </a:p>
          <a:p>
            <a:pPr marL="295910" marR="89535" indent="-256540">
              <a:lnSpc>
                <a:spcPct val="80000"/>
              </a:lnSpc>
              <a:spcBef>
                <a:spcPts val="385"/>
              </a:spcBef>
              <a:tabLst>
                <a:tab pos="379095" algn="l"/>
              </a:tabLst>
            </a:pPr>
            <a:r>
              <a:rPr sz="18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dirty="0">
                <a:solidFill>
                  <a:srgbClr val="2CA1BE"/>
                </a:solidFill>
              </a:rPr>
              <a:t>		</a:t>
            </a:r>
            <a:r>
              <a:rPr dirty="0"/>
              <a:t>Blue lines radiate </a:t>
            </a:r>
            <a:r>
              <a:rPr spc="5" dirty="0"/>
              <a:t>from </a:t>
            </a:r>
            <a:r>
              <a:rPr dirty="0"/>
              <a:t>every </a:t>
            </a:r>
            <a:r>
              <a:rPr spc="5" dirty="0"/>
              <a:t>point </a:t>
            </a:r>
            <a:r>
              <a:rPr spc="-5" dirty="0"/>
              <a:t>in </a:t>
            </a:r>
            <a:r>
              <a:rPr dirty="0"/>
              <a:t>the completed  polygon. This </a:t>
            </a:r>
            <a:r>
              <a:rPr spc="-5" dirty="0"/>
              <a:t>is </a:t>
            </a:r>
            <a:r>
              <a:rPr spc="5" dirty="0"/>
              <a:t>because </a:t>
            </a:r>
            <a:r>
              <a:rPr dirty="0"/>
              <a:t>the algorithm </a:t>
            </a:r>
            <a:r>
              <a:rPr spc="-5" dirty="0"/>
              <a:t>tests </a:t>
            </a:r>
            <a:r>
              <a:rPr dirty="0"/>
              <a:t>every</a:t>
            </a:r>
            <a:r>
              <a:rPr spc="-290" dirty="0"/>
              <a:t> </a:t>
            </a:r>
            <a:r>
              <a:rPr dirty="0"/>
              <a:t>point  </a:t>
            </a:r>
            <a:r>
              <a:rPr spc="-5" dirty="0"/>
              <a:t>in </a:t>
            </a:r>
            <a:r>
              <a:rPr dirty="0"/>
              <a:t>the </a:t>
            </a:r>
            <a:r>
              <a:rPr spc="5" dirty="0"/>
              <a:t>set </a:t>
            </a:r>
            <a:r>
              <a:rPr spc="-5" dirty="0"/>
              <a:t>at </a:t>
            </a:r>
            <a:r>
              <a:rPr spc="5" dirty="0"/>
              <a:t>every </a:t>
            </a:r>
            <a:r>
              <a:rPr spc="10" dirty="0"/>
              <a:t>node </a:t>
            </a:r>
            <a:r>
              <a:rPr spc="-5" dirty="0"/>
              <a:t>in </a:t>
            </a:r>
            <a:r>
              <a:rPr dirty="0"/>
              <a:t>the </a:t>
            </a:r>
            <a:r>
              <a:rPr spc="5" dirty="0"/>
              <a:t>convex</a:t>
            </a:r>
            <a:r>
              <a:rPr spc="-280" dirty="0"/>
              <a:t> </a:t>
            </a:r>
            <a:r>
              <a:rPr spc="10" dirty="0"/>
              <a:t>hull.</a:t>
            </a:r>
            <a:endParaRPr sz="1850">
              <a:latin typeface="Wingdings 3"/>
              <a:cs typeface="Wingdings 3"/>
            </a:endParaRPr>
          </a:p>
          <a:p>
            <a:pPr marL="295910" marR="5080" indent="-256540">
              <a:lnSpc>
                <a:spcPct val="80100"/>
              </a:lnSpc>
              <a:spcBef>
                <a:spcPts val="405"/>
              </a:spcBef>
              <a:tabLst>
                <a:tab pos="360680" algn="l"/>
              </a:tabLst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</a:rPr>
              <a:t>		</a:t>
            </a:r>
            <a:r>
              <a:rPr spc="5" dirty="0"/>
              <a:t>Although not </a:t>
            </a:r>
            <a:r>
              <a:rPr dirty="0"/>
              <a:t>visible, blue </a:t>
            </a:r>
            <a:r>
              <a:rPr spc="-5" dirty="0"/>
              <a:t>lines </a:t>
            </a:r>
            <a:r>
              <a:rPr dirty="0"/>
              <a:t>also </a:t>
            </a:r>
            <a:r>
              <a:rPr spc="5" dirty="0"/>
              <a:t>show </a:t>
            </a:r>
            <a:r>
              <a:rPr spc="-5" dirty="0"/>
              <a:t>tests  </a:t>
            </a:r>
            <a:r>
              <a:rPr dirty="0"/>
              <a:t>between </a:t>
            </a:r>
            <a:r>
              <a:rPr spc="5" dirty="0"/>
              <a:t>neighbor </a:t>
            </a:r>
            <a:r>
              <a:rPr dirty="0"/>
              <a:t>points. </a:t>
            </a:r>
            <a:r>
              <a:rPr spc="-10" dirty="0"/>
              <a:t>However, </a:t>
            </a:r>
            <a:r>
              <a:rPr spc="5" dirty="0"/>
              <a:t>because those</a:t>
            </a:r>
            <a:r>
              <a:rPr spc="-330" dirty="0"/>
              <a:t> </a:t>
            </a:r>
            <a:r>
              <a:rPr spc="5" dirty="0"/>
              <a:t>edges  </a:t>
            </a:r>
            <a:r>
              <a:rPr dirty="0"/>
              <a:t>are </a:t>
            </a:r>
            <a:r>
              <a:rPr spc="5" dirty="0"/>
              <a:t>part of </a:t>
            </a:r>
            <a:r>
              <a:rPr spc="-5" dirty="0"/>
              <a:t>the </a:t>
            </a:r>
            <a:r>
              <a:rPr dirty="0"/>
              <a:t>perimeter </a:t>
            </a:r>
            <a:r>
              <a:rPr spc="5" dirty="0"/>
              <a:t>of </a:t>
            </a:r>
            <a:r>
              <a:rPr spc="-5" dirty="0"/>
              <a:t>the </a:t>
            </a:r>
            <a:r>
              <a:rPr spc="5" dirty="0"/>
              <a:t>convex </a:t>
            </a:r>
            <a:r>
              <a:rPr dirty="0"/>
              <a:t>hull, </a:t>
            </a:r>
            <a:r>
              <a:rPr spc="5" dirty="0"/>
              <a:t>a green </a:t>
            </a:r>
            <a:r>
              <a:rPr spc="-5" dirty="0"/>
              <a:t>line  </a:t>
            </a:r>
            <a:r>
              <a:rPr spc="5" dirty="0"/>
              <a:t>covers</a:t>
            </a:r>
            <a:r>
              <a:rPr spc="-80" dirty="0"/>
              <a:t> </a:t>
            </a:r>
            <a:r>
              <a:rPr spc="-5" dirty="0"/>
              <a:t>them.</a:t>
            </a:r>
            <a:endParaRPr sz="1850">
              <a:latin typeface="Wingdings 3"/>
              <a:cs typeface="Wingdings 3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65" y="1559178"/>
            <a:ext cx="8081009" cy="50266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68605" marR="5080" indent="-256540">
              <a:lnSpc>
                <a:spcPts val="2880"/>
              </a:lnSpc>
              <a:spcBef>
                <a:spcPts val="795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(</a:t>
            </a:r>
            <a:r>
              <a:rPr sz="3000" i="1" dirty="0">
                <a:latin typeface="Times New Roman"/>
                <a:cs typeface="Times New Roman"/>
              </a:rPr>
              <a:t>nh</a:t>
            </a:r>
            <a:r>
              <a:rPr sz="3000" dirty="0">
                <a:latin typeface="Times New Roman"/>
                <a:cs typeface="Times New Roman"/>
              </a:rPr>
              <a:t>) </a:t>
            </a:r>
            <a:r>
              <a:rPr sz="3000" spc="-25" dirty="0">
                <a:latin typeface="Times New Roman"/>
                <a:cs typeface="Times New Roman"/>
              </a:rPr>
              <a:t>complexity, </a:t>
            </a:r>
            <a:r>
              <a:rPr sz="3000" dirty="0">
                <a:latin typeface="Times New Roman"/>
                <a:cs typeface="Times New Roman"/>
              </a:rPr>
              <a:t>with </a:t>
            </a:r>
            <a:r>
              <a:rPr sz="3000" i="1" dirty="0">
                <a:latin typeface="Times New Roman"/>
                <a:cs typeface="Times New Roman"/>
              </a:rPr>
              <a:t>n </a:t>
            </a:r>
            <a:r>
              <a:rPr sz="3000" dirty="0">
                <a:latin typeface="Times New Roman"/>
                <a:cs typeface="Times New Roman"/>
              </a:rPr>
              <a:t>being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total </a:t>
            </a:r>
            <a:r>
              <a:rPr sz="3000" spc="-5" dirty="0">
                <a:latin typeface="Times New Roman"/>
                <a:cs typeface="Times New Roman"/>
              </a:rPr>
              <a:t>number </a:t>
            </a:r>
            <a:r>
              <a:rPr sz="3000" spc="5" dirty="0">
                <a:latin typeface="Times New Roman"/>
                <a:cs typeface="Times New Roman"/>
              </a:rPr>
              <a:t>of  </a:t>
            </a:r>
            <a:r>
              <a:rPr sz="3000" dirty="0">
                <a:latin typeface="Times New Roman"/>
                <a:cs typeface="Times New Roman"/>
              </a:rPr>
              <a:t>points in the </a:t>
            </a:r>
            <a:r>
              <a:rPr sz="3000" spc="-5" dirty="0">
                <a:latin typeface="Times New Roman"/>
                <a:cs typeface="Times New Roman"/>
              </a:rPr>
              <a:t>set, and </a:t>
            </a:r>
            <a:r>
              <a:rPr sz="3000" i="1" dirty="0">
                <a:latin typeface="Times New Roman"/>
                <a:cs typeface="Times New Roman"/>
              </a:rPr>
              <a:t>h </a:t>
            </a:r>
            <a:r>
              <a:rPr sz="3000" dirty="0">
                <a:latin typeface="Times New Roman"/>
                <a:cs typeface="Times New Roman"/>
              </a:rPr>
              <a:t>being the </a:t>
            </a:r>
            <a:r>
              <a:rPr sz="3000" spc="-5" dirty="0">
                <a:latin typeface="Times New Roman"/>
                <a:cs typeface="Times New Roman"/>
              </a:rPr>
              <a:t>number </a:t>
            </a:r>
            <a:r>
              <a:rPr sz="3000" dirty="0">
                <a:latin typeface="Times New Roman"/>
                <a:cs typeface="Times New Roman"/>
              </a:rPr>
              <a:t>of points  that lie in the </a:t>
            </a:r>
            <a:r>
              <a:rPr sz="3000" spc="-5" dirty="0">
                <a:latin typeface="Times New Roman"/>
                <a:cs typeface="Times New Roman"/>
              </a:rPr>
              <a:t>convex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hull.</a:t>
            </a:r>
            <a:endParaRPr sz="3000">
              <a:latin typeface="Times New Roman"/>
              <a:cs typeface="Times New Roman"/>
            </a:endParaRPr>
          </a:p>
          <a:p>
            <a:pPr marL="268605" marR="859155" indent="-256540">
              <a:lnSpc>
                <a:spcPts val="2880"/>
              </a:lnSpc>
              <a:spcBef>
                <a:spcPts val="409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This implies that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10" dirty="0">
                <a:latin typeface="Times New Roman"/>
                <a:cs typeface="Times New Roman"/>
              </a:rPr>
              <a:t>time </a:t>
            </a:r>
            <a:r>
              <a:rPr sz="3000" spc="-5" dirty="0">
                <a:latin typeface="Times New Roman"/>
                <a:cs typeface="Times New Roman"/>
              </a:rPr>
              <a:t>complexity </a:t>
            </a: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this  algorithm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number </a:t>
            </a:r>
            <a:r>
              <a:rPr sz="3000" dirty="0">
                <a:latin typeface="Times New Roman"/>
                <a:cs typeface="Times New Roman"/>
              </a:rPr>
              <a:t>of points in the </a:t>
            </a:r>
            <a:r>
              <a:rPr sz="3000" spc="-5" dirty="0">
                <a:latin typeface="Times New Roman"/>
                <a:cs typeface="Times New Roman"/>
              </a:rPr>
              <a:t>set  multiplied </a:t>
            </a:r>
            <a:r>
              <a:rPr sz="3000" dirty="0">
                <a:latin typeface="Times New Roman"/>
                <a:cs typeface="Times New Roman"/>
              </a:rPr>
              <a:t>by the </a:t>
            </a:r>
            <a:r>
              <a:rPr sz="3000" spc="-5" dirty="0">
                <a:latin typeface="Times New Roman"/>
                <a:cs typeface="Times New Roman"/>
              </a:rPr>
              <a:t>number </a:t>
            </a:r>
            <a:r>
              <a:rPr sz="3000" dirty="0">
                <a:latin typeface="Times New Roman"/>
                <a:cs typeface="Times New Roman"/>
              </a:rPr>
              <a:t>of points in the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hull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55"/>
              </a:lnSpc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worst </a:t>
            </a:r>
            <a:r>
              <a:rPr sz="3000" spc="-10" dirty="0">
                <a:latin typeface="Times New Roman"/>
                <a:cs typeface="Times New Roman"/>
              </a:rPr>
              <a:t>case </a:t>
            </a: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this algorithm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denoted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endParaRPr sz="3000">
              <a:latin typeface="Times New Roman"/>
              <a:cs typeface="Times New Roman"/>
            </a:endParaRPr>
          </a:p>
          <a:p>
            <a:pPr marL="268605">
              <a:lnSpc>
                <a:spcPts val="3075"/>
              </a:lnSpc>
            </a:pPr>
            <a:r>
              <a:rPr sz="3000" i="1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(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2), </a:t>
            </a:r>
            <a:r>
              <a:rPr sz="3000" spc="-5" dirty="0">
                <a:latin typeface="Times New Roman"/>
                <a:cs typeface="Times New Roman"/>
              </a:rPr>
              <a:t>which is </a:t>
            </a:r>
            <a:r>
              <a:rPr sz="3000" spc="5" dirty="0">
                <a:latin typeface="Times New Roman"/>
                <a:cs typeface="Times New Roman"/>
              </a:rPr>
              <a:t>not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optimal.</a:t>
            </a:r>
            <a:endParaRPr sz="3000">
              <a:latin typeface="Times New Roman"/>
              <a:cs typeface="Times New Roman"/>
            </a:endParaRPr>
          </a:p>
          <a:p>
            <a:pPr marL="268605" marR="390525" indent="-256540">
              <a:lnSpc>
                <a:spcPct val="80000"/>
              </a:lnSpc>
              <a:spcBef>
                <a:spcPts val="555"/>
              </a:spcBef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Favorable conditions in </a:t>
            </a:r>
            <a:r>
              <a:rPr sz="3000" spc="-5" dirty="0">
                <a:latin typeface="Times New Roman"/>
                <a:cs typeface="Times New Roman"/>
              </a:rPr>
              <a:t>which </a:t>
            </a:r>
            <a:r>
              <a:rPr sz="3000" dirty="0">
                <a:latin typeface="Times New Roman"/>
                <a:cs typeface="Times New Roman"/>
              </a:rPr>
              <a:t>to use the Jarvis  </a:t>
            </a:r>
            <a:r>
              <a:rPr sz="3000" spc="-10" dirty="0">
                <a:latin typeface="Times New Roman"/>
                <a:cs typeface="Times New Roman"/>
              </a:rPr>
              <a:t>march </a:t>
            </a:r>
            <a:r>
              <a:rPr sz="3000" dirty="0">
                <a:latin typeface="Times New Roman"/>
                <a:cs typeface="Times New Roman"/>
              </a:rPr>
              <a:t>include </a:t>
            </a:r>
            <a:r>
              <a:rPr sz="3000" spc="-5" dirty="0">
                <a:latin typeface="Times New Roman"/>
                <a:cs typeface="Times New Roman"/>
              </a:rPr>
              <a:t>problems with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very </a:t>
            </a:r>
            <a:r>
              <a:rPr sz="3000" dirty="0">
                <a:latin typeface="Times New Roman"/>
                <a:cs typeface="Times New Roman"/>
              </a:rPr>
              <a:t>low </a:t>
            </a:r>
            <a:r>
              <a:rPr sz="3000" spc="-5" dirty="0">
                <a:latin typeface="Times New Roman"/>
                <a:cs typeface="Times New Roman"/>
              </a:rPr>
              <a:t>number  </a:t>
            </a:r>
            <a:r>
              <a:rPr sz="3000" dirty="0">
                <a:latin typeface="Times New Roman"/>
                <a:cs typeface="Times New Roman"/>
              </a:rPr>
              <a:t>of total points, or a low </a:t>
            </a:r>
            <a:r>
              <a:rPr sz="3000" spc="-5" dirty="0">
                <a:latin typeface="Times New Roman"/>
                <a:cs typeface="Times New Roman"/>
              </a:rPr>
              <a:t>number </a:t>
            </a:r>
            <a:r>
              <a:rPr sz="3000" dirty="0">
                <a:latin typeface="Times New Roman"/>
                <a:cs typeface="Times New Roman"/>
              </a:rPr>
              <a:t>of points on the  </a:t>
            </a:r>
            <a:r>
              <a:rPr sz="3000" spc="-5" dirty="0">
                <a:latin typeface="Times New Roman"/>
                <a:cs typeface="Times New Roman"/>
              </a:rPr>
              <a:t>convex </a:t>
            </a:r>
            <a:r>
              <a:rPr sz="3000" dirty="0">
                <a:latin typeface="Times New Roman"/>
                <a:cs typeface="Times New Roman"/>
              </a:rPr>
              <a:t>hull in relation to the total </a:t>
            </a:r>
            <a:r>
              <a:rPr sz="3000" spc="-5" dirty="0">
                <a:latin typeface="Times New Roman"/>
                <a:cs typeface="Times New Roman"/>
              </a:rPr>
              <a:t>number </a:t>
            </a:r>
            <a:r>
              <a:rPr sz="3000" spc="5" dirty="0">
                <a:latin typeface="Times New Roman"/>
                <a:cs typeface="Times New Roman"/>
              </a:rPr>
              <a:t>of  </a:t>
            </a:r>
            <a:r>
              <a:rPr sz="3000" dirty="0">
                <a:latin typeface="Times New Roman"/>
                <a:cs typeface="Times New Roman"/>
              </a:rPr>
              <a:t>points.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" y="580644"/>
            <a:ext cx="2194560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572" y="378028"/>
            <a:ext cx="7998459" cy="57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72390" indent="-256540">
              <a:lnSpc>
                <a:spcPct val="100000"/>
              </a:lnSpc>
              <a:spcBef>
                <a:spcPts val="100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Since the algorithm spends O(n) </a:t>
            </a:r>
            <a:r>
              <a:rPr sz="3000" spc="-10" dirty="0">
                <a:latin typeface="Times New Roman"/>
                <a:cs typeface="Times New Roman"/>
              </a:rPr>
              <a:t>time </a:t>
            </a: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spc="-15" dirty="0">
                <a:latin typeface="Times New Roman"/>
                <a:cs typeface="Times New Roman"/>
              </a:rPr>
              <a:t>each  </a:t>
            </a:r>
            <a:r>
              <a:rPr sz="3000" spc="-5" dirty="0">
                <a:latin typeface="Times New Roman"/>
                <a:cs typeface="Times New Roman"/>
              </a:rPr>
              <a:t>convex </a:t>
            </a:r>
            <a:r>
              <a:rPr sz="3000" dirty="0">
                <a:latin typeface="Times New Roman"/>
                <a:cs typeface="Times New Roman"/>
              </a:rPr>
              <a:t>hull </a:t>
            </a:r>
            <a:r>
              <a:rPr sz="3000" spc="-5" dirty="0">
                <a:latin typeface="Times New Roman"/>
                <a:cs typeface="Times New Roman"/>
              </a:rPr>
              <a:t>vertex, </a:t>
            </a:r>
            <a:r>
              <a:rPr sz="3000" dirty="0">
                <a:latin typeface="Times New Roman"/>
                <a:cs typeface="Times New Roman"/>
              </a:rPr>
              <a:t>the worst-case </a:t>
            </a:r>
            <a:r>
              <a:rPr sz="3000" spc="5" dirty="0">
                <a:latin typeface="Times New Roman"/>
                <a:cs typeface="Times New Roman"/>
              </a:rPr>
              <a:t>running </a:t>
            </a:r>
            <a:r>
              <a:rPr sz="3000" spc="-10" dirty="0">
                <a:latin typeface="Times New Roman"/>
                <a:cs typeface="Times New Roman"/>
              </a:rPr>
              <a:t>time </a:t>
            </a:r>
            <a:r>
              <a:rPr sz="3000" dirty="0">
                <a:latin typeface="Times New Roman"/>
                <a:cs typeface="Times New Roman"/>
              </a:rPr>
              <a:t>is  O(n</a:t>
            </a:r>
            <a:r>
              <a:rPr sz="3000" baseline="25000" dirty="0">
                <a:latin typeface="Times New Roman"/>
                <a:cs typeface="Times New Roman"/>
              </a:rPr>
              <a:t>2</a:t>
            </a:r>
            <a:r>
              <a:rPr sz="3000" dirty="0">
                <a:latin typeface="Times New Roman"/>
                <a:cs typeface="Times New Roman"/>
              </a:rPr>
              <a:t>).</a:t>
            </a:r>
            <a:endParaRPr sz="3000">
              <a:latin typeface="Times New Roman"/>
              <a:cs typeface="Times New Roman"/>
            </a:endParaRPr>
          </a:p>
          <a:p>
            <a:pPr marL="294005" marR="30480" indent="-256540">
              <a:lnSpc>
                <a:spcPct val="100000"/>
              </a:lnSpc>
              <a:spcBef>
                <a:spcPts val="390"/>
              </a:spcBef>
            </a:pPr>
            <a:r>
              <a:rPr sz="20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However, </a:t>
            </a:r>
            <a:r>
              <a:rPr sz="3000" dirty="0">
                <a:latin typeface="Times New Roman"/>
                <a:cs typeface="Times New Roman"/>
              </a:rPr>
              <a:t>if the </a:t>
            </a:r>
            <a:r>
              <a:rPr sz="3000" spc="-5" dirty="0">
                <a:latin typeface="Times New Roman"/>
                <a:cs typeface="Times New Roman"/>
              </a:rPr>
              <a:t>convex </a:t>
            </a:r>
            <a:r>
              <a:rPr sz="3000" dirty="0">
                <a:latin typeface="Times New Roman"/>
                <a:cs typeface="Times New Roman"/>
              </a:rPr>
              <a:t>hull </a:t>
            </a:r>
            <a:r>
              <a:rPr sz="3000" spc="-5" dirty="0">
                <a:latin typeface="Times New Roman"/>
                <a:cs typeface="Times New Roman"/>
              </a:rPr>
              <a:t>has very </a:t>
            </a:r>
            <a:r>
              <a:rPr sz="3000" dirty="0">
                <a:latin typeface="Times New Roman"/>
                <a:cs typeface="Times New Roman"/>
              </a:rPr>
              <a:t>few </a:t>
            </a:r>
            <a:r>
              <a:rPr sz="3000" spc="-5" dirty="0">
                <a:latin typeface="Times New Roman"/>
                <a:cs typeface="Times New Roman"/>
              </a:rPr>
              <a:t>vertices,  </a:t>
            </a:r>
            <a:r>
              <a:rPr sz="3000" dirty="0">
                <a:latin typeface="Times New Roman"/>
                <a:cs typeface="Times New Roman"/>
              </a:rPr>
              <a:t>Jarvis's </a:t>
            </a:r>
            <a:r>
              <a:rPr sz="3000" spc="-10" dirty="0">
                <a:latin typeface="Times New Roman"/>
                <a:cs typeface="Times New Roman"/>
              </a:rPr>
              <a:t>march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10" dirty="0">
                <a:latin typeface="Times New Roman"/>
                <a:cs typeface="Times New Roman"/>
              </a:rPr>
              <a:t>extremely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fast.</a:t>
            </a:r>
            <a:endParaRPr sz="3000">
              <a:latin typeface="Times New Roman"/>
              <a:cs typeface="Times New Roman"/>
            </a:endParaRPr>
          </a:p>
          <a:p>
            <a:pPr marL="294005" marR="329565" indent="-256540">
              <a:lnSpc>
                <a:spcPct val="100000"/>
              </a:lnSpc>
              <a:spcBef>
                <a:spcPts val="409"/>
              </a:spcBef>
              <a:tabLst>
                <a:tab pos="363855" algn="l"/>
              </a:tabLst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3000" spc="-5" dirty="0">
                <a:latin typeface="Times New Roman"/>
                <a:cs typeface="Times New Roman"/>
              </a:rPr>
              <a:t>A better </a:t>
            </a:r>
            <a:r>
              <a:rPr sz="3000" spc="-10" dirty="0">
                <a:latin typeface="Times New Roman"/>
                <a:cs typeface="Times New Roman"/>
              </a:rPr>
              <a:t>way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write </a:t>
            </a:r>
            <a:r>
              <a:rPr sz="3000" spc="5" dirty="0">
                <a:latin typeface="Times New Roman"/>
                <a:cs typeface="Times New Roman"/>
              </a:rPr>
              <a:t>the running </a:t>
            </a:r>
            <a:r>
              <a:rPr sz="3000" spc="-10" dirty="0">
                <a:latin typeface="Times New Roman"/>
                <a:cs typeface="Times New Roman"/>
              </a:rPr>
              <a:t>time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4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O(nh),  </a:t>
            </a:r>
            <a:r>
              <a:rPr sz="3000" spc="-5" dirty="0">
                <a:latin typeface="Times New Roman"/>
                <a:cs typeface="Times New Roman"/>
              </a:rPr>
              <a:t>where </a:t>
            </a:r>
            <a:r>
              <a:rPr sz="3000" dirty="0">
                <a:latin typeface="Times New Roman"/>
                <a:cs typeface="Times New Roman"/>
              </a:rPr>
              <a:t>h is the </a:t>
            </a:r>
            <a:r>
              <a:rPr sz="3000" spc="-5" dirty="0">
                <a:latin typeface="Times New Roman"/>
                <a:cs typeface="Times New Roman"/>
              </a:rPr>
              <a:t>number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convex </a:t>
            </a:r>
            <a:r>
              <a:rPr sz="3000" dirty="0">
                <a:latin typeface="Times New Roman"/>
                <a:cs typeface="Times New Roman"/>
              </a:rPr>
              <a:t>hull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vertices.</a:t>
            </a:r>
            <a:endParaRPr sz="3000">
              <a:latin typeface="Times New Roman"/>
              <a:cs typeface="Times New Roman"/>
            </a:endParaRPr>
          </a:p>
          <a:p>
            <a:pPr marL="294005" marR="77470" indent="-256540">
              <a:lnSpc>
                <a:spcPct val="100000"/>
              </a:lnSpc>
              <a:spcBef>
                <a:spcPts val="414"/>
              </a:spcBef>
              <a:tabLst>
                <a:tab pos="385445" algn="l"/>
              </a:tabLst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3000" dirty="0">
                <a:latin typeface="Times New Roman"/>
                <a:cs typeface="Times New Roman"/>
              </a:rPr>
              <a:t>In the worst </a:t>
            </a:r>
            <a:r>
              <a:rPr sz="3000" spc="-10" dirty="0">
                <a:latin typeface="Times New Roman"/>
                <a:cs typeface="Times New Roman"/>
              </a:rPr>
              <a:t>case, </a:t>
            </a:r>
            <a:r>
              <a:rPr sz="3000" dirty="0">
                <a:latin typeface="Times New Roman"/>
                <a:cs typeface="Times New Roman"/>
              </a:rPr>
              <a:t>h = n, </a:t>
            </a:r>
            <a:r>
              <a:rPr sz="3000" spc="-10" dirty="0">
                <a:latin typeface="Times New Roman"/>
                <a:cs typeface="Times New Roman"/>
              </a:rPr>
              <a:t>and we </a:t>
            </a:r>
            <a:r>
              <a:rPr sz="3000" spc="-5" dirty="0">
                <a:latin typeface="Times New Roman"/>
                <a:cs typeface="Times New Roman"/>
              </a:rPr>
              <a:t>get </a:t>
            </a:r>
            <a:r>
              <a:rPr sz="3000" dirty="0">
                <a:latin typeface="Times New Roman"/>
                <a:cs typeface="Times New Roman"/>
              </a:rPr>
              <a:t>our old </a:t>
            </a:r>
            <a:r>
              <a:rPr sz="3000" spc="10" dirty="0">
                <a:latin typeface="Times New Roman"/>
                <a:cs typeface="Times New Roman"/>
              </a:rPr>
              <a:t>O(n</a:t>
            </a:r>
            <a:r>
              <a:rPr sz="3000" spc="15" baseline="25000" dirty="0">
                <a:latin typeface="Times New Roman"/>
                <a:cs typeface="Times New Roman"/>
              </a:rPr>
              <a:t>2</a:t>
            </a:r>
            <a:r>
              <a:rPr sz="3000" spc="10" dirty="0">
                <a:latin typeface="Times New Roman"/>
                <a:cs typeface="Times New Roman"/>
              </a:rPr>
              <a:t>)  </a:t>
            </a:r>
            <a:r>
              <a:rPr sz="3000" spc="-10" dirty="0">
                <a:latin typeface="Times New Roman"/>
                <a:cs typeface="Times New Roman"/>
              </a:rPr>
              <a:t>time </a:t>
            </a:r>
            <a:r>
              <a:rPr sz="3000" dirty="0">
                <a:latin typeface="Times New Roman"/>
                <a:cs typeface="Times New Roman"/>
              </a:rPr>
              <a:t>bound, but in the best </a:t>
            </a:r>
            <a:r>
              <a:rPr sz="3000" spc="-10" dirty="0">
                <a:latin typeface="Times New Roman"/>
                <a:cs typeface="Times New Roman"/>
              </a:rPr>
              <a:t>case </a:t>
            </a:r>
            <a:r>
              <a:rPr sz="3000" dirty="0">
                <a:latin typeface="Times New Roman"/>
                <a:cs typeface="Times New Roman"/>
              </a:rPr>
              <a:t>h = 3,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dirty="0">
                <a:latin typeface="Times New Roman"/>
                <a:cs typeface="Times New Roman"/>
              </a:rPr>
              <a:t>the  algorithm only </a:t>
            </a:r>
            <a:r>
              <a:rPr sz="3000" spc="-5" dirty="0">
                <a:latin typeface="Times New Roman"/>
                <a:cs typeface="Times New Roman"/>
              </a:rPr>
              <a:t>needs O(n)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time.</a:t>
            </a:r>
            <a:endParaRPr sz="3000">
              <a:latin typeface="Times New Roman"/>
              <a:cs typeface="Times New Roman"/>
            </a:endParaRPr>
          </a:p>
          <a:p>
            <a:pPr marL="294005" marR="126364" indent="-256540">
              <a:lnSpc>
                <a:spcPct val="100000"/>
              </a:lnSpc>
              <a:spcBef>
                <a:spcPts val="385"/>
              </a:spcBef>
              <a:tabLst>
                <a:tab pos="379095" algn="l"/>
              </a:tabLst>
            </a:pPr>
            <a:r>
              <a:rPr sz="2050" spc="-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50" spc="-10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3000" spc="-5" dirty="0">
                <a:latin typeface="Times New Roman"/>
                <a:cs typeface="Times New Roman"/>
              </a:rPr>
              <a:t>This </a:t>
            </a:r>
            <a:r>
              <a:rPr sz="3000" dirty="0">
                <a:latin typeface="Times New Roman"/>
                <a:cs typeface="Times New Roman"/>
              </a:rPr>
              <a:t>is a so </a:t>
            </a:r>
            <a:r>
              <a:rPr sz="3000" spc="-10" dirty="0">
                <a:latin typeface="Times New Roman"/>
                <a:cs typeface="Times New Roman"/>
              </a:rPr>
              <a:t>called </a:t>
            </a:r>
            <a:r>
              <a:rPr sz="3000" i="1" dirty="0">
                <a:latin typeface="Times New Roman"/>
                <a:cs typeface="Times New Roman"/>
              </a:rPr>
              <a:t>output-sensitive </a:t>
            </a:r>
            <a:r>
              <a:rPr sz="3000" spc="-5" dirty="0">
                <a:latin typeface="Times New Roman"/>
                <a:cs typeface="Times New Roman"/>
              </a:rPr>
              <a:t>algorithm, </a:t>
            </a:r>
            <a:r>
              <a:rPr sz="3000" dirty="0">
                <a:latin typeface="Times New Roman"/>
                <a:cs typeface="Times New Roman"/>
              </a:rPr>
              <a:t>the  </a:t>
            </a:r>
            <a:r>
              <a:rPr sz="3000" spc="-10" dirty="0">
                <a:latin typeface="Times New Roman"/>
                <a:cs typeface="Times New Roman"/>
              </a:rPr>
              <a:t>smaller </a:t>
            </a:r>
            <a:r>
              <a:rPr sz="3000" spc="5" dirty="0">
                <a:latin typeface="Times New Roman"/>
                <a:cs typeface="Times New Roman"/>
              </a:rPr>
              <a:t>the output, the </a:t>
            </a:r>
            <a:r>
              <a:rPr sz="3000" spc="-5" dirty="0">
                <a:latin typeface="Times New Roman"/>
                <a:cs typeface="Times New Roman"/>
              </a:rPr>
              <a:t>faster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algorithm.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32636"/>
            <a:ext cx="7016750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ts val="2785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visualization, </a:t>
            </a:r>
            <a:r>
              <a:rPr sz="2400" spc="-10" dirty="0">
                <a:latin typeface="Times New Roman"/>
                <a:cs typeface="Times New Roman"/>
              </a:rPr>
              <a:t>ray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tracing</a:t>
            </a:r>
            <a:endParaRPr sz="2400">
              <a:latin typeface="Times New Roman"/>
              <a:cs typeface="Times New Roman"/>
            </a:endParaRPr>
          </a:p>
          <a:p>
            <a:pPr marL="771525">
              <a:lnSpc>
                <a:spcPts val="2700"/>
              </a:lnSpc>
            </a:pPr>
            <a:r>
              <a:rPr sz="2400" spc="-10" dirty="0">
                <a:latin typeface="Times New Roman"/>
                <a:cs typeface="Times New Roman"/>
              </a:rPr>
              <a:t>(e.g. </a:t>
            </a:r>
            <a:r>
              <a:rPr sz="2400" dirty="0">
                <a:latin typeface="Times New Roman"/>
                <a:cs typeface="Times New Roman"/>
              </a:rPr>
              <a:t>video </a:t>
            </a:r>
            <a:r>
              <a:rPr sz="2400" spc="-10" dirty="0">
                <a:latin typeface="Times New Roman"/>
                <a:cs typeface="Times New Roman"/>
              </a:rPr>
              <a:t>games, </a:t>
            </a:r>
            <a:r>
              <a:rPr sz="2400" spc="-5" dirty="0">
                <a:latin typeface="Times New Roman"/>
                <a:cs typeface="Times New Roman"/>
              </a:rPr>
              <a:t>replacement </a:t>
            </a:r>
            <a:r>
              <a:rPr sz="2400" dirty="0">
                <a:latin typeface="Times New Roman"/>
                <a:cs typeface="Times New Roman"/>
              </a:rPr>
              <a:t>of bounding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boxes)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ts val="2715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2400" spc="-5" dirty="0">
                <a:latin typeface="Times New Roman"/>
                <a:cs typeface="Times New Roman"/>
              </a:rPr>
              <a:t>Path </a:t>
            </a:r>
            <a:r>
              <a:rPr sz="2400" dirty="0">
                <a:latin typeface="Times New Roman"/>
                <a:cs typeface="Times New Roman"/>
              </a:rPr>
              <a:t>finding</a:t>
            </a:r>
            <a:endParaRPr sz="2400">
              <a:latin typeface="Times New Roman"/>
              <a:cs typeface="Times New Roman"/>
            </a:endParaRPr>
          </a:p>
          <a:p>
            <a:pPr marL="771525">
              <a:lnSpc>
                <a:spcPts val="2700"/>
              </a:lnSpc>
            </a:pPr>
            <a:r>
              <a:rPr sz="2400" spc="-10" dirty="0">
                <a:latin typeface="Times New Roman"/>
                <a:cs typeface="Times New Roman"/>
              </a:rPr>
              <a:t>(e.g. </a:t>
            </a:r>
            <a:r>
              <a:rPr sz="2400" spc="-5" dirty="0">
                <a:latin typeface="Times New Roman"/>
                <a:cs typeface="Times New Roman"/>
              </a:rPr>
              <a:t>embedded AI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Mars </a:t>
            </a:r>
            <a:r>
              <a:rPr sz="2400" dirty="0">
                <a:latin typeface="Times New Roman"/>
                <a:cs typeface="Times New Roman"/>
              </a:rPr>
              <a:t>mission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rovers)</a:t>
            </a:r>
            <a:endParaRPr sz="2400">
              <a:latin typeface="Times New Roman"/>
              <a:cs typeface="Times New Roman"/>
            </a:endParaRPr>
          </a:p>
          <a:p>
            <a:pPr marL="341630" marR="1644650" indent="-341630">
              <a:lnSpc>
                <a:spcPts val="2710"/>
              </a:lnSpc>
              <a:spcBef>
                <a:spcPts val="13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Geographical Information </a:t>
            </a:r>
            <a:r>
              <a:rPr sz="2400" spc="-15" dirty="0">
                <a:latin typeface="Times New Roman"/>
                <a:cs typeface="Times New Roman"/>
              </a:rPr>
              <a:t>Systems (GIS)  </a:t>
            </a:r>
            <a:r>
              <a:rPr sz="2400" spc="-10" dirty="0">
                <a:latin typeface="Times New Roman"/>
                <a:cs typeface="Times New Roman"/>
              </a:rPr>
              <a:t>(e.g. </a:t>
            </a:r>
            <a:r>
              <a:rPr sz="2400" spc="-5" dirty="0">
                <a:latin typeface="Times New Roman"/>
                <a:cs typeface="Times New Roman"/>
              </a:rPr>
              <a:t>computing accessibility</a:t>
            </a:r>
            <a:r>
              <a:rPr sz="2400" dirty="0">
                <a:latin typeface="Times New Roman"/>
                <a:cs typeface="Times New Roman"/>
              </a:rPr>
              <a:t> maps)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ts val="2560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335280" algn="l"/>
                <a:tab pos="335915" algn="l"/>
              </a:tabLst>
            </a:pPr>
            <a:r>
              <a:rPr sz="2400" spc="-30" dirty="0">
                <a:latin typeface="Times New Roman"/>
                <a:cs typeface="Times New Roman"/>
              </a:rPr>
              <a:t>Visual </a:t>
            </a:r>
            <a:r>
              <a:rPr sz="2400" spc="-5" dirty="0">
                <a:latin typeface="Times New Roman"/>
                <a:cs typeface="Times New Roman"/>
              </a:rPr>
              <a:t>pattern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matching</a:t>
            </a:r>
            <a:endParaRPr sz="2400">
              <a:latin typeface="Times New Roman"/>
              <a:cs typeface="Times New Roman"/>
            </a:endParaRPr>
          </a:p>
          <a:p>
            <a:pPr marL="771525">
              <a:lnSpc>
                <a:spcPts val="2700"/>
              </a:lnSpc>
            </a:pPr>
            <a:r>
              <a:rPr sz="2400" spc="-10" dirty="0">
                <a:latin typeface="Times New Roman"/>
                <a:cs typeface="Times New Roman"/>
              </a:rPr>
              <a:t>(e.g. </a:t>
            </a:r>
            <a:r>
              <a:rPr sz="2400" spc="-5" dirty="0">
                <a:latin typeface="Times New Roman"/>
                <a:cs typeface="Times New Roman"/>
              </a:rPr>
              <a:t>detecting </a:t>
            </a:r>
            <a:r>
              <a:rPr sz="2400" spc="-10" dirty="0">
                <a:latin typeface="Times New Roman"/>
                <a:cs typeface="Times New Roman"/>
              </a:rPr>
              <a:t>car </a:t>
            </a:r>
            <a:r>
              <a:rPr sz="2400" spc="-5" dirty="0">
                <a:latin typeface="Times New Roman"/>
                <a:cs typeface="Times New Roman"/>
              </a:rPr>
              <a:t>license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plates)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ts val="2715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335280" algn="l"/>
                <a:tab pos="335915" algn="l"/>
              </a:tabLst>
            </a:pPr>
            <a:r>
              <a:rPr sz="2400" spc="-25" dirty="0">
                <a:latin typeface="Times New Roman"/>
                <a:cs typeface="Times New Roman"/>
              </a:rPr>
              <a:t>Verification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771525">
              <a:lnSpc>
                <a:spcPts val="2700"/>
              </a:lnSpc>
            </a:pPr>
            <a:r>
              <a:rPr sz="2400" spc="-10" dirty="0">
                <a:latin typeface="Times New Roman"/>
                <a:cs typeface="Times New Roman"/>
              </a:rPr>
              <a:t>(e.g. </a:t>
            </a:r>
            <a:r>
              <a:rPr sz="2400" dirty="0">
                <a:latin typeface="Times New Roman"/>
                <a:cs typeface="Times New Roman"/>
              </a:rPr>
              <a:t>bounding of </a:t>
            </a:r>
            <a:r>
              <a:rPr sz="2400" spc="-5" dirty="0">
                <a:latin typeface="Times New Roman"/>
                <a:cs typeface="Times New Roman"/>
              </a:rPr>
              <a:t>Number Decision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Diagrams)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ts val="2700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2400" spc="-5" dirty="0">
                <a:latin typeface="Times New Roman"/>
                <a:cs typeface="Times New Roman"/>
              </a:rPr>
              <a:t>Geometry</a:t>
            </a:r>
            <a:endParaRPr sz="2400">
              <a:latin typeface="Times New Roman"/>
              <a:cs typeface="Times New Roman"/>
            </a:endParaRPr>
          </a:p>
          <a:p>
            <a:pPr marL="771525">
              <a:lnSpc>
                <a:spcPts val="2795"/>
              </a:lnSpc>
            </a:pPr>
            <a:r>
              <a:rPr sz="2400" spc="-10" dirty="0">
                <a:latin typeface="Times New Roman"/>
                <a:cs typeface="Times New Roman"/>
              </a:rPr>
              <a:t>(e.g. </a:t>
            </a:r>
            <a:r>
              <a:rPr sz="2400" spc="-5" dirty="0">
                <a:latin typeface="Times New Roman"/>
                <a:cs typeface="Times New Roman"/>
              </a:rPr>
              <a:t>diameter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computation)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4923" y="681227"/>
            <a:ext cx="5966459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2740"/>
            <a:ext cx="7967980" cy="311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Times New Roman"/>
                <a:cs typeface="Times New Roman"/>
              </a:rPr>
              <a:t>Que1. </a:t>
            </a:r>
            <a:r>
              <a:rPr sz="2800" spc="-5" dirty="0">
                <a:latin typeface="Times New Roman"/>
                <a:cs typeface="Times New Roman"/>
              </a:rPr>
              <a:t>Computation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convex hull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brute  </a:t>
            </a:r>
            <a:r>
              <a:rPr sz="2800" spc="5" dirty="0">
                <a:latin typeface="Times New Roman"/>
                <a:cs typeface="Times New Roman"/>
              </a:rPr>
              <a:t>force </a:t>
            </a:r>
            <a:r>
              <a:rPr sz="2800" spc="-5" dirty="0">
                <a:latin typeface="Times New Roman"/>
                <a:cs typeface="Times New Roman"/>
              </a:rPr>
              <a:t>algorithm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O(nᶾ):-O(n) </a:t>
            </a:r>
            <a:r>
              <a:rPr sz="2800" spc="-10" dirty="0">
                <a:latin typeface="Times New Roman"/>
                <a:cs typeface="Times New Roman"/>
              </a:rPr>
              <a:t>complexity </a:t>
            </a:r>
            <a:r>
              <a:rPr sz="2800" dirty="0">
                <a:latin typeface="Times New Roman"/>
                <a:cs typeface="Times New Roman"/>
              </a:rPr>
              <a:t>tests, </a:t>
            </a:r>
            <a:r>
              <a:rPr sz="2800" spc="5" dirty="0">
                <a:latin typeface="Times New Roman"/>
                <a:cs typeface="Times New Roman"/>
              </a:rPr>
              <a:t>for 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O(n²) </a:t>
            </a:r>
            <a:r>
              <a:rPr sz="2800" spc="-5" dirty="0">
                <a:latin typeface="Times New Roman"/>
                <a:cs typeface="Times New Roman"/>
              </a:rPr>
              <a:t>edges. Give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O(nlogn) </a:t>
            </a:r>
            <a:r>
              <a:rPr sz="2800" spc="-15" dirty="0">
                <a:latin typeface="Times New Roman"/>
                <a:cs typeface="Times New Roman"/>
              </a:rPr>
              <a:t>time   </a:t>
            </a:r>
            <a:r>
              <a:rPr sz="2800" dirty="0">
                <a:latin typeface="Times New Roman"/>
                <a:cs typeface="Times New Roman"/>
              </a:rPr>
              <a:t>complexity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computing </a:t>
            </a:r>
            <a:r>
              <a:rPr sz="2800" spc="1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convex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hull.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268605" marR="6985" indent="-25654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Ques2. </a:t>
            </a:r>
            <a:r>
              <a:rPr sz="2800" spc="-5" dirty="0">
                <a:latin typeface="Times New Roman"/>
                <a:cs typeface="Times New Roman"/>
              </a:rPr>
              <a:t>Consider 10 points </a:t>
            </a:r>
            <a:r>
              <a:rPr sz="2800" dirty="0">
                <a:latin typeface="Times New Roman"/>
                <a:cs typeface="Times New Roman"/>
              </a:rPr>
              <a:t>(P</a:t>
            </a:r>
            <a:r>
              <a:rPr sz="2800" dirty="0">
                <a:latin typeface="Cambria Math"/>
                <a:cs typeface="Cambria Math"/>
              </a:rPr>
              <a:t>₀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Cambria Math"/>
                <a:cs typeface="Cambria Math"/>
              </a:rPr>
              <a:t>₉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then construct 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5" dirty="0">
                <a:latin typeface="Times New Roman"/>
                <a:cs typeface="Times New Roman"/>
              </a:rPr>
              <a:t>convex </a:t>
            </a:r>
            <a:r>
              <a:rPr sz="2800" spc="10" dirty="0">
                <a:latin typeface="Times New Roman"/>
                <a:cs typeface="Times New Roman"/>
              </a:rPr>
              <a:t>hull using </a:t>
            </a:r>
            <a:r>
              <a:rPr sz="2800" dirty="0">
                <a:latin typeface="Times New Roman"/>
                <a:cs typeface="Times New Roman"/>
              </a:rPr>
              <a:t>Graham </a:t>
            </a:r>
            <a:r>
              <a:rPr sz="2800" spc="5" dirty="0">
                <a:latin typeface="Times New Roman"/>
                <a:cs typeface="Times New Roman"/>
              </a:rPr>
              <a:t>scan</a:t>
            </a:r>
            <a:r>
              <a:rPr sz="2800" spc="-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311" y="361188"/>
            <a:ext cx="3950208" cy="130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7140" y="2884932"/>
            <a:ext cx="2818764" cy="74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1895747"/>
            <a:ext cx="5052695" cy="23399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05"/>
              </a:spcBef>
              <a:buClr>
                <a:srgbClr val="2CA1BE"/>
              </a:buClr>
              <a:buSzPct val="68518"/>
              <a:buAutoNum type="alphaLcParenR"/>
              <a:tabLst>
                <a:tab pos="527685" algn="l"/>
                <a:tab pos="528320" algn="l"/>
              </a:tabLst>
            </a:pPr>
            <a:r>
              <a:rPr sz="2700" dirty="0">
                <a:latin typeface="Lucida Sans Unicode"/>
                <a:cs typeface="Lucida Sans Unicode"/>
              </a:rPr>
              <a:t>Brute Force</a:t>
            </a:r>
            <a:r>
              <a:rPr sz="2700" spc="-10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Algorithm</a:t>
            </a:r>
            <a:endParaRPr sz="27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518"/>
              <a:buAutoNum type="alphaLcParenR"/>
              <a:tabLst>
                <a:tab pos="527685" algn="l"/>
                <a:tab pos="528320" algn="l"/>
              </a:tabLst>
            </a:pPr>
            <a:r>
              <a:rPr sz="2700" spc="5" dirty="0">
                <a:latin typeface="Lucida Sans Unicode"/>
                <a:cs typeface="Lucida Sans Unicode"/>
              </a:rPr>
              <a:t>Quick</a:t>
            </a:r>
            <a:r>
              <a:rPr sz="2700" spc="-8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Hull</a:t>
            </a:r>
            <a:endParaRPr sz="27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380"/>
              </a:spcBef>
              <a:buClr>
                <a:srgbClr val="2CA1BE"/>
              </a:buClr>
              <a:buSzPct val="68518"/>
              <a:buAutoNum type="alphaLcParenR"/>
              <a:tabLst>
                <a:tab pos="527685" algn="l"/>
                <a:tab pos="528320" algn="l"/>
              </a:tabLst>
            </a:pPr>
            <a:r>
              <a:rPr sz="2700" spc="5" dirty="0">
                <a:latin typeface="Lucida Sans Unicode"/>
                <a:cs typeface="Lucida Sans Unicode"/>
              </a:rPr>
              <a:t>Divide </a:t>
            </a:r>
            <a:r>
              <a:rPr sz="2700" dirty="0">
                <a:latin typeface="Lucida Sans Unicode"/>
                <a:cs typeface="Lucida Sans Unicode"/>
              </a:rPr>
              <a:t>and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Conquer</a:t>
            </a:r>
            <a:endParaRPr sz="27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414"/>
              </a:spcBef>
              <a:buClr>
                <a:srgbClr val="2CA1BE"/>
              </a:buClr>
              <a:buSzPct val="68518"/>
              <a:buAutoNum type="alphaLcParenR"/>
              <a:tabLst>
                <a:tab pos="527685" algn="l"/>
                <a:tab pos="528320" algn="l"/>
              </a:tabLst>
            </a:pPr>
            <a:r>
              <a:rPr sz="2700" dirty="0">
                <a:latin typeface="Lucida Sans Unicode"/>
                <a:cs typeface="Lucida Sans Unicode"/>
              </a:rPr>
              <a:t>Grahams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scan</a:t>
            </a:r>
            <a:endParaRPr sz="27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518"/>
              <a:buAutoNum type="alphaLcParenR"/>
              <a:tabLst>
                <a:tab pos="527685" algn="l"/>
                <a:tab pos="52832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Jarvis </a:t>
            </a:r>
            <a:r>
              <a:rPr sz="2700" dirty="0">
                <a:latin typeface="Lucida Sans Unicode"/>
                <a:cs typeface="Lucida Sans Unicode"/>
              </a:rPr>
              <a:t>march(Gift</a:t>
            </a:r>
            <a:r>
              <a:rPr sz="2700" spc="-19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wrapping)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4923" y="306324"/>
            <a:ext cx="6990588" cy="1074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75920" marR="5080" indent="-256540">
              <a:lnSpc>
                <a:spcPct val="100000"/>
              </a:lnSpc>
              <a:spcBef>
                <a:spcPts val="115"/>
              </a:spcBef>
              <a:tabLst>
                <a:tab pos="376555" algn="l"/>
              </a:tabLst>
            </a:pPr>
            <a:r>
              <a:rPr sz="18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dirty="0">
                <a:solidFill>
                  <a:srgbClr val="2CA1BE"/>
                </a:solidFill>
              </a:rPr>
              <a:t>	</a:t>
            </a:r>
            <a:r>
              <a:rPr sz="2700" spc="5" dirty="0">
                <a:latin typeface="Lucida Sans Unicode"/>
                <a:cs typeface="Lucida Sans Unicode"/>
              </a:rPr>
              <a:t>Given a set </a:t>
            </a:r>
            <a:r>
              <a:rPr sz="2700" spc="-5" dirty="0">
                <a:latin typeface="Lucida Sans Unicode"/>
                <a:cs typeface="Lucida Sans Unicode"/>
              </a:rPr>
              <a:t>of </a:t>
            </a:r>
            <a:r>
              <a:rPr sz="2700" dirty="0">
                <a:latin typeface="Lucida Sans Unicode"/>
                <a:cs typeface="Lucida Sans Unicode"/>
              </a:rPr>
              <a:t>points </a:t>
            </a:r>
            <a:r>
              <a:rPr sz="2700" spc="-5" dirty="0">
                <a:latin typeface="Lucida Sans Unicode"/>
                <a:cs typeface="Lucida Sans Unicode"/>
              </a:rPr>
              <a:t>P, </a:t>
            </a:r>
            <a:r>
              <a:rPr sz="2700" dirty="0">
                <a:latin typeface="Lucida Sans Unicode"/>
                <a:cs typeface="Lucida Sans Unicode"/>
              </a:rPr>
              <a:t>test each </a:t>
            </a:r>
            <a:r>
              <a:rPr sz="2700" spc="5" dirty="0">
                <a:latin typeface="Lucida Sans Unicode"/>
                <a:cs typeface="Lucida Sans Unicode"/>
              </a:rPr>
              <a:t>line</a:t>
            </a:r>
            <a:r>
              <a:rPr sz="2700" spc="-3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segment  to </a:t>
            </a:r>
            <a:r>
              <a:rPr sz="2700" spc="5" dirty="0">
                <a:latin typeface="Lucida Sans Unicode"/>
                <a:cs typeface="Lucida Sans Unicode"/>
              </a:rPr>
              <a:t>see if it </a:t>
            </a:r>
            <a:r>
              <a:rPr sz="2700" dirty="0">
                <a:latin typeface="Lucida Sans Unicode"/>
                <a:cs typeface="Lucida Sans Unicode"/>
              </a:rPr>
              <a:t>makes </a:t>
            </a:r>
            <a:r>
              <a:rPr sz="2700" spc="5" dirty="0">
                <a:latin typeface="Lucida Sans Unicode"/>
                <a:cs typeface="Lucida Sans Unicode"/>
              </a:rPr>
              <a:t>up </a:t>
            </a:r>
            <a:r>
              <a:rPr sz="2700" dirty="0">
                <a:latin typeface="Lucida Sans Unicode"/>
                <a:cs typeface="Lucida Sans Unicode"/>
              </a:rPr>
              <a:t>an edge of </a:t>
            </a:r>
            <a:r>
              <a:rPr sz="2700" spc="-5" dirty="0">
                <a:latin typeface="Lucida Sans Unicode"/>
                <a:cs typeface="Lucida Sans Unicode"/>
              </a:rPr>
              <a:t>convex</a:t>
            </a:r>
            <a:r>
              <a:rPr sz="2700" spc="-325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hull.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172" y="123444"/>
            <a:ext cx="7612380" cy="133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7333" y="4444491"/>
            <a:ext cx="100592" cy="100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1542" y="5301741"/>
            <a:ext cx="100634" cy="100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0043" y="4158741"/>
            <a:ext cx="100507" cy="100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4309" y="4944617"/>
            <a:ext cx="100600" cy="1008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7292" y="3730116"/>
            <a:ext cx="100634" cy="1008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3083" y="5015991"/>
            <a:ext cx="100592" cy="1008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0292" y="3444366"/>
            <a:ext cx="100634" cy="1008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0083" y="4473066"/>
            <a:ext cx="100592" cy="1008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542" y="4330191"/>
            <a:ext cx="100634" cy="1008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3042" y="4044441"/>
            <a:ext cx="100634" cy="1008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3001" y="4115942"/>
            <a:ext cx="100592" cy="1008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8708" y="4615941"/>
            <a:ext cx="100592" cy="1008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2917" y="4901691"/>
            <a:ext cx="100634" cy="1008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1543" y="4544567"/>
            <a:ext cx="100507" cy="1008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2934" y="4115942"/>
            <a:ext cx="100600" cy="1008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1463116"/>
            <a:ext cx="7967980" cy="13144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15"/>
              </a:spcBef>
              <a:tabLst>
                <a:tab pos="268605" algn="l"/>
              </a:tabLst>
            </a:pPr>
            <a:r>
              <a:rPr sz="18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dirty="0">
                <a:solidFill>
                  <a:srgbClr val="2CA1BE"/>
                </a:solidFill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If </a:t>
            </a:r>
            <a:r>
              <a:rPr sz="2700" dirty="0">
                <a:latin typeface="Lucida Sans Unicode"/>
                <a:cs typeface="Lucida Sans Unicode"/>
              </a:rPr>
              <a:t>the </a:t>
            </a:r>
            <a:r>
              <a:rPr sz="2700" spc="-5" dirty="0">
                <a:latin typeface="Lucida Sans Unicode"/>
                <a:cs typeface="Lucida Sans Unicode"/>
              </a:rPr>
              <a:t>rest </a:t>
            </a:r>
            <a:r>
              <a:rPr sz="2700" spc="-15" dirty="0">
                <a:latin typeface="Lucida Sans Unicode"/>
                <a:cs typeface="Lucida Sans Unicode"/>
              </a:rPr>
              <a:t>of </a:t>
            </a:r>
            <a:r>
              <a:rPr sz="2700" dirty="0">
                <a:latin typeface="Lucida Sans Unicode"/>
                <a:cs typeface="Lucida Sans Unicode"/>
              </a:rPr>
              <a:t>the </a:t>
            </a:r>
            <a:r>
              <a:rPr sz="2700" spc="-5" dirty="0">
                <a:latin typeface="Lucida Sans Unicode"/>
                <a:cs typeface="Lucida Sans Unicode"/>
              </a:rPr>
              <a:t>points </a:t>
            </a:r>
            <a:r>
              <a:rPr sz="2700" spc="-10" dirty="0">
                <a:latin typeface="Lucida Sans Unicode"/>
                <a:cs typeface="Lucida Sans Unicode"/>
              </a:rPr>
              <a:t>are </a:t>
            </a:r>
            <a:r>
              <a:rPr sz="2700" dirty="0">
                <a:latin typeface="Lucida Sans Unicode"/>
                <a:cs typeface="Lucida Sans Unicode"/>
              </a:rPr>
              <a:t>on one </a:t>
            </a:r>
            <a:r>
              <a:rPr sz="2700" spc="-5" dirty="0">
                <a:latin typeface="Lucida Sans Unicode"/>
                <a:cs typeface="Lucida Sans Unicode"/>
              </a:rPr>
              <a:t>side </a:t>
            </a:r>
            <a:r>
              <a:rPr sz="2700" spc="-15" dirty="0">
                <a:latin typeface="Lucida Sans Unicode"/>
                <a:cs typeface="Lucida Sans Unicode"/>
              </a:rPr>
              <a:t>of </a:t>
            </a:r>
            <a:r>
              <a:rPr sz="2700" dirty="0">
                <a:latin typeface="Lucida Sans Unicode"/>
                <a:cs typeface="Lucida Sans Unicode"/>
              </a:rPr>
              <a:t>the  segment ,the segment </a:t>
            </a:r>
            <a:r>
              <a:rPr sz="2700" spc="5" dirty="0">
                <a:latin typeface="Lucida Sans Unicode"/>
                <a:cs typeface="Lucida Sans Unicode"/>
              </a:rPr>
              <a:t>is </a:t>
            </a:r>
            <a:r>
              <a:rPr sz="2700" dirty="0">
                <a:latin typeface="Lucida Sans Unicode"/>
                <a:cs typeface="Lucida Sans Unicode"/>
              </a:rPr>
              <a:t>on </a:t>
            </a:r>
            <a:r>
              <a:rPr sz="2700" spc="-5" dirty="0">
                <a:latin typeface="Lucida Sans Unicode"/>
                <a:cs typeface="Lucida Sans Unicode"/>
              </a:rPr>
              <a:t>the convex</a:t>
            </a:r>
            <a:r>
              <a:rPr sz="2700" spc="-204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hull.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dirty="0">
                <a:solidFill>
                  <a:srgbClr val="2CA1BE"/>
                </a:solidFill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Otherwise the segment </a:t>
            </a:r>
            <a:r>
              <a:rPr sz="2700" spc="5" dirty="0">
                <a:latin typeface="Lucida Sans Unicode"/>
                <a:cs typeface="Lucida Sans Unicode"/>
              </a:rPr>
              <a:t>is </a:t>
            </a:r>
            <a:r>
              <a:rPr sz="2700" dirty="0">
                <a:latin typeface="Lucida Sans Unicode"/>
                <a:cs typeface="Lucida Sans Unicode"/>
              </a:rPr>
              <a:t>not on the</a:t>
            </a:r>
            <a:r>
              <a:rPr sz="2700" spc="-245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hull.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4923" y="832103"/>
            <a:ext cx="18287" cy="2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7333" y="4330191"/>
            <a:ext cx="100592" cy="100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1542" y="5187441"/>
            <a:ext cx="100634" cy="100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5799" y="3687190"/>
            <a:ext cx="100620" cy="100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4309" y="4830317"/>
            <a:ext cx="100600" cy="1008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7309" y="3615816"/>
            <a:ext cx="100600" cy="1007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7347" y="4901691"/>
            <a:ext cx="100584" cy="126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8809" y="3901694"/>
            <a:ext cx="100600" cy="1005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1750" y="3721480"/>
            <a:ext cx="578485" cy="1159510"/>
          </a:xfrm>
          <a:custGeom>
            <a:avLst/>
            <a:gdLst/>
            <a:ahLst/>
            <a:cxnLst/>
            <a:rect l="l" t="t" r="r" b="b"/>
            <a:pathLst>
              <a:path w="578485" h="1159510">
                <a:moveTo>
                  <a:pt x="578231" y="0"/>
                </a:moveTo>
                <a:lnTo>
                  <a:pt x="0" y="1159129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1542" y="4187316"/>
            <a:ext cx="100634" cy="1008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5730" y="4221479"/>
            <a:ext cx="565150" cy="743585"/>
          </a:xfrm>
          <a:custGeom>
            <a:avLst/>
            <a:gdLst/>
            <a:ahLst/>
            <a:cxnLst/>
            <a:rect l="l" t="t" r="r" b="b"/>
            <a:pathLst>
              <a:path w="565150" h="743585">
                <a:moveTo>
                  <a:pt x="0" y="0"/>
                </a:moveTo>
                <a:lnTo>
                  <a:pt x="564769" y="743458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926716"/>
            <a:ext cx="7967980" cy="26098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68605" marR="5080" indent="-256540">
              <a:lnSpc>
                <a:spcPct val="102299"/>
              </a:lnSpc>
              <a:spcBef>
                <a:spcPts val="35"/>
              </a:spcBef>
              <a:tabLst>
                <a:tab pos="2362835" algn="l"/>
                <a:tab pos="3283585" algn="l"/>
                <a:tab pos="3805554" algn="l"/>
                <a:tab pos="5165090" algn="l"/>
                <a:tab pos="5970270" algn="l"/>
                <a:tab pos="7064375" algn="l"/>
              </a:tabLst>
            </a:pPr>
            <a:r>
              <a:rPr sz="2700" spc="5" dirty="0">
                <a:latin typeface="Lucida Sans Unicode"/>
                <a:cs typeface="Lucida Sans Unicode"/>
              </a:rPr>
              <a:t>C</a:t>
            </a:r>
            <a:r>
              <a:rPr sz="2700" spc="-10" dirty="0">
                <a:latin typeface="Lucida Sans Unicode"/>
                <a:cs typeface="Lucida Sans Unicode"/>
              </a:rPr>
              <a:t>om</a:t>
            </a:r>
            <a:r>
              <a:rPr sz="2700" dirty="0">
                <a:latin typeface="Lucida Sans Unicode"/>
                <a:cs typeface="Lucida Sans Unicode"/>
              </a:rPr>
              <a:t>pu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-5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tio</a:t>
            </a:r>
            <a:r>
              <a:rPr sz="2700" spc="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tim</a:t>
            </a:r>
            <a:r>
              <a:rPr sz="2700" spc="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f	co</a:t>
            </a:r>
            <a:r>
              <a:rPr sz="2700" spc="-10" dirty="0">
                <a:latin typeface="Lucida Sans Unicode"/>
                <a:cs typeface="Lucida Sans Unicode"/>
              </a:rPr>
              <a:t>nv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5" dirty="0">
                <a:latin typeface="Lucida Sans Unicode"/>
                <a:cs typeface="Lucida Sans Unicode"/>
              </a:rPr>
              <a:t>x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5" dirty="0">
                <a:latin typeface="Lucida Sans Unicode"/>
                <a:cs typeface="Lucida Sans Unicode"/>
              </a:rPr>
              <a:t>h</a:t>
            </a:r>
            <a:r>
              <a:rPr sz="2700" spc="-30" dirty="0">
                <a:latin typeface="Lucida Sans Unicode"/>
                <a:cs typeface="Lucida Sans Unicode"/>
              </a:rPr>
              <a:t>u</a:t>
            </a:r>
            <a:r>
              <a:rPr sz="2700" spc="5" dirty="0">
                <a:latin typeface="Lucida Sans Unicode"/>
                <a:cs typeface="Lucida Sans Unicode"/>
              </a:rPr>
              <a:t>l</a:t>
            </a:r>
            <a:r>
              <a:rPr sz="2700" dirty="0">
                <a:latin typeface="Lucida Sans Unicode"/>
                <a:cs typeface="Lucida Sans Unicode"/>
              </a:rPr>
              <a:t>l	</a:t>
            </a:r>
            <a:r>
              <a:rPr sz="2700" spc="-25" dirty="0">
                <a:latin typeface="Lucida Sans Unicode"/>
                <a:cs typeface="Lucida Sans Unicode"/>
              </a:rPr>
              <a:t>u</a:t>
            </a:r>
            <a:r>
              <a:rPr sz="2700" spc="10" dirty="0">
                <a:latin typeface="Lucida Sans Unicode"/>
                <a:cs typeface="Lucida Sans Unicode"/>
              </a:rPr>
              <a:t>s</a:t>
            </a:r>
            <a:r>
              <a:rPr sz="2700" spc="-20" dirty="0">
                <a:latin typeface="Lucida Sans Unicode"/>
                <a:cs typeface="Lucida Sans Unicode"/>
              </a:rPr>
              <a:t>i</a:t>
            </a:r>
            <a:r>
              <a:rPr sz="2700" spc="5" dirty="0">
                <a:latin typeface="Lucida Sans Unicode"/>
                <a:cs typeface="Lucida Sans Unicode"/>
              </a:rPr>
              <a:t>ng</a:t>
            </a:r>
            <a:r>
              <a:rPr sz="2700" dirty="0">
                <a:latin typeface="Lucida Sans Unicode"/>
                <a:cs typeface="Lucida Sans Unicode"/>
              </a:rPr>
              <a:t>	br</a:t>
            </a:r>
            <a:r>
              <a:rPr sz="2700" spc="-10" dirty="0">
                <a:latin typeface="Lucida Sans Unicode"/>
                <a:cs typeface="Lucida Sans Unicode"/>
              </a:rPr>
              <a:t>u</a:t>
            </a:r>
            <a:r>
              <a:rPr sz="2700" spc="-5" dirty="0">
                <a:latin typeface="Lucida Sans Unicode"/>
                <a:cs typeface="Lucida Sans Unicode"/>
              </a:rPr>
              <a:t>te  </a:t>
            </a:r>
            <a:r>
              <a:rPr sz="2700" dirty="0">
                <a:latin typeface="Lucida Sans Unicode"/>
                <a:cs typeface="Lucida Sans Unicode"/>
              </a:rPr>
              <a:t>force </a:t>
            </a:r>
            <a:r>
              <a:rPr sz="2700" spc="-5" dirty="0">
                <a:latin typeface="Lucida Sans Unicode"/>
                <a:cs typeface="Lucida Sans Unicode"/>
              </a:rPr>
              <a:t>algoritm </a:t>
            </a:r>
            <a:r>
              <a:rPr sz="2700" spc="5" dirty="0">
                <a:latin typeface="Lucida Sans Unicode"/>
                <a:cs typeface="Lucida Sans Unicode"/>
              </a:rPr>
              <a:t>is O(n</a:t>
            </a:r>
            <a:r>
              <a:rPr sz="2700" spc="5" dirty="0">
                <a:latin typeface="Arial"/>
                <a:cs typeface="Arial"/>
              </a:rPr>
              <a:t>ᶾ</a:t>
            </a:r>
            <a:r>
              <a:rPr sz="2700" spc="5" dirty="0">
                <a:latin typeface="Lucida Sans Unicode"/>
                <a:cs typeface="Lucida Sans Unicode"/>
              </a:rPr>
              <a:t>)</a:t>
            </a:r>
            <a:r>
              <a:rPr sz="2700" spc="-190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:-</a:t>
            </a:r>
            <a:endParaRPr sz="2700">
              <a:latin typeface="Lucida Sans Unicode"/>
              <a:cs typeface="Lucida Sans Unicode"/>
            </a:endParaRPr>
          </a:p>
          <a:p>
            <a:pPr marL="268605" marR="8890" indent="-256540">
              <a:lnSpc>
                <a:spcPct val="100000"/>
              </a:lnSpc>
              <a:spcBef>
                <a:spcPts val="340"/>
              </a:spcBef>
              <a:tabLst>
                <a:tab pos="594360" algn="l"/>
                <a:tab pos="1545590" algn="l"/>
                <a:tab pos="3622675" algn="l"/>
                <a:tab pos="4774565" algn="l"/>
                <a:tab pos="5503545" algn="l"/>
                <a:tab pos="6518909" algn="l"/>
                <a:tab pos="7104380" algn="l"/>
              </a:tabLst>
            </a:pPr>
            <a:r>
              <a:rPr sz="1850" spc="-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50" spc="-5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2700" spc="-15" dirty="0">
                <a:latin typeface="Lucida Sans Unicode"/>
                <a:cs typeface="Lucida Sans Unicode"/>
              </a:rPr>
              <a:t>O</a:t>
            </a:r>
            <a:r>
              <a:rPr sz="2700" spc="-5" dirty="0">
                <a:latin typeface="Lucida Sans Unicode"/>
                <a:cs typeface="Lucida Sans Unicode"/>
              </a:rPr>
              <a:t>(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)	c</a:t>
            </a:r>
            <a:r>
              <a:rPr sz="2700" spc="-5" dirty="0">
                <a:latin typeface="Lucida Sans Unicode"/>
                <a:cs typeface="Lucida Sans Unicode"/>
              </a:rPr>
              <a:t>o</a:t>
            </a:r>
            <a:r>
              <a:rPr sz="2700" spc="-10" dirty="0">
                <a:latin typeface="Lucida Sans Unicode"/>
                <a:cs typeface="Lucida Sans Unicode"/>
              </a:rPr>
              <a:t>m</a:t>
            </a:r>
            <a:r>
              <a:rPr sz="2700" dirty="0">
                <a:latin typeface="Lucida Sans Unicode"/>
                <a:cs typeface="Lucida Sans Unicode"/>
              </a:rPr>
              <a:t>p</a:t>
            </a:r>
            <a:r>
              <a:rPr sz="2700" spc="-25" dirty="0">
                <a:latin typeface="Lucida Sans Unicode"/>
                <a:cs typeface="Lucida Sans Unicode"/>
              </a:rPr>
              <a:t>l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-30" dirty="0">
                <a:latin typeface="Lucida Sans Unicode"/>
                <a:cs typeface="Lucida Sans Unicode"/>
              </a:rPr>
              <a:t>x</a:t>
            </a:r>
            <a:r>
              <a:rPr sz="2700" spc="-5" dirty="0">
                <a:latin typeface="Lucida Sans Unicode"/>
                <a:cs typeface="Lucida Sans Unicode"/>
              </a:rPr>
              <a:t>it</a:t>
            </a:r>
            <a:r>
              <a:rPr sz="2700" spc="5" dirty="0">
                <a:latin typeface="Lucida Sans Unicode"/>
                <a:cs typeface="Lucida Sans Unicode"/>
              </a:rPr>
              <a:t>y</a:t>
            </a:r>
            <a:r>
              <a:rPr sz="2700" dirty="0">
                <a:latin typeface="Lucida Sans Unicode"/>
                <a:cs typeface="Lucida Sans Unicode"/>
              </a:rPr>
              <a:t>	tes</a:t>
            </a:r>
            <a:r>
              <a:rPr sz="2700" spc="-25" dirty="0">
                <a:latin typeface="Lucida Sans Unicode"/>
                <a:cs typeface="Lucida Sans Unicode"/>
              </a:rPr>
              <a:t>t</a:t>
            </a:r>
            <a:r>
              <a:rPr sz="2700" spc="5" dirty="0">
                <a:latin typeface="Lucida Sans Unicode"/>
                <a:cs typeface="Lucida Sans Unicode"/>
              </a:rPr>
              <a:t>s,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10" dirty="0">
                <a:latin typeface="Lucida Sans Unicode"/>
                <a:cs typeface="Lucida Sans Unicode"/>
              </a:rPr>
              <a:t>f</a:t>
            </a:r>
            <a:r>
              <a:rPr sz="2700" spc="-10" dirty="0">
                <a:latin typeface="Lucida Sans Unicode"/>
                <a:cs typeface="Lucida Sans Unicode"/>
              </a:rPr>
              <a:t>o</a:t>
            </a:r>
            <a:r>
              <a:rPr sz="2700" spc="5" dirty="0">
                <a:latin typeface="Lucida Sans Unicode"/>
                <a:cs typeface="Lucida Sans Unicode"/>
              </a:rPr>
              <a:t>r</a:t>
            </a:r>
            <a:r>
              <a:rPr sz="2700" dirty="0">
                <a:latin typeface="Lucida Sans Unicode"/>
                <a:cs typeface="Lucida Sans Unicode"/>
              </a:rPr>
              <a:t>	e</a:t>
            </a:r>
            <a:r>
              <a:rPr sz="2700" spc="-35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c</a:t>
            </a:r>
            <a:r>
              <a:rPr sz="2700" spc="5" dirty="0">
                <a:latin typeface="Lucida Sans Unicode"/>
                <a:cs typeface="Lucida Sans Unicode"/>
              </a:rPr>
              <a:t>h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o</a:t>
            </a:r>
            <a:r>
              <a:rPr sz="2700" spc="5" dirty="0">
                <a:latin typeface="Lucida Sans Unicode"/>
                <a:cs typeface="Lucida Sans Unicode"/>
              </a:rPr>
              <a:t>f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10" dirty="0">
                <a:latin typeface="Lucida Sans Unicode"/>
                <a:cs typeface="Lucida Sans Unicode"/>
              </a:rPr>
              <a:t>O</a:t>
            </a:r>
            <a:r>
              <a:rPr sz="2700" spc="-20" dirty="0">
                <a:latin typeface="Lucida Sans Unicode"/>
                <a:cs typeface="Lucida Sans Unicode"/>
              </a:rPr>
              <a:t>(</a:t>
            </a:r>
            <a:r>
              <a:rPr sz="2700" spc="5" dirty="0">
                <a:latin typeface="Lucida Sans Unicode"/>
                <a:cs typeface="Lucida Sans Unicode"/>
              </a:rPr>
              <a:t>n</a:t>
            </a:r>
            <a:r>
              <a:rPr sz="2700" spc="-20" dirty="0">
                <a:latin typeface="Lucida Sans Unicode"/>
                <a:cs typeface="Lucida Sans Unicode"/>
              </a:rPr>
              <a:t>²</a:t>
            </a:r>
            <a:r>
              <a:rPr sz="2700" dirty="0">
                <a:latin typeface="Lucida Sans Unicode"/>
                <a:cs typeface="Lucida Sans Unicode"/>
              </a:rPr>
              <a:t>)  edges.</a:t>
            </a:r>
            <a:endParaRPr sz="2700">
              <a:latin typeface="Lucida Sans Unicode"/>
              <a:cs typeface="Lucida Sans Unicode"/>
            </a:endParaRPr>
          </a:p>
          <a:p>
            <a:pPr marL="268605" marR="5715" indent="-256540">
              <a:lnSpc>
                <a:spcPct val="103000"/>
              </a:lnSpc>
              <a:spcBef>
                <a:spcPts val="290"/>
              </a:spcBef>
              <a:buClr>
                <a:srgbClr val="2CA1BE"/>
              </a:buClr>
              <a:buSzPct val="68518"/>
              <a:buFont typeface="Wingdings"/>
              <a:buChar char=""/>
              <a:tabLst>
                <a:tab pos="701040" algn="l"/>
                <a:tab pos="701675" algn="l"/>
                <a:tab pos="1195070" algn="l"/>
                <a:tab pos="1560830" algn="l"/>
                <a:tab pos="4177029" algn="l"/>
                <a:tab pos="5414645" algn="l"/>
                <a:tab pos="6125210" algn="l"/>
              </a:tabLst>
            </a:pPr>
            <a:r>
              <a:rPr dirty="0"/>
              <a:t>	</a:t>
            </a:r>
            <a:r>
              <a:rPr sz="2700" spc="10" dirty="0">
                <a:latin typeface="Lucida Sans Unicode"/>
                <a:cs typeface="Lucida Sans Unicode"/>
              </a:rPr>
              <a:t>I</a:t>
            </a:r>
            <a:r>
              <a:rPr sz="2700" spc="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5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	d</a:t>
            </a:r>
            <a:r>
              <a:rPr sz="2700" spc="-10" dirty="0">
                <a:latin typeface="Lucida Sans Unicode"/>
                <a:cs typeface="Lucida Sans Unicode"/>
              </a:rPr>
              <a:t>-</a:t>
            </a:r>
            <a:r>
              <a:rPr sz="2700" spc="-25" dirty="0">
                <a:latin typeface="Lucida Sans Unicode"/>
                <a:cs typeface="Lucida Sans Unicode"/>
              </a:rPr>
              <a:t>d</a:t>
            </a:r>
            <a:r>
              <a:rPr sz="2700" dirty="0">
                <a:latin typeface="Lucida Sans Unicode"/>
                <a:cs typeface="Lucida Sans Unicode"/>
              </a:rPr>
              <a:t>ime</a:t>
            </a:r>
            <a:r>
              <a:rPr sz="2700" spc="-35" dirty="0">
                <a:latin typeface="Lucida Sans Unicode"/>
                <a:cs typeface="Lucida Sans Unicode"/>
              </a:rPr>
              <a:t>n</a:t>
            </a:r>
            <a:r>
              <a:rPr sz="2700" spc="5" dirty="0">
                <a:latin typeface="Lucida Sans Unicode"/>
                <a:cs typeface="Lucida Sans Unicode"/>
              </a:rPr>
              <a:t>s</a:t>
            </a:r>
            <a:r>
              <a:rPr sz="2700" spc="-10" dirty="0">
                <a:latin typeface="Lucida Sans Unicode"/>
                <a:cs typeface="Lucida Sans Unicode"/>
              </a:rPr>
              <a:t>io</a:t>
            </a:r>
            <a:r>
              <a:rPr sz="2700" spc="5" dirty="0">
                <a:latin typeface="Lucida Sans Unicode"/>
                <a:cs typeface="Lucida Sans Unicode"/>
              </a:rPr>
              <a:t>n</a:t>
            </a:r>
            <a:r>
              <a:rPr sz="2700" spc="-15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l	</a:t>
            </a:r>
            <a:r>
              <a:rPr sz="2700" spc="5" dirty="0">
                <a:latin typeface="Lucida Sans Unicode"/>
                <a:cs typeface="Lucida Sans Unicode"/>
              </a:rPr>
              <a:t>spac</a:t>
            </a:r>
            <a:r>
              <a:rPr sz="2700" spc="-2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,	t</a:t>
            </a:r>
            <a:r>
              <a:rPr sz="2700" spc="-35" dirty="0">
                <a:latin typeface="Lucida Sans Unicode"/>
                <a:cs typeface="Lucida Sans Unicode"/>
              </a:rPr>
              <a:t>h</a:t>
            </a:r>
            <a:r>
              <a:rPr sz="2700" spc="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c</a:t>
            </a:r>
            <a:r>
              <a:rPr sz="2700" spc="-10" dirty="0">
                <a:latin typeface="Lucida Sans Unicode"/>
                <a:cs typeface="Lucida Sans Unicode"/>
              </a:rPr>
              <a:t>om</a:t>
            </a:r>
            <a:r>
              <a:rPr sz="2700" dirty="0">
                <a:latin typeface="Lucida Sans Unicode"/>
                <a:cs typeface="Lucida Sans Unicode"/>
              </a:rPr>
              <a:t>ple</a:t>
            </a:r>
            <a:r>
              <a:rPr sz="2700" spc="-25" dirty="0">
                <a:latin typeface="Lucida Sans Unicode"/>
                <a:cs typeface="Lucida Sans Unicode"/>
              </a:rPr>
              <a:t>x</a:t>
            </a:r>
            <a:r>
              <a:rPr sz="2700" dirty="0">
                <a:latin typeface="Lucida Sans Unicode"/>
                <a:cs typeface="Lucida Sans Unicode"/>
              </a:rPr>
              <a:t>ity  </a:t>
            </a:r>
            <a:r>
              <a:rPr sz="2700" spc="5" dirty="0">
                <a:latin typeface="Lucida Sans Unicode"/>
                <a:cs typeface="Lucida Sans Unicode"/>
              </a:rPr>
              <a:t>is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O(n</a:t>
            </a:r>
            <a:r>
              <a:rPr sz="2700" spc="5" dirty="0">
                <a:latin typeface="Arial"/>
                <a:cs typeface="Arial"/>
              </a:rPr>
              <a:t>ᵈ</a:t>
            </a:r>
            <a:r>
              <a:rPr sz="2700" spc="5" dirty="0">
                <a:latin typeface="Lucida Sans Unicode"/>
                <a:cs typeface="Lucida Sans Unicode"/>
              </a:rPr>
              <a:t>⁺¹)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" y="411480"/>
            <a:ext cx="7461504" cy="102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2770</Words>
  <Application>Microsoft Office PowerPoint</Application>
  <PresentationFormat>On-screen Show (4:3)</PresentationFormat>
  <Paragraphs>422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Cambria Math</vt:lpstr>
      <vt:lpstr>Lucida Sans Unicode</vt:lpstr>
      <vt:lpstr>Symbol</vt:lpstr>
      <vt:lpstr>Times New Roman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 A polygon P is said to be convex if: - P is non intersecting;and</vt:lpstr>
      <vt:lpstr>PowerPoint Presentation</vt:lpstr>
      <vt:lpstr>PowerPoint Presentation</vt:lpstr>
      <vt:lpstr> Given a set of points P, test each line segment  to see if it makes up an edge of convex hull.</vt:lpstr>
      <vt:lpstr> If the rest of the points are on one side of the  segment ,the segment is on the convex hull.  Otherwise the segment is not on the hull.</vt:lpstr>
      <vt:lpstr>PowerPoint Presentation</vt:lpstr>
      <vt:lpstr> Quick Hull uses a divide and conquer approach.  For all a,b,c ϵ P, the points contained in ∆abc∩P  cannot be on the convex hull.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T(n)=2T(n/2)+O(n) T(n)= (nlogn) ; Average case  T(n)=O(n²); Worst case</vt:lpstr>
      <vt:lpstr>PowerPoint Presentation</vt:lpstr>
      <vt:lpstr>PowerPoint Presentation</vt:lpstr>
      <vt:lpstr>PowerPoint Presentation</vt:lpstr>
      <vt:lpstr>Graham Scan</vt:lpstr>
      <vt:lpstr>Tie Breaking (1)</vt:lpstr>
      <vt:lpstr>Sorting by Polar Angle </vt:lpstr>
      <vt:lpstr>No Polar Angle Evaluation</vt:lpstr>
      <vt:lpstr>Tie Breaking (2)</vt:lpstr>
      <vt:lpstr>Point Elimination</vt:lpstr>
      <vt:lpstr>Stack Initialization </vt:lpstr>
      <vt:lpstr>  </vt:lpstr>
      <vt:lpstr>  </vt:lpstr>
      <vt:lpstr>  </vt:lpstr>
      <vt:lpstr>  </vt:lpstr>
      <vt:lpstr>  </vt:lpstr>
      <vt:lpstr>  </vt:lpstr>
      <vt:lpstr>  </vt:lpstr>
      <vt:lpstr>  </vt:lpstr>
      <vt:lpstr>Finish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Implementation technique</vt:lpstr>
      <vt:lpstr>PowerPoint Presentation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set: X ⊆ R² satisfy the following properties for any two points p,q</dc:title>
  <dc:creator>abc</dc:creator>
  <cp:lastModifiedBy>Rakib Hasan</cp:lastModifiedBy>
  <cp:revision>8</cp:revision>
  <dcterms:created xsi:type="dcterms:W3CDTF">2020-09-22T21:37:11Z</dcterms:created>
  <dcterms:modified xsi:type="dcterms:W3CDTF">2020-09-23T13:04:22Z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2020-09-22T00:00:00Z</vt:filetime>
  </property>
</Properties>
</file>