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76" r:id="rId11"/>
    <p:sldId id="382" r:id="rId12"/>
    <p:sldId id="377" r:id="rId13"/>
    <p:sldId id="378" r:id="rId14"/>
    <p:sldId id="332" r:id="rId15"/>
    <p:sldId id="379" r:id="rId16"/>
    <p:sldId id="380" r:id="rId17"/>
    <p:sldId id="340" r:id="rId18"/>
    <p:sldId id="381" r:id="rId19"/>
    <p:sldId id="374" r:id="rId20"/>
    <p:sldId id="29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6"/>
            <p14:sldId id="382"/>
          </p14:sldIdLst>
        </p14:section>
        <p14:section name="설계단계" id="{079FB007-4044-4E60-AD09-4E9512A5438F}">
          <p14:sldIdLst>
            <p14:sldId id="377"/>
            <p14:sldId id="378"/>
            <p14:sldId id="332"/>
            <p14:sldId id="379"/>
            <p14:sldId id="380"/>
            <p14:sldId id="340"/>
            <p14:sldId id="381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63" d="100"/>
          <a:sy n="63" d="100"/>
        </p:scale>
        <p:origin x="122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9889" y="3931191"/>
            <a:ext cx="696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solidFill>
                  <a:srgbClr val="77787B"/>
                </a:solidFill>
              </a:rPr>
              <a:t>엣지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컴퓨팅 기반 클라우드 거주자 주차 관리 시스템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2021. 08. 07.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컴앗이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김희동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박길한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이재환 윤세린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정소연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569ED-B370-4D87-833E-68BCE2DF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943100"/>
            <a:ext cx="4906463" cy="3879306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11F385-714E-4C1D-851A-F2E21806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4049"/>
              </p:ext>
            </p:extLst>
          </p:nvPr>
        </p:nvGraphicFramePr>
        <p:xfrm>
          <a:off x="5364088" y="2060848"/>
          <a:ext cx="3528393" cy="3600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83">
                  <a:extLst>
                    <a:ext uri="{9D8B030D-6E8A-4147-A177-3AD203B41FA5}">
                      <a16:colId xmlns:a16="http://schemas.microsoft.com/office/drawing/2014/main" val="1453059973"/>
                    </a:ext>
                  </a:extLst>
                </a:gridCol>
                <a:gridCol w="670023">
                  <a:extLst>
                    <a:ext uri="{9D8B030D-6E8A-4147-A177-3AD203B41FA5}">
                      <a16:colId xmlns:a16="http://schemas.microsoft.com/office/drawing/2014/main" val="1464014789"/>
                    </a:ext>
                  </a:extLst>
                </a:gridCol>
                <a:gridCol w="1844387">
                  <a:extLst>
                    <a:ext uri="{9D8B030D-6E8A-4147-A177-3AD203B41FA5}">
                      <a16:colId xmlns:a16="http://schemas.microsoft.com/office/drawing/2014/main" val="2977992675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센서 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연결 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90548"/>
                  </a:ext>
                </a:extLst>
              </a:tr>
              <a:tr h="2769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 HC-SR04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GND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GND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4607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VCC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5V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78485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TRIG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720902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ECHO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496519"/>
                  </a:ext>
                </a:extLst>
              </a:tr>
              <a:tr h="27695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2. HC-SR04</a:t>
                      </a:r>
                      <a:endParaRPr lang="ko-KR" altLang="en-US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GND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GND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33846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VCC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5V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06986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TRIG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303737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ECHO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609984"/>
                  </a:ext>
                </a:extLst>
              </a:tr>
              <a:tr h="27695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2. HC-SR04</a:t>
                      </a:r>
                      <a:endParaRPr lang="ko-KR" altLang="en-US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GND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GND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87464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VCC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5V</a:t>
                      </a:r>
                      <a:r>
                        <a:rPr lang="ko-KR" altLang="en-US" sz="900" dirty="0"/>
                        <a:t>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62059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TRIG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480556"/>
                  </a:ext>
                </a:extLst>
              </a:tr>
              <a:tr h="276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ECHO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아두이노의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번 핀에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6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5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458E3-62FA-4FF7-92B2-8886656F8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412776"/>
            <a:ext cx="7272808" cy="51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6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2A4340-E554-47CE-87DF-0543B006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85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258604" y="2017121"/>
            <a:ext cx="4968875" cy="2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b="0" dirty="0">
                <a:latin typeface="+mn-ea"/>
                <a:ea typeface="+mn-ea"/>
              </a:rPr>
              <a:t>&lt;</a:t>
            </a:r>
            <a:r>
              <a:rPr lang="ko-KR" altLang="en-US" sz="1000" b="0" dirty="0" err="1">
                <a:latin typeface="+mn-ea"/>
                <a:ea typeface="+mn-ea"/>
              </a:rPr>
              <a:t>엣지</a:t>
            </a:r>
            <a:r>
              <a:rPr lang="ko-KR" altLang="en-US" sz="1000" b="0" dirty="0">
                <a:latin typeface="+mn-ea"/>
                <a:ea typeface="+mn-ea"/>
              </a:rPr>
              <a:t> 컴퓨팅기반 클라우드 거주자 주차관리 시스템 연계도</a:t>
            </a:r>
            <a:r>
              <a:rPr lang="en-US" altLang="ko-KR" sz="1000" b="0" dirty="0">
                <a:latin typeface="+mn-ea"/>
                <a:ea typeface="+mn-ea"/>
              </a:rPr>
              <a:t>&gt;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4536173" y="3620826"/>
            <a:ext cx="971782" cy="562119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주차현황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A7C0F3-6D1A-4A87-BCD3-093C9962FE5F}"/>
              </a:ext>
            </a:extLst>
          </p:cNvPr>
          <p:cNvGrpSpPr/>
          <p:nvPr/>
        </p:nvGrpSpPr>
        <p:grpSpPr>
          <a:xfrm>
            <a:off x="1166283" y="5810334"/>
            <a:ext cx="6284025" cy="258789"/>
            <a:chOff x="921229" y="5643629"/>
            <a:chExt cx="6284025" cy="258789"/>
          </a:xfrm>
        </p:grpSpPr>
        <p:sp>
          <p:nvSpPr>
            <p:cNvPr id="116" name="Oval 58"/>
            <p:cNvSpPr>
              <a:spLocks noChangeArrowheads="1"/>
            </p:cNvSpPr>
            <p:nvPr/>
          </p:nvSpPr>
          <p:spPr bwMode="auto">
            <a:xfrm>
              <a:off x="921229" y="5667307"/>
              <a:ext cx="201600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7" name="Text Box 59"/>
            <p:cNvSpPr txBox="1">
              <a:spLocks noChangeArrowheads="1"/>
            </p:cNvSpPr>
            <p:nvPr/>
          </p:nvSpPr>
          <p:spPr bwMode="auto">
            <a:xfrm>
              <a:off x="1157688" y="5643629"/>
              <a:ext cx="6047566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주차관리 시스템에 접속하여 사용자 제공서비스를 선택한다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현재 주차 정보 제공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가용 주차구역 예측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9FD8E9-93FD-4CE9-804B-9F4BA5C1A1E1}"/>
              </a:ext>
            </a:extLst>
          </p:cNvPr>
          <p:cNvGrpSpPr/>
          <p:nvPr/>
        </p:nvGrpSpPr>
        <p:grpSpPr>
          <a:xfrm>
            <a:off x="1166283" y="6098366"/>
            <a:ext cx="2829653" cy="258789"/>
            <a:chOff x="921229" y="5898301"/>
            <a:chExt cx="2829653" cy="258789"/>
          </a:xfrm>
        </p:grpSpPr>
        <p:sp>
          <p:nvSpPr>
            <p:cNvPr id="118" name="Oval 73"/>
            <p:cNvSpPr>
              <a:spLocks noChangeArrowheads="1"/>
            </p:cNvSpPr>
            <p:nvPr/>
          </p:nvSpPr>
          <p:spPr bwMode="auto">
            <a:xfrm>
              <a:off x="921229" y="5926096"/>
              <a:ext cx="201600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Text Box 59"/>
            <p:cNvSpPr txBox="1">
              <a:spLocks noChangeArrowheads="1"/>
            </p:cNvSpPr>
            <p:nvPr/>
          </p:nvSpPr>
          <p:spPr bwMode="auto">
            <a:xfrm>
              <a:off x="1157688" y="5898301"/>
              <a:ext cx="259319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주차 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1000" b="0" dirty="0" err="1">
                  <a:latin typeface="맑은 고딕" pitchFamily="50" charset="-127"/>
                  <a:ea typeface="맑은 고딕" pitchFamily="50" charset="-127"/>
                </a:rPr>
                <a:t>출차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 시 정보 저장 및 현황 제공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566064" y="3003605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243046" y="1401749"/>
          <a:ext cx="8721442" cy="449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3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영상인식 기반 실시간 지정주차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 상황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차량 정보 관리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프로젝트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엣지</a:t>
                      </a:r>
                      <a:r>
                        <a:rPr lang="ko-KR" altLang="en-US" sz="1000" dirty="0"/>
                        <a:t> 컴퓨팅 기반 클라우드 거주자 주차관리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41">
            <a:extLst>
              <a:ext uri="{FF2B5EF4-FFF2-40B4-BE49-F238E27FC236}">
                <a16:creationId xmlns:a16="http://schemas.microsoft.com/office/drawing/2014/main" id="{E20B75AF-FFFE-400F-9DED-B7E658F8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90" y="3285814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8C17A785-883D-4CAD-8575-009A55AA887F}"/>
              </a:ext>
            </a:extLst>
          </p:cNvPr>
          <p:cNvSpPr/>
          <p:nvPr/>
        </p:nvSpPr>
        <p:spPr>
          <a:xfrm>
            <a:off x="185601" y="3873644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옵션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921DCF-9513-4257-A854-CF5603583937}"/>
              </a:ext>
            </a:extLst>
          </p:cNvPr>
          <p:cNvCxnSpPr>
            <a:cxnSpLocks/>
          </p:cNvCxnSpPr>
          <p:nvPr/>
        </p:nvCxnSpPr>
        <p:spPr>
          <a:xfrm flipH="1">
            <a:off x="894421" y="3611954"/>
            <a:ext cx="1588" cy="25599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1E99FF5-0AD3-4D18-8F79-6C6320E6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4" y="4560944"/>
            <a:ext cx="1242855" cy="385151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주차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출차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시 정보 저장 및 현황 제공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FFC4882-13F8-47CD-A964-B6AE45285A38}"/>
              </a:ext>
            </a:extLst>
          </p:cNvPr>
          <p:cNvCxnSpPr>
            <a:stCxn id="31" idx="3"/>
            <a:endCxn id="114" idx="2"/>
          </p:cNvCxnSpPr>
          <p:nvPr/>
        </p:nvCxnSpPr>
        <p:spPr>
          <a:xfrm flipV="1">
            <a:off x="1501459" y="3901886"/>
            <a:ext cx="3034714" cy="85163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E7AAE0-0692-482D-BBA0-FBF349F6D7DD}"/>
              </a:ext>
            </a:extLst>
          </p:cNvPr>
          <p:cNvCxnSpPr>
            <a:cxnSpLocks/>
          </p:cNvCxnSpPr>
          <p:nvPr/>
        </p:nvCxnSpPr>
        <p:spPr>
          <a:xfrm>
            <a:off x="885863" y="4229542"/>
            <a:ext cx="0" cy="339960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FFD1897-25FF-4F6C-BA1F-0CB8BE4DDD66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 flipV="1">
            <a:off x="2270260" y="2667709"/>
            <a:ext cx="888158" cy="3668614"/>
          </a:xfrm>
          <a:prstGeom prst="bentConnector4">
            <a:avLst>
              <a:gd name="adj1" fmla="val -25739"/>
              <a:gd name="adj2" fmla="val 5842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">
            <a:extLst>
              <a:ext uri="{FF2B5EF4-FFF2-40B4-BE49-F238E27FC236}">
                <a16:creationId xmlns:a16="http://schemas.microsoft.com/office/drawing/2014/main" id="{25CD2D97-9DAC-4FE0-BEBD-B5626C7F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2" y="3282380"/>
            <a:ext cx="1105925" cy="30074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 제공서비스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DA25E86-C73F-4A9E-97A5-457A751335A9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 flipV="1">
            <a:off x="1614351" y="3432753"/>
            <a:ext cx="451901" cy="619485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B64A8808-9F86-4A83-B35D-B7516C3B0344}"/>
              </a:ext>
            </a:extLst>
          </p:cNvPr>
          <p:cNvSpPr/>
          <p:nvPr/>
        </p:nvSpPr>
        <p:spPr>
          <a:xfrm>
            <a:off x="3493290" y="3254167"/>
            <a:ext cx="1296144" cy="3577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가용 주차 구역 예측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16696F3-C063-423B-BC7A-CD7E577F14BF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3172177" y="3432753"/>
            <a:ext cx="321113" cy="308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87F858E-F952-4D7D-BDAC-AF6285451718}"/>
              </a:ext>
            </a:extLst>
          </p:cNvPr>
          <p:cNvCxnSpPr>
            <a:cxnSpLocks/>
            <a:stCxn id="114" idx="1"/>
            <a:endCxn id="61" idx="3"/>
          </p:cNvCxnSpPr>
          <p:nvPr/>
        </p:nvCxnSpPr>
        <p:spPr>
          <a:xfrm rot="16200000" flipV="1">
            <a:off x="4811867" y="3410629"/>
            <a:ext cx="187765" cy="23263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688EF273-0341-440A-80B5-E0B2C1D00493}"/>
              </a:ext>
            </a:extLst>
          </p:cNvPr>
          <p:cNvSpPr/>
          <p:nvPr/>
        </p:nvSpPr>
        <p:spPr>
          <a:xfrm>
            <a:off x="3493290" y="2818277"/>
            <a:ext cx="1296144" cy="3577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 주차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 제공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50304A5-5949-4264-841D-293DE51306E8}"/>
              </a:ext>
            </a:extLst>
          </p:cNvPr>
          <p:cNvCxnSpPr>
            <a:cxnSpLocks/>
            <a:endCxn id="75" idx="1"/>
          </p:cNvCxnSpPr>
          <p:nvPr/>
        </p:nvCxnSpPr>
        <p:spPr>
          <a:xfrm rot="5400000" flipH="1" flipV="1">
            <a:off x="3114788" y="3054561"/>
            <a:ext cx="435891" cy="321113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A47F0C7-25B1-49CC-8312-94052C771F77}"/>
              </a:ext>
            </a:extLst>
          </p:cNvPr>
          <p:cNvCxnSpPr>
            <a:cxnSpLocks/>
            <a:stCxn id="114" idx="1"/>
            <a:endCxn id="75" idx="3"/>
          </p:cNvCxnSpPr>
          <p:nvPr/>
        </p:nvCxnSpPr>
        <p:spPr>
          <a:xfrm rot="16200000" flipV="1">
            <a:off x="4593922" y="3192684"/>
            <a:ext cx="623655" cy="23263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966CB-3273-4AD0-9097-F293E61A6E69}"/>
              </a:ext>
            </a:extLst>
          </p:cNvPr>
          <p:cNvSpPr/>
          <p:nvPr/>
        </p:nvSpPr>
        <p:spPr>
          <a:xfrm>
            <a:off x="243047" y="2348880"/>
            <a:ext cx="4779018" cy="216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거주자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F6B849E-10E1-459D-A548-7E68EB57D777}"/>
              </a:ext>
            </a:extLst>
          </p:cNvPr>
          <p:cNvSpPr/>
          <p:nvPr/>
        </p:nvSpPr>
        <p:spPr>
          <a:xfrm>
            <a:off x="5022064" y="2348880"/>
            <a:ext cx="3947447" cy="216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관리자</a:t>
            </a:r>
          </a:p>
        </p:txBody>
      </p:sp>
      <p:sp>
        <p:nvSpPr>
          <p:cNvPr id="91" name="Rectangle 41">
            <a:extLst>
              <a:ext uri="{FF2B5EF4-FFF2-40B4-BE49-F238E27FC236}">
                <a16:creationId xmlns:a16="http://schemas.microsoft.com/office/drawing/2014/main" id="{009AB4F3-79EF-43E3-9177-680E690A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649" y="3277970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5F16052-6A3C-49FD-8067-89EE70B5FA4A}"/>
              </a:ext>
            </a:extLst>
          </p:cNvPr>
          <p:cNvCxnSpPr>
            <a:cxnSpLocks/>
          </p:cNvCxnSpPr>
          <p:nvPr/>
        </p:nvCxnSpPr>
        <p:spPr>
          <a:xfrm flipH="1">
            <a:off x="8249579" y="3592352"/>
            <a:ext cx="1588" cy="25599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B5EC0E82-BFF0-4713-83F8-CFF87B610453}"/>
              </a:ext>
            </a:extLst>
          </p:cNvPr>
          <p:cNvSpPr/>
          <p:nvPr/>
        </p:nvSpPr>
        <p:spPr>
          <a:xfrm>
            <a:off x="7543762" y="3848345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옵션</a:t>
            </a:r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09EA1839-B4FC-4D25-BA65-3379AAB4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013" y="4341603"/>
            <a:ext cx="893606" cy="284096"/>
          </a:xfrm>
          <a:prstGeom prst="rect">
            <a:avLst/>
          </a:prstGeom>
          <a:solidFill>
            <a:srgbClr val="FFFFE9"/>
          </a:solidFill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주차 정보 저장</a:t>
            </a:r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2F0275D4-A7D0-45CA-A6EC-5D818EF8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407" y="5030613"/>
            <a:ext cx="893606" cy="284096"/>
          </a:xfrm>
          <a:prstGeom prst="rect">
            <a:avLst/>
          </a:prstGeom>
          <a:solidFill>
            <a:srgbClr val="FFFFE9"/>
          </a:solidFill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출차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정보 저장</a:t>
            </a:r>
          </a:p>
        </p:txBody>
      </p:sp>
      <p:sp>
        <p:nvSpPr>
          <p:cNvPr id="97" name="Rectangle 41">
            <a:extLst>
              <a:ext uri="{FF2B5EF4-FFF2-40B4-BE49-F238E27FC236}">
                <a16:creationId xmlns:a16="http://schemas.microsoft.com/office/drawing/2014/main" id="{87921666-13E3-49F5-9DFD-C04BF177B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74" y="4603146"/>
            <a:ext cx="1105925" cy="30074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관리자 제공 서비스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2246126-2995-427F-84E4-36E2089C6F88}"/>
              </a:ext>
            </a:extLst>
          </p:cNvPr>
          <p:cNvCxnSpPr>
            <a:cxnSpLocks/>
          </p:cNvCxnSpPr>
          <p:nvPr/>
        </p:nvCxnSpPr>
        <p:spPr>
          <a:xfrm>
            <a:off x="8258137" y="4205532"/>
            <a:ext cx="0" cy="42016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5" name="순서도: 판단 104">
            <a:extLst>
              <a:ext uri="{FF2B5EF4-FFF2-40B4-BE49-F238E27FC236}">
                <a16:creationId xmlns:a16="http://schemas.microsoft.com/office/drawing/2014/main" id="{9EF0FF35-DD43-475F-8A1F-BD4D512F00EB}"/>
              </a:ext>
            </a:extLst>
          </p:cNvPr>
          <p:cNvSpPr/>
          <p:nvPr/>
        </p:nvSpPr>
        <p:spPr>
          <a:xfrm>
            <a:off x="6043596" y="5139988"/>
            <a:ext cx="1296144" cy="3577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주차 </a:t>
            </a:r>
            <a:r>
              <a:rPr lang="ko-KR" altLang="en-US" sz="800" kern="0" dirty="0">
                <a:latin typeface="맑은 고딕" pitchFamily="50" charset="-127"/>
                <a:ea typeface="맑은 고딕" pitchFamily="50" charset="-127"/>
              </a:rPr>
              <a:t>위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반</a:t>
            </a:r>
          </a:p>
        </p:txBody>
      </p: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AB344D84-2651-4CFC-8264-947626BF970E}"/>
              </a:ext>
            </a:extLst>
          </p:cNvPr>
          <p:cNvSpPr/>
          <p:nvPr/>
        </p:nvSpPr>
        <p:spPr>
          <a:xfrm>
            <a:off x="6037440" y="4576985"/>
            <a:ext cx="1296144" cy="3577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정상 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주차시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1EE168-A7D9-42F4-A137-147DC236DC3C}"/>
              </a:ext>
            </a:extLst>
          </p:cNvPr>
          <p:cNvCxnSpPr>
            <a:stCxn id="114" idx="4"/>
            <a:endCxn id="105" idx="1"/>
          </p:cNvCxnSpPr>
          <p:nvPr/>
        </p:nvCxnSpPr>
        <p:spPr>
          <a:xfrm>
            <a:off x="5507955" y="3901886"/>
            <a:ext cx="535641" cy="141699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DE848AD-E4CE-41DB-9A3B-F99EBE7DD7CB}"/>
              </a:ext>
            </a:extLst>
          </p:cNvPr>
          <p:cNvCxnSpPr>
            <a:cxnSpLocks/>
            <a:stCxn id="97" idx="1"/>
            <a:endCxn id="106" idx="3"/>
          </p:cNvCxnSpPr>
          <p:nvPr/>
        </p:nvCxnSpPr>
        <p:spPr>
          <a:xfrm flipH="1">
            <a:off x="7333584" y="4753519"/>
            <a:ext cx="371590" cy="2360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7E99B9F-7EE9-4F20-B50A-1B872E578E10}"/>
              </a:ext>
            </a:extLst>
          </p:cNvPr>
          <p:cNvCxnSpPr>
            <a:cxnSpLocks/>
            <a:stCxn id="106" idx="1"/>
            <a:endCxn id="114" idx="4"/>
          </p:cNvCxnSpPr>
          <p:nvPr/>
        </p:nvCxnSpPr>
        <p:spPr>
          <a:xfrm rot="10800000">
            <a:off x="5507956" y="3901887"/>
            <a:ext cx="529485" cy="853993"/>
          </a:xfrm>
          <a:prstGeom prst="bentConnector3">
            <a:avLst>
              <a:gd name="adj1" fmla="val 1582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8CCD29-3F58-42C5-9D4F-B0BBBF2B3350}"/>
              </a:ext>
            </a:extLst>
          </p:cNvPr>
          <p:cNvCxnSpPr>
            <a:cxnSpLocks/>
          </p:cNvCxnSpPr>
          <p:nvPr/>
        </p:nvCxnSpPr>
        <p:spPr>
          <a:xfrm>
            <a:off x="7343854" y="5314709"/>
            <a:ext cx="371590" cy="0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5" name="Rectangle 41">
            <a:extLst>
              <a:ext uri="{FF2B5EF4-FFF2-40B4-BE49-F238E27FC236}">
                <a16:creationId xmlns:a16="http://schemas.microsoft.com/office/drawing/2014/main" id="{10E7355F-71E7-4E4A-A301-86447759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74" y="5121748"/>
            <a:ext cx="1105925" cy="357787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주차위반 알림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00BE1F9-171A-49B5-8037-38F7050C1A67}"/>
              </a:ext>
            </a:extLst>
          </p:cNvPr>
          <p:cNvCxnSpPr>
            <a:cxnSpLocks/>
            <a:stCxn id="97" idx="2"/>
            <a:endCxn id="125" idx="0"/>
          </p:cNvCxnSpPr>
          <p:nvPr/>
        </p:nvCxnSpPr>
        <p:spPr>
          <a:xfrm>
            <a:off x="8258137" y="4903891"/>
            <a:ext cx="0" cy="21785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079CA758-81BB-45DB-814C-F38DA1C82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8" t="7836" r="1487"/>
          <a:stretch/>
        </p:blipFill>
        <p:spPr>
          <a:xfrm>
            <a:off x="4643766" y="4483651"/>
            <a:ext cx="723195" cy="1146243"/>
          </a:xfrm>
          <a:prstGeom prst="rect">
            <a:avLst/>
          </a:prstGeom>
        </p:spPr>
      </p:pic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8156329-7920-4C55-835A-3F829C48E94B}"/>
              </a:ext>
            </a:extLst>
          </p:cNvPr>
          <p:cNvCxnSpPr>
            <a:cxnSpLocks/>
            <a:stCxn id="1029" idx="0"/>
          </p:cNvCxnSpPr>
          <p:nvPr/>
        </p:nvCxnSpPr>
        <p:spPr>
          <a:xfrm flipH="1" flipV="1">
            <a:off x="5001084" y="4167857"/>
            <a:ext cx="4280" cy="315794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9" name="Oval 44">
            <a:extLst>
              <a:ext uri="{FF2B5EF4-FFF2-40B4-BE49-F238E27FC236}">
                <a16:creationId xmlns:a16="http://schemas.microsoft.com/office/drawing/2014/main" id="{56C471A4-26A4-4C9F-B70C-AD99C06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69" y="4370610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Oval 44">
            <a:extLst>
              <a:ext uri="{FF2B5EF4-FFF2-40B4-BE49-F238E27FC236}">
                <a16:creationId xmlns:a16="http://schemas.microsoft.com/office/drawing/2014/main" id="{DC290ACD-4601-4C61-BF70-7E709B7C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887" y="4415615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1CF836-5A33-4257-9419-DCD2EE6947E0}"/>
              </a:ext>
            </a:extLst>
          </p:cNvPr>
          <p:cNvGrpSpPr/>
          <p:nvPr/>
        </p:nvGrpSpPr>
        <p:grpSpPr>
          <a:xfrm>
            <a:off x="1166283" y="6392283"/>
            <a:ext cx="6954965" cy="258789"/>
            <a:chOff x="921229" y="6251933"/>
            <a:chExt cx="6954965" cy="258789"/>
          </a:xfrm>
        </p:grpSpPr>
        <p:sp>
          <p:nvSpPr>
            <p:cNvPr id="142" name="Oval 73">
              <a:extLst>
                <a:ext uri="{FF2B5EF4-FFF2-40B4-BE49-F238E27FC236}">
                  <a16:creationId xmlns:a16="http://schemas.microsoft.com/office/drawing/2014/main" id="{9E99CAAF-76AB-4931-A459-09B8EEDB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229" y="6279728"/>
              <a:ext cx="201600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Text Box 59">
              <a:extLst>
                <a:ext uri="{FF2B5EF4-FFF2-40B4-BE49-F238E27FC236}">
                  <a16:creationId xmlns:a16="http://schemas.microsoft.com/office/drawing/2014/main" id="{B5B4FC49-04A8-4D54-905A-E91C832C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688" y="6251933"/>
              <a:ext cx="6718506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주차관리 시스템에 접속하여 관리자 제공서비스를 선택한다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정상 주차 시 주차현황 제공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주차 위반시 알림 제공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5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알고리즘 시나리오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주차면 인식 및 차량 주차 감지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초음파 센서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감지 시 영상 스냅샷 </a:t>
            </a:r>
            <a:r>
              <a:rPr lang="en-US" altLang="ko-KR" sz="1400" dirty="0">
                <a:solidFill>
                  <a:schemeClr val="tx1"/>
                </a:solidFill>
              </a:rPr>
              <a:t>(IP </a:t>
            </a:r>
            <a:r>
              <a:rPr lang="ko-KR" altLang="en-US" sz="1400" dirty="0">
                <a:solidFill>
                  <a:schemeClr val="tx1"/>
                </a:solidFill>
              </a:rPr>
              <a:t>카메라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스냅샷 이미지 </a:t>
            </a:r>
            <a:r>
              <a:rPr lang="ko-KR" altLang="en-US" sz="1400" dirty="0" err="1">
                <a:solidFill>
                  <a:schemeClr val="tx1"/>
                </a:solidFill>
              </a:rPr>
              <a:t>전처리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</a:rPr>
              <a:t>차량 인식 및 번호판 검출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엣지</a:t>
            </a:r>
            <a:r>
              <a:rPr lang="ko-KR" altLang="en-US" sz="1400" dirty="0">
                <a:solidFill>
                  <a:schemeClr val="tx1"/>
                </a:solidFill>
              </a:rPr>
              <a:t> 디바이스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</a:rPr>
              <a:t>검출 성공 시 차량 정보 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로 전달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6. 10</a:t>
            </a:r>
            <a:r>
              <a:rPr lang="ko-KR" altLang="en-US" sz="1400" dirty="0">
                <a:solidFill>
                  <a:schemeClr val="tx1"/>
                </a:solidFill>
              </a:rPr>
              <a:t>분 간격으로 영상 스냅샷 </a:t>
            </a:r>
            <a:r>
              <a:rPr lang="en-US" altLang="ko-KR" sz="1400" dirty="0">
                <a:solidFill>
                  <a:schemeClr val="tx1"/>
                </a:solidFill>
              </a:rPr>
              <a:t>(IP </a:t>
            </a:r>
            <a:r>
              <a:rPr lang="ko-KR" altLang="en-US" sz="1400" dirty="0">
                <a:solidFill>
                  <a:schemeClr val="tx1"/>
                </a:solidFill>
              </a:rPr>
              <a:t>카메라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A6918-FDCE-4EE5-B2A2-1DD85DF7264B}"/>
              </a:ext>
            </a:extLst>
          </p:cNvPr>
          <p:cNvSpPr txBox="1"/>
          <p:nvPr/>
        </p:nvSpPr>
        <p:spPr>
          <a:xfrm>
            <a:off x="179512" y="120778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거주자 차량 인식 및 번호판 검출 알고리즘 흐름도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F9355-F41F-4BF8-8B43-F9AD7F31E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5" y="1556792"/>
            <a:ext cx="3523077" cy="42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546338"/>
            <a:ext cx="8740117" cy="2818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물체 인식 혹은 물체 </a:t>
            </a:r>
            <a:r>
              <a:rPr lang="ko-KR" altLang="en-US" sz="1200" dirty="0" err="1">
                <a:solidFill>
                  <a:schemeClr val="tx1"/>
                </a:solidFill>
              </a:rPr>
              <a:t>탐지란</a:t>
            </a:r>
            <a:r>
              <a:rPr lang="ko-KR" altLang="en-US" sz="1200" dirty="0">
                <a:solidFill>
                  <a:schemeClr val="tx1"/>
                </a:solidFill>
              </a:rPr>
              <a:t> 이미지나 영상의 물체를 식별하는 컴퓨터 비전 기술이다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컴퓨터 비전은 인공지능의 한 분야로서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사람의 눈을 모사하여 컴퓨터가 이와 유사하게 동작할 수 있도록 어떠한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이미지나 영상에서 의미 있는 정보를 추출하는 기술을 연구하는 분야이다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 기술을 통해 이미지 데이터에서 물체를 찾고 그것의 종류를 식별할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이미지나 영상의 모든 물체의 종류를 분류</a:t>
            </a:r>
            <a:r>
              <a:rPr lang="en-US" altLang="ko-KR" sz="1200" dirty="0">
                <a:solidFill>
                  <a:schemeClr val="tx1"/>
                </a:solidFill>
              </a:rPr>
              <a:t>(Classification)</a:t>
            </a:r>
            <a:r>
              <a:rPr lang="ko-KR" altLang="en-US" sz="1200" dirty="0">
                <a:solidFill>
                  <a:schemeClr val="tx1"/>
                </a:solidFill>
              </a:rPr>
              <a:t>하는 것뿐만 아니라 해당 물체의 위치를 구하는 것</a:t>
            </a:r>
            <a:r>
              <a:rPr lang="en-US" altLang="ko-KR" sz="1200" dirty="0">
                <a:solidFill>
                  <a:schemeClr val="tx1"/>
                </a:solidFill>
              </a:rPr>
              <a:t>(Localization)</a:t>
            </a:r>
            <a:r>
              <a:rPr lang="ko-KR" altLang="en-US" sz="1200" dirty="0">
                <a:solidFill>
                  <a:schemeClr val="tx1"/>
                </a:solidFill>
              </a:rPr>
              <a:t>이 물체 인식 기술의 최종 목표이다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물체 인식 기술은 질병 및 병원체 식별 등 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사회기반 시설의 안전도 검사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자율 주행 등과 같은 다양한 분야에서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활용되어 인적 자원과 물적 자원을 줄이며 많은 편의를 제공할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최근 다른 여러 분야 기술의 발전과 더불어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물체 인식 기술의 성능 향상으로 산업 전반에서 사용되며 빠질 수 없는 핵심 기술로 부상하고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D67C4-FDEC-4B33-BD4D-7B0BACB4B5C5}"/>
              </a:ext>
            </a:extLst>
          </p:cNvPr>
          <p:cNvSpPr txBox="1"/>
          <p:nvPr/>
        </p:nvSpPr>
        <p:spPr>
          <a:xfrm>
            <a:off x="179512" y="120778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차량 인식 알고리즘</a:t>
            </a:r>
          </a:p>
        </p:txBody>
      </p:sp>
      <p:pic>
        <p:nvPicPr>
          <p:cNvPr id="1025" name="_x298845144">
            <a:extLst>
              <a:ext uri="{FF2B5EF4-FFF2-40B4-BE49-F238E27FC236}">
                <a16:creationId xmlns:a16="http://schemas.microsoft.com/office/drawing/2014/main" id="{5948C223-0C52-4BB1-A11B-4801EECC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9"/>
          <a:stretch>
            <a:fillRect/>
          </a:stretch>
        </p:blipFill>
        <p:spPr bwMode="auto">
          <a:xfrm>
            <a:off x="2481803" y="4531980"/>
            <a:ext cx="4212468" cy="18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5C20EF-323C-4AFF-881B-73859682EFDF}"/>
              </a:ext>
            </a:extLst>
          </p:cNvPr>
          <p:cNvSpPr txBox="1"/>
          <p:nvPr/>
        </p:nvSpPr>
        <p:spPr>
          <a:xfrm>
            <a:off x="2299818" y="6394889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J. Redmon et al., “You Only Look Once: Unified, Real-Time Object Detection”, IEEE, Conf. </a:t>
            </a:r>
            <a:r>
              <a:rPr lang="en-US" altLang="ko-KR" sz="900" dirty="0" err="1"/>
              <a:t>Comput</a:t>
            </a:r>
            <a:r>
              <a:rPr lang="en-US" altLang="ko-KR" sz="900" dirty="0"/>
              <a:t>. Vision Pattern </a:t>
            </a:r>
            <a:r>
              <a:rPr lang="en-US" altLang="ko-KR" sz="900" dirty="0" err="1"/>
              <a:t>Recogn</a:t>
            </a:r>
            <a:r>
              <a:rPr lang="en-US" altLang="ko-KR" sz="900" dirty="0"/>
              <a:t>., Las Vegas, NV, USA, June 27-30, pp.779-788.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579931"/>
            <a:ext cx="8740117" cy="29289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번호판 인식 알고리즘은 기본적으로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OCR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기술을 사용한다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OCR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사전적 용어는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Optical Character Recognition,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광학 문자 인식 기술인데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, 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사람이 쓰거나 기계로 인쇄한 문자의 영상을 이미지 스캐너로 획득하여 기계가 읽을 수 있는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문자로 변환하는 것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이라고 정의한다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50505"/>
                </a:solidFill>
                <a:effectLst/>
                <a:uLnTx/>
                <a:uFillTx/>
                <a:latin typeface="Segoe UI Historic" panose="020B0502040204020203" pitchFamily="34" charset="0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예를 들어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카메라를 통해 자동차 번호를 인식하거나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신분증에서 개인 정보 텍스트를 인식하는 등의 기술이다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-nanumgothic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OCR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기술은 초기에는 딥러닝 기반으로 개발된 것은 아니나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딥러닝의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 발전으로 성능이 높아졌으며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CNN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을 사용하며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OCR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구조에서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feature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인식 모듈을 직접 설정해줄 필요가 없어졌다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그 결과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OCR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은 글자의 영역을 탐지하는 모델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(Text Detection Model)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과 해당 영역에서 글자를 인식하는 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(Text Recognition Model)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두 가지 단계로 구성되어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번호판 인식 알고리즘은 기본적으로  글자의 영역을 찾고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판독에 도움이 되도록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 과정을 거친 다음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OCR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을 통하여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글자를 획득한다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-nanumgothic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85D41-59CA-497C-B7B6-64CE0B810560}"/>
              </a:ext>
            </a:extLst>
          </p:cNvPr>
          <p:cNvSpPr txBox="1"/>
          <p:nvPr/>
        </p:nvSpPr>
        <p:spPr>
          <a:xfrm>
            <a:off x="179512" y="120778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번호판 검출 알고리즘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0A35D71-37EF-4331-9BDD-FEB72001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71278"/>
            <a:ext cx="5212912" cy="9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OCR(Optical Character Recognition) 소개 : 네이버 블로그">
            <a:extLst>
              <a:ext uri="{FF2B5EF4-FFF2-40B4-BE49-F238E27FC236}">
                <a16:creationId xmlns:a16="http://schemas.microsoft.com/office/drawing/2014/main" id="{65824D0F-8B70-4EE6-9DA0-EC509C40F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9866" r="3462" b="32378"/>
          <a:stretch/>
        </p:blipFill>
        <p:spPr bwMode="auto">
          <a:xfrm>
            <a:off x="5735353" y="4797152"/>
            <a:ext cx="3227019" cy="16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3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C46F7C-A6F5-423D-A7A4-D63ACA1F3690}"/>
              </a:ext>
            </a:extLst>
          </p:cNvPr>
          <p:cNvSpPr/>
          <p:nvPr/>
        </p:nvSpPr>
        <p:spPr>
          <a:xfrm>
            <a:off x="803272" y="1765095"/>
            <a:ext cx="4472706" cy="9360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PoE (Power of Ethernet)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5709C9-243C-4251-9379-BEBE7224C11B}"/>
              </a:ext>
            </a:extLst>
          </p:cNvPr>
          <p:cNvSpPr/>
          <p:nvPr/>
        </p:nvSpPr>
        <p:spPr>
          <a:xfrm>
            <a:off x="892368" y="3566600"/>
            <a:ext cx="1736402" cy="7072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공유기</a:t>
            </a:r>
            <a:r>
              <a:rPr lang="en-US" altLang="ko-KR" sz="1400" b="1" dirty="0"/>
              <a:t>(PoE O)</a:t>
            </a:r>
            <a:endParaRPr lang="ko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748616-43FF-4731-9B68-97DAB8C81998}"/>
              </a:ext>
            </a:extLst>
          </p:cNvPr>
          <p:cNvSpPr/>
          <p:nvPr/>
        </p:nvSpPr>
        <p:spPr>
          <a:xfrm>
            <a:off x="894020" y="4862744"/>
            <a:ext cx="1736402" cy="7072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젯슨</a:t>
            </a:r>
            <a:r>
              <a:rPr lang="ko-KR" altLang="en-US" sz="1400" b="1" dirty="0"/>
              <a:t> 나노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F6CCFB-E083-4186-ADA4-6D0AEAFEB00E}"/>
              </a:ext>
            </a:extLst>
          </p:cNvPr>
          <p:cNvSpPr/>
          <p:nvPr/>
        </p:nvSpPr>
        <p:spPr>
          <a:xfrm>
            <a:off x="4339874" y="4587547"/>
            <a:ext cx="1736243" cy="7072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PoE </a:t>
            </a: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쉴드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ECE38-7C19-4779-85EB-CAED96F9845F}"/>
              </a:ext>
            </a:extLst>
          </p:cNvPr>
          <p:cNvSpPr/>
          <p:nvPr/>
        </p:nvSpPr>
        <p:spPr>
          <a:xfrm>
            <a:off x="6076117" y="4587547"/>
            <a:ext cx="1736243" cy="7072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아두이노</a:t>
            </a:r>
            <a:r>
              <a:rPr lang="ko-KR" altLang="en-US" sz="1400" b="1" dirty="0"/>
              <a:t> 제어보드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E7037E-77AB-4E88-B147-89BCF9E4E2E5}"/>
              </a:ext>
            </a:extLst>
          </p:cNvPr>
          <p:cNvSpPr/>
          <p:nvPr/>
        </p:nvSpPr>
        <p:spPr>
          <a:xfrm>
            <a:off x="5701236" y="3710616"/>
            <a:ext cx="1243003" cy="4320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카메라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1F6BAE-2FED-42E4-86BF-1F585CBD64B2}"/>
              </a:ext>
            </a:extLst>
          </p:cNvPr>
          <p:cNvSpPr/>
          <p:nvPr/>
        </p:nvSpPr>
        <p:spPr>
          <a:xfrm>
            <a:off x="1653768" y="234246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4BD8A0-746C-4F01-822C-FEBC10E460D1}"/>
              </a:ext>
            </a:extLst>
          </p:cNvPr>
          <p:cNvSpPr/>
          <p:nvPr/>
        </p:nvSpPr>
        <p:spPr>
          <a:xfrm>
            <a:off x="2021131" y="234246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A569B-9F01-45E6-BFE3-FD7BB23CB93C}"/>
              </a:ext>
            </a:extLst>
          </p:cNvPr>
          <p:cNvSpPr/>
          <p:nvPr/>
        </p:nvSpPr>
        <p:spPr>
          <a:xfrm>
            <a:off x="2388494" y="234246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D52D04-B399-4344-8D60-3EB0EF7F19B9}"/>
              </a:ext>
            </a:extLst>
          </p:cNvPr>
          <p:cNvSpPr/>
          <p:nvPr/>
        </p:nvSpPr>
        <p:spPr>
          <a:xfrm>
            <a:off x="2755857" y="234246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25CED1-F5A1-4751-9903-C011A7304D14}"/>
              </a:ext>
            </a:extLst>
          </p:cNvPr>
          <p:cNvSpPr/>
          <p:nvPr/>
        </p:nvSpPr>
        <p:spPr>
          <a:xfrm>
            <a:off x="3123220" y="234246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213631-2005-4B34-B290-5FA67949B93C}"/>
              </a:ext>
            </a:extLst>
          </p:cNvPr>
          <p:cNvSpPr/>
          <p:nvPr/>
        </p:nvSpPr>
        <p:spPr>
          <a:xfrm>
            <a:off x="3489972" y="2339741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08850E-684C-4759-9552-16EB32E58FCE}"/>
              </a:ext>
            </a:extLst>
          </p:cNvPr>
          <p:cNvSpPr/>
          <p:nvPr/>
        </p:nvSpPr>
        <p:spPr>
          <a:xfrm>
            <a:off x="3856724" y="2339741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0D5745-1F0C-45AC-879C-4DF35C052181}"/>
              </a:ext>
            </a:extLst>
          </p:cNvPr>
          <p:cNvSpPr/>
          <p:nvPr/>
        </p:nvSpPr>
        <p:spPr>
          <a:xfrm>
            <a:off x="4223476" y="2339741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A6230-342E-4E9C-842C-1103597CECCB}"/>
              </a:ext>
            </a:extLst>
          </p:cNvPr>
          <p:cNvSpPr/>
          <p:nvPr/>
        </p:nvSpPr>
        <p:spPr>
          <a:xfrm>
            <a:off x="6337515" y="5805264"/>
            <a:ext cx="1216085" cy="4256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초음파 센서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0217ED-3142-4FFB-AA0C-9615F5914C4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760569" y="2558488"/>
            <a:ext cx="1211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DCE6FC-B12D-4D23-99D1-FFA96002C05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760569" y="4273845"/>
            <a:ext cx="1652" cy="588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1E9FDB-2A3D-40A6-8B01-5B53FCEF155C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>
            <a:off x="6944239" y="5294792"/>
            <a:ext cx="1319" cy="51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1134A01-0083-4760-8806-54DAA9A593AD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 rot="16200000" flipH="1">
            <a:off x="3205085" y="2584635"/>
            <a:ext cx="2029059" cy="1976764"/>
          </a:xfrm>
          <a:prstGeom prst="bentConnector3">
            <a:avLst>
              <a:gd name="adj1" fmla="val 442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587E25-BABB-43BB-88B1-A10A6890D55C}"/>
              </a:ext>
            </a:extLst>
          </p:cNvPr>
          <p:cNvCxnSpPr>
            <a:cxnSpLocks/>
          </p:cNvCxnSpPr>
          <p:nvPr/>
        </p:nvCxnSpPr>
        <p:spPr>
          <a:xfrm>
            <a:off x="5873410" y="2334224"/>
            <a:ext cx="234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BC5750-380E-4270-889A-B1A3B87E6679}"/>
              </a:ext>
            </a:extLst>
          </p:cNvPr>
          <p:cNvSpPr txBox="1"/>
          <p:nvPr/>
        </p:nvSpPr>
        <p:spPr>
          <a:xfrm>
            <a:off x="179512" y="1207785"/>
            <a:ext cx="254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하드웨어 설계도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6BB41-0583-4CF5-B59E-51343855A47D}"/>
              </a:ext>
            </a:extLst>
          </p:cNvPr>
          <p:cNvSpPr txBox="1"/>
          <p:nvPr/>
        </p:nvSpPr>
        <p:spPr>
          <a:xfrm>
            <a:off x="6161442" y="2201241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: </a:t>
            </a:r>
            <a:r>
              <a:rPr lang="ko-KR" altLang="en-US" sz="1200" b="1" dirty="0"/>
              <a:t>전원 </a:t>
            </a:r>
            <a:r>
              <a:rPr lang="en-US" altLang="ko-KR" sz="1200" b="1" dirty="0"/>
              <a:t>+ </a:t>
            </a:r>
            <a:r>
              <a:rPr lang="ko-KR" altLang="en-US" sz="1200" b="1" dirty="0"/>
              <a:t>이더넷 동시 제공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CC8AE6C-BC34-40D4-9F80-E0A8C9DD165E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 rot="16200000" flipH="1">
            <a:off x="4749688" y="2137565"/>
            <a:ext cx="1154851" cy="1991250"/>
          </a:xfrm>
          <a:prstGeom prst="bentConnector3">
            <a:avLst>
              <a:gd name="adj1" fmla="val 40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974A1F-9197-47FA-8E3D-8EF9843EDF66}"/>
              </a:ext>
            </a:extLst>
          </p:cNvPr>
          <p:cNvSpPr/>
          <p:nvPr/>
        </p:nvSpPr>
        <p:spPr>
          <a:xfrm>
            <a:off x="4297886" y="1279792"/>
            <a:ext cx="562146" cy="2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전원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E40EEC6-E67C-4E5C-81BF-8F93FC3A0F9C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578959" y="1556792"/>
            <a:ext cx="0" cy="20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7858"/>
              </p:ext>
            </p:extLst>
          </p:nvPr>
        </p:nvGraphicFramePr>
        <p:xfrm>
          <a:off x="298210" y="1916832"/>
          <a:ext cx="8547580" cy="3794540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주차장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주차장 선택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실시간 주차 현황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USR-01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내 주차구역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선호 주차 구역 수요 예측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차량 정보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주차 위반 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주차 기록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가용 주차 구역 예측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73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567825"/>
            <a:ext cx="8740117" cy="4669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EB7D9-BEAB-418A-A1DE-99814E2FEA68}"/>
              </a:ext>
            </a:extLst>
          </p:cNvPr>
          <p:cNvSpPr txBox="1"/>
          <p:nvPr/>
        </p:nvSpPr>
        <p:spPr>
          <a:xfrm>
            <a:off x="179512" y="1207785"/>
            <a:ext cx="254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자동차 번호판 검출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0551E-EFDF-42EC-85B4-CD98EF92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8" y="1665939"/>
            <a:ext cx="8246600" cy="44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(2)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B7AA7-6B1B-4404-BE70-1AF4A4E74036}"/>
              </a:ext>
            </a:extLst>
          </p:cNvPr>
          <p:cNvSpPr txBox="1"/>
          <p:nvPr/>
        </p:nvSpPr>
        <p:spPr>
          <a:xfrm>
            <a:off x="179512" y="1207785"/>
            <a:ext cx="254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전기자동차 인식 소스코드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3E5984-A66D-4A52-969B-E682C078DF42}"/>
              </a:ext>
            </a:extLst>
          </p:cNvPr>
          <p:cNvSpPr/>
          <p:nvPr/>
        </p:nvSpPr>
        <p:spPr>
          <a:xfrm>
            <a:off x="222255" y="1567825"/>
            <a:ext cx="8740117" cy="4669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9B0A56-29A9-4FF9-9B9A-20AEA4F0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43220"/>
            <a:ext cx="8166689" cy="4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E543717-D0C9-49AD-A6A9-E5E493E8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45966"/>
              </p:ext>
            </p:extLst>
          </p:nvPr>
        </p:nvGraphicFramePr>
        <p:xfrm>
          <a:off x="362338" y="1412776"/>
          <a:ext cx="8419323" cy="5112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3278">
                  <a:extLst>
                    <a:ext uri="{9D8B030D-6E8A-4147-A177-3AD203B41FA5}">
                      <a16:colId xmlns:a16="http://schemas.microsoft.com/office/drawing/2014/main" val="337498419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999517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2974624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65821811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79919741"/>
                    </a:ext>
                  </a:extLst>
                </a:gridCol>
                <a:gridCol w="609261">
                  <a:extLst>
                    <a:ext uri="{9D8B030D-6E8A-4147-A177-3AD203B41FA5}">
                      <a16:colId xmlns:a16="http://schemas.microsoft.com/office/drawing/2014/main" val="301035585"/>
                    </a:ext>
                  </a:extLst>
                </a:gridCol>
              </a:tblGrid>
              <a:tr h="562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요구사항 </a:t>
                      </a:r>
                      <a:r>
                        <a:rPr lang="en-US" sz="900" b="1" kern="100" dirty="0">
                          <a:effectLst/>
                        </a:rPr>
                        <a:t>ID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요구사항명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기능</a:t>
                      </a:r>
                      <a:r>
                        <a:rPr lang="en-US" sz="900" b="1" kern="100" dirty="0">
                          <a:effectLst/>
                        </a:rPr>
                        <a:t>ID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 err="1">
                          <a:effectLst/>
                        </a:rPr>
                        <a:t>기능명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세부사항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예외사항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150"/>
                  </a:ext>
                </a:extLst>
              </a:tr>
              <a:tr h="303320">
                <a:tc rowSpan="1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인프라 구성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A01_B01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프로젝트 적용 주차면 환경 조사 및 적용 대상 주차면 환경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환경을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2769082277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환경을 확인한다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73215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환경을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13560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A01_B02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영상 인식 장치 요구사항 조사 및 사양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요구사항을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3954876287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사양을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21838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A01_B03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자원 종류 조사 및 검토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 자원 종류를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2949337362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 자원 종류를 검토한다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26183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A01_B04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운용에 필요한 환경 조사 및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 운용에 필요한 환경을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97202664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 운용에 필요한 환경을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98780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A01_B05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수배 및 구매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담당자를 수배한다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36670648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장치를 구매한다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75375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A01_B06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동작 테스트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1672806139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A01_B07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설치 및 연동시험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장치를 설치한다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2033436968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장치 연동 시험을 행한다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96520"/>
                  </a:ext>
                </a:extLst>
              </a:tr>
              <a:tr h="303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A01_B08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장치 운용 시험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132" marR="40132" marT="0" marB="0" anchor="ctr"/>
                </a:tc>
                <a:extLst>
                  <a:ext uri="{0D108BD9-81ED-4DB2-BD59-A6C34878D82A}">
                    <a16:rowId xmlns:a16="http://schemas.microsoft.com/office/drawing/2014/main" val="2020822979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F03A66-84B9-48C3-A37B-DBF653D757B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030F70-708D-48BD-831F-F60109F5AE1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D5E750-A911-457B-BA5A-F75CC49D18BE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제목 12">
            <a:extLst>
              <a:ext uri="{FF2B5EF4-FFF2-40B4-BE49-F238E27FC236}">
                <a16:creationId xmlns:a16="http://schemas.microsoft.com/office/drawing/2014/main" id="{8BE69B34-719C-46AC-9212-250CF5B3C32E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97795C4E-8996-4697-BEA6-35D80D43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398C241F-36FD-4493-B2F9-E72BEA01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98A83AC3-95BB-42EB-A318-6942417F8B2A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2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C8AD4E-7FFB-47EC-9D8D-0FECDE8A044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9178D3-D77D-49F5-A34A-443CA6E2F17C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144C1-156E-4C3C-BA6F-FEFC18003CE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제목 12">
            <a:extLst>
              <a:ext uri="{FF2B5EF4-FFF2-40B4-BE49-F238E27FC236}">
                <a16:creationId xmlns:a16="http://schemas.microsoft.com/office/drawing/2014/main" id="{80303EAA-E537-42D5-A774-F7D76BB2184F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DEA35579-8B74-49F5-B881-F777C30F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3CA3169-F5A7-4744-A34E-3F155F9F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막힌 원호 17">
            <a:extLst>
              <a:ext uri="{FF2B5EF4-FFF2-40B4-BE49-F238E27FC236}">
                <a16:creationId xmlns:a16="http://schemas.microsoft.com/office/drawing/2014/main" id="{9FF3EED2-EEE7-44A3-8BEC-0F269DA76C16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773C8D0-E995-4AF8-A761-D4EE92DD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52861"/>
              </p:ext>
            </p:extLst>
          </p:nvPr>
        </p:nvGraphicFramePr>
        <p:xfrm>
          <a:off x="361236" y="1340768"/>
          <a:ext cx="8416800" cy="52565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2400">
                  <a:extLst>
                    <a:ext uri="{9D8B030D-6E8A-4147-A177-3AD203B41FA5}">
                      <a16:colId xmlns:a16="http://schemas.microsoft.com/office/drawing/2014/main" val="157501739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3727073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8454138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406676191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181584763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283258473"/>
                    </a:ext>
                  </a:extLst>
                </a:gridCol>
              </a:tblGrid>
              <a:tr h="292032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A02_B01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주차면 인식을 위한 방법 조사 및 결정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주차면 인식을 위한 방법을 조사한다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1076866487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주차면 인식을 위한 방법을 결정한다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39861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A02_B02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주차면 인식 성능 분석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인식 장치 성능을 분석한다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2965812713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모델 성능을 분석한다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9561"/>
                  </a:ext>
                </a:extLst>
              </a:tr>
              <a:tr h="292032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 인프라 구성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A03_B01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추출을 위한 장치 요구사항 조사 및 사양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추출을 위한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장치 요구사항을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2281809564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추출을 위한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장치 사양을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4296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A03_B02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차량 정보 추출 장치 운용에 필요한 환경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2183471762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A03_B03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동작 테스트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2813599661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A03_B04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 장치 설치 및 연동시험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 장치를 설치한다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980512912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추출 장치 연동 시험을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행한다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59659"/>
                  </a:ext>
                </a:extLst>
              </a:tr>
              <a:tr h="292032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A04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차량 정보 추출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영상 스냅샷 생성 방법 조사 및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933724618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스냅샷 저장 및 유지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3209469855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이미지 전처리 방법 조사 및 성능 판단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이미지 </a:t>
                      </a:r>
                      <a:r>
                        <a:rPr lang="ko-KR" sz="900" kern="100" dirty="0" err="1">
                          <a:effectLst/>
                        </a:rPr>
                        <a:t>전처리</a:t>
                      </a:r>
                      <a:r>
                        <a:rPr lang="ko-KR" sz="900" kern="100" dirty="0">
                          <a:effectLst/>
                        </a:rPr>
                        <a:t> 방법을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872210607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방법의 성능을 판단한다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67442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차량 정보 검출 데이터셋 사양 결정 및 수집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ko-KR" sz="900" kern="100">
                          <a:effectLst/>
                        </a:rPr>
                        <a:t>라벨링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검출 데이터셋의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사양을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426934254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데이터셋을 수집하고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데이터 라벨링을 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719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차량 정보 검출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2778260401"/>
                  </a:ext>
                </a:extLst>
              </a:tr>
              <a:tr h="292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A04_B06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</a:t>
                      </a:r>
                      <a:r>
                        <a:rPr lang="ko-KR" sz="900" kern="100" dirty="0" err="1">
                          <a:effectLst/>
                        </a:rPr>
                        <a:t>검출률</a:t>
                      </a:r>
                      <a:r>
                        <a:rPr lang="ko-KR" sz="900" kern="100" dirty="0">
                          <a:effectLst/>
                        </a:rPr>
                        <a:t> 낮은 경우 해결방안 모색 및 적용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986" marR="27986" marT="0" marB="0" anchor="ctr"/>
                </a:tc>
                <a:extLst>
                  <a:ext uri="{0D108BD9-81ED-4DB2-BD59-A6C34878D82A}">
                    <a16:rowId xmlns:a16="http://schemas.microsoft.com/office/drawing/2014/main" val="15652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109B23-F2CF-48A5-B90B-4A40B778A90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500D6C-AAFE-4E6E-8A08-A535A91C3291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624AFD-213B-4BC0-95ED-BE1E1323C603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제목 12">
            <a:extLst>
              <a:ext uri="{FF2B5EF4-FFF2-40B4-BE49-F238E27FC236}">
                <a16:creationId xmlns:a16="http://schemas.microsoft.com/office/drawing/2014/main" id="{BCE26386-EF76-4DAE-81BE-A601D677154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A6BF3D59-AEFD-442E-8450-F9D88396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AD94D44-2BCE-4488-A433-1248EC81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0F47BB3-B4FB-4AED-B251-858B5F7A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20097"/>
              </p:ext>
            </p:extLst>
          </p:nvPr>
        </p:nvGraphicFramePr>
        <p:xfrm>
          <a:off x="361235" y="1414716"/>
          <a:ext cx="8416800" cy="51106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2400">
                  <a:extLst>
                    <a:ext uri="{9D8B030D-6E8A-4147-A177-3AD203B41FA5}">
                      <a16:colId xmlns:a16="http://schemas.microsoft.com/office/drawing/2014/main" val="42192950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505799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39273117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1085034579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831456821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564569538"/>
                    </a:ext>
                  </a:extLst>
                </a:gridCol>
              </a:tblGrid>
              <a:tr h="365044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A05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주차 시 검출된 차량 정보 저장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A05_B01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요구사항 조사 및 </a:t>
                      </a:r>
                      <a:r>
                        <a:rPr lang="en-US" sz="900" kern="100" dirty="0">
                          <a:effectLst/>
                        </a:rPr>
                        <a:t>DB </a:t>
                      </a:r>
                      <a:r>
                        <a:rPr lang="ko-KR" sz="900" kern="100" dirty="0">
                          <a:effectLst/>
                        </a:rPr>
                        <a:t>종류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879765018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A05_B02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검출된 차량 정보 저장 형식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속성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157233726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A05_B03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저장 방법 조사 및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2150556465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A05_B04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저장 여부 확인 방법 조사 및 정확도 판단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정보 저장 여부를 확인할 수 있는 방법을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482263146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정확도를 판단하고 오류 발생 시 해결방안을 모색한다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433639616"/>
                  </a:ext>
                </a:extLst>
              </a:tr>
              <a:tr h="365044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차량 </a:t>
                      </a:r>
                      <a:r>
                        <a:rPr lang="ko-KR" sz="900" kern="100" dirty="0" err="1">
                          <a:effectLst/>
                        </a:rPr>
                        <a:t>출차</a:t>
                      </a:r>
                      <a:r>
                        <a:rPr lang="ko-KR" sz="900" kern="100" dirty="0">
                          <a:effectLst/>
                        </a:rPr>
                        <a:t> 시 </a:t>
                      </a:r>
                      <a:r>
                        <a:rPr lang="ko-KR" sz="900" kern="100" dirty="0" err="1">
                          <a:effectLst/>
                        </a:rPr>
                        <a:t>출차</a:t>
                      </a:r>
                      <a:r>
                        <a:rPr lang="ko-KR" sz="900" kern="100" dirty="0">
                          <a:effectLst/>
                        </a:rPr>
                        <a:t> 정보 저장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A06_B01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출차 정보 저장 형식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속성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1805949032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A06_B02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출차 정보 저장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913923996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A06_B03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출차 정보 저장 여부 확인 방법 조사 및 정확도 판단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출차</a:t>
                      </a:r>
                      <a:r>
                        <a:rPr lang="ko-KR" sz="900" kern="100" dirty="0">
                          <a:effectLst/>
                        </a:rPr>
                        <a:t> 정보 저장 여부를 확인할 수 있는 방법을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792155233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정확도를 판단하고 오류 발생 시 해결방안을 모색한다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296074058"/>
                  </a:ext>
                </a:extLst>
              </a:tr>
              <a:tr h="365044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A07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ko-KR" sz="900" kern="100" dirty="0">
                          <a:effectLst/>
                        </a:rPr>
                        <a:t>차로 저장된 차량정보 </a:t>
                      </a: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A07_B01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 대상 조사 및 선정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 대상을 조사한다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2509279946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 대상을 선정한다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655402058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A07_B02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ko-KR" sz="900" kern="100">
                          <a:effectLst/>
                        </a:rPr>
                        <a:t>차 검증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270805501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A07_B03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ko-KR" sz="900" kern="100">
                          <a:effectLst/>
                        </a:rPr>
                        <a:t>차 검증 결과 저장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 결과 저장 방법을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2773565865"/>
                  </a:ext>
                </a:extLst>
              </a:tr>
              <a:tr h="365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ko-KR" sz="900" kern="100" dirty="0">
                          <a:effectLst/>
                        </a:rPr>
                        <a:t>차 검증 결과 저장 여부를 판단한다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004" marR="34004" marT="0" marB="0" anchor="ctr"/>
                </a:tc>
                <a:extLst>
                  <a:ext uri="{0D108BD9-81ED-4DB2-BD59-A6C34878D82A}">
                    <a16:rowId xmlns:a16="http://schemas.microsoft.com/office/drawing/2014/main" val="316909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60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ED1BD-A0C0-4C5C-BE28-EE3CCC1BA04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9C9F4-46A4-4262-9D7C-E9988C18487D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BD4C07-EA71-43C4-9BEB-0D7106718CF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제목 12">
            <a:extLst>
              <a:ext uri="{FF2B5EF4-FFF2-40B4-BE49-F238E27FC236}">
                <a16:creationId xmlns:a16="http://schemas.microsoft.com/office/drawing/2014/main" id="{56203B48-A84F-4FB4-8B8A-F68012AC0EB1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8FAA1EAB-3954-46F5-8ABA-A63E8810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7E67DFC-031B-4EDB-BE12-AA5AD27D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막힌 원호 17">
            <a:extLst>
              <a:ext uri="{FF2B5EF4-FFF2-40B4-BE49-F238E27FC236}">
                <a16:creationId xmlns:a16="http://schemas.microsoft.com/office/drawing/2014/main" id="{04F13BD7-1541-40E9-80DC-A6B6A879045E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03A7055-DAB5-4CBD-9B78-450375FD2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38774"/>
              </p:ext>
            </p:extLst>
          </p:nvPr>
        </p:nvGraphicFramePr>
        <p:xfrm>
          <a:off x="361236" y="1244102"/>
          <a:ext cx="8416800" cy="53532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2400">
                  <a:extLst>
                    <a:ext uri="{9D8B030D-6E8A-4147-A177-3AD203B41FA5}">
                      <a16:colId xmlns:a16="http://schemas.microsoft.com/office/drawing/2014/main" val="92543031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79233327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8345177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254916088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765609925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3913596763"/>
                    </a:ext>
                  </a:extLst>
                </a:gridCol>
              </a:tblGrid>
              <a:tr h="281750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A08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사용자 서비스 제공 인프라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구성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A08_B01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사용자 서비스 제공 요구사항 조사 및 사양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83592879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A08_B02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사용자 서비스 제공 인프라 종류 조사 및 검토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2894225197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A08_B03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인프라 수배 및 구매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1843672556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A08_B04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인프라 동작 테스트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252842965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A08_B05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인프라 설치 및 연동시험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2036151649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A08_B06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사용자 서비스 제공 대상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1403745725"/>
                  </a:ext>
                </a:extLst>
              </a:tr>
              <a:tr h="281750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A09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사용자 서비스 제공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A09_B01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사용자 서비스 제공 플랫폼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985801942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A09_B02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대상자별 제공 서비스 결정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관리자 제공 서비스를 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545730258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거주자 및 방문자 제공 서비스를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결정한다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30021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A09_B03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대상자별 제공 서비스 구현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관리자 제공 서비스를 구현한다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2478095961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거주자 및 방문자 제공 서비스를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구현한다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76178"/>
                  </a:ext>
                </a:extLst>
              </a:tr>
              <a:tr h="28175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A10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주차 위반 여부 확인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A10_B01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주차 위반 여부 기준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1918373084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A10_B02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주차 위반 정보 저장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067688022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A10_B03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주차 위반 정보 알림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1556640956"/>
                  </a:ext>
                </a:extLst>
              </a:tr>
              <a:tr h="281750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A11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가용 주차 구역 분석 및 예측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A11_B01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분석 및 예측 정보 제공 분석 대상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전체 시간대별 주차 흐름정보를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분석한다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487313586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개인 사용자별 주차 선호도 정보를</a:t>
                      </a: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분석한다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69814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A11_B02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데이터 활용 범위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1004698120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A11_B03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분석 및 예측 방법 조사 및 결정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3993458682"/>
                  </a:ext>
                </a:extLst>
              </a:tr>
              <a:tr h="281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A11_B04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분석 및 예측 정보 저장 방법 결졍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2490" marR="22490" marT="0" marB="0" anchor="ctr"/>
                </a:tc>
                <a:extLst>
                  <a:ext uri="{0D108BD9-81ED-4DB2-BD59-A6C34878D82A}">
                    <a16:rowId xmlns:a16="http://schemas.microsoft.com/office/drawing/2014/main" val="59515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725DD-CE69-4488-92C9-814DF55C8315}"/>
              </a:ext>
            </a:extLst>
          </p:cNvPr>
          <p:cNvSpPr/>
          <p:nvPr/>
        </p:nvSpPr>
        <p:spPr>
          <a:xfrm>
            <a:off x="514234" y="3947795"/>
            <a:ext cx="8115532" cy="2721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44851-FEAB-4908-BFE7-D1AC2FEA4FA7}"/>
              </a:ext>
            </a:extLst>
          </p:cNvPr>
          <p:cNvSpPr txBox="1"/>
          <p:nvPr/>
        </p:nvSpPr>
        <p:spPr>
          <a:xfrm>
            <a:off x="514234" y="3933056"/>
            <a:ext cx="8000204" cy="25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Hardware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① 주차 인식</a:t>
            </a:r>
            <a:r>
              <a:rPr lang="en-US" altLang="ko-KR" sz="1100" dirty="0"/>
              <a:t>: </a:t>
            </a:r>
            <a:r>
              <a:rPr lang="ko-KR" altLang="en-US" sz="1100" dirty="0"/>
              <a:t>아두이노 초음파 센서를 이용하여 주차 여부 확인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② 차량 촬영</a:t>
            </a:r>
            <a:r>
              <a:rPr lang="en-US" altLang="ko-KR" sz="1100" dirty="0"/>
              <a:t>: IP Camera </a:t>
            </a:r>
            <a:r>
              <a:rPr lang="ko-KR" altLang="en-US" sz="1100" dirty="0"/>
              <a:t>이용하여 주차 차량 스냅샷 생성 후 </a:t>
            </a:r>
            <a:r>
              <a:rPr lang="en-US" altLang="ko-KR" sz="1100" dirty="0"/>
              <a:t>Jetson Nano</a:t>
            </a:r>
            <a:r>
              <a:rPr lang="ko-KR" altLang="en-US" sz="1100" dirty="0"/>
              <a:t>에 전달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③ 차량 정보 추출</a:t>
            </a:r>
            <a:r>
              <a:rPr lang="en-US" altLang="ko-KR" sz="1100" dirty="0"/>
              <a:t>: Jetson Nano</a:t>
            </a:r>
            <a:r>
              <a:rPr lang="ko-KR" altLang="en-US" sz="1100" dirty="0"/>
              <a:t>에서 </a:t>
            </a:r>
            <a:r>
              <a:rPr lang="en-US" altLang="ko-KR" sz="1100" dirty="0"/>
              <a:t>Yolo, OpenCV + Tesseract OCR </a:t>
            </a:r>
            <a:r>
              <a:rPr lang="ko-KR" altLang="en-US" sz="1100" dirty="0"/>
              <a:t>이용하여 정보</a:t>
            </a:r>
            <a:r>
              <a:rPr lang="en-US" altLang="ko-KR" sz="1100" dirty="0"/>
              <a:t> </a:t>
            </a:r>
            <a:r>
              <a:rPr lang="ko-KR" altLang="en-US" sz="1100" dirty="0"/>
              <a:t>추출 후 </a:t>
            </a:r>
            <a:r>
              <a:rPr lang="en-US" altLang="ko-KR" sz="1100" dirty="0"/>
              <a:t>S3</a:t>
            </a:r>
            <a:r>
              <a:rPr lang="ko-KR" altLang="en-US" sz="1100" dirty="0"/>
              <a:t>에 전달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Backend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④ 차량 정보 </a:t>
            </a:r>
            <a:r>
              <a:rPr lang="en-US" altLang="ko-KR" sz="1100" dirty="0"/>
              <a:t>2</a:t>
            </a:r>
            <a:r>
              <a:rPr lang="ko-KR" altLang="en-US" sz="1100" dirty="0"/>
              <a:t>차 추출</a:t>
            </a:r>
            <a:r>
              <a:rPr lang="en-US" altLang="ko-KR" sz="1100" dirty="0"/>
              <a:t>: S3</a:t>
            </a:r>
            <a:r>
              <a:rPr lang="ko-KR" altLang="en-US" sz="1100" dirty="0"/>
              <a:t>에 저장되었음을 </a:t>
            </a:r>
            <a:r>
              <a:rPr lang="en-US" altLang="ko-KR" sz="1100" dirty="0"/>
              <a:t>Lambda</a:t>
            </a:r>
            <a:r>
              <a:rPr lang="ko-KR" altLang="en-US" sz="1100" dirty="0"/>
              <a:t>를 통해 인식한 후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차 검증 대상 데이터인 경우</a:t>
            </a:r>
            <a:r>
              <a:rPr lang="en-US" altLang="ko-KR" sz="1100" dirty="0"/>
              <a:t> EC2</a:t>
            </a:r>
            <a:r>
              <a:rPr lang="ko-KR" altLang="en-US" sz="1100" dirty="0"/>
              <a:t>에서 정보 </a:t>
            </a:r>
            <a:r>
              <a:rPr lang="ko-KR" altLang="en-US" sz="1100" dirty="0" err="1"/>
              <a:t>재추출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⑤ 차량 정보 저장</a:t>
            </a:r>
            <a:r>
              <a:rPr lang="en-US" altLang="ko-KR" sz="1100" dirty="0"/>
              <a:t>: DynamoDB</a:t>
            </a:r>
            <a:r>
              <a:rPr lang="ko-KR" altLang="en-US" sz="1100" dirty="0"/>
              <a:t>에 차량 정보 </a:t>
            </a:r>
            <a:r>
              <a:rPr lang="en-US" altLang="ko-KR" sz="1100" dirty="0"/>
              <a:t>(</a:t>
            </a:r>
            <a:r>
              <a:rPr lang="ko-KR" altLang="en-US" sz="1100" dirty="0"/>
              <a:t>주차 위치</a:t>
            </a:r>
            <a:r>
              <a:rPr lang="en-US" altLang="ko-KR" sz="1100" dirty="0"/>
              <a:t>, </a:t>
            </a:r>
            <a:r>
              <a:rPr lang="ko-KR" altLang="en-US" sz="1100" dirty="0"/>
              <a:t>시간</a:t>
            </a:r>
            <a:r>
              <a:rPr lang="en-US" altLang="ko-KR" sz="1100" dirty="0"/>
              <a:t>, </a:t>
            </a:r>
            <a:r>
              <a:rPr lang="ko-KR" altLang="en-US" sz="1100" dirty="0"/>
              <a:t>차량번호</a:t>
            </a:r>
            <a:r>
              <a:rPr lang="en-US" altLang="ko-KR" sz="1100" dirty="0"/>
              <a:t>, </a:t>
            </a:r>
            <a:r>
              <a:rPr lang="ko-KR" altLang="en-US" sz="1100" dirty="0"/>
              <a:t>차량 분류 정보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출차</a:t>
            </a:r>
            <a:r>
              <a:rPr lang="ko-KR" altLang="en-US" sz="1100" dirty="0"/>
              <a:t> 여부</a:t>
            </a:r>
            <a:r>
              <a:rPr lang="en-US" altLang="ko-KR" sz="1100" dirty="0"/>
              <a:t>)</a:t>
            </a:r>
            <a:r>
              <a:rPr lang="ko-KR" altLang="en-US" sz="1100" dirty="0"/>
              <a:t> 저장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⑥ 입주민 차량 정보 보관</a:t>
            </a:r>
            <a:r>
              <a:rPr lang="en-US" altLang="ko-KR" sz="1100" dirty="0"/>
              <a:t>: RDS</a:t>
            </a:r>
            <a:r>
              <a:rPr lang="ko-KR" altLang="en-US" sz="1100" dirty="0"/>
              <a:t>에 입주민 차량 정보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동호수</a:t>
            </a:r>
            <a:r>
              <a:rPr lang="en-US" altLang="ko-KR" sz="1100" dirty="0"/>
              <a:t>, </a:t>
            </a:r>
            <a:r>
              <a:rPr lang="ko-KR" altLang="en-US" sz="1100" dirty="0"/>
              <a:t>차량번호</a:t>
            </a:r>
            <a:r>
              <a:rPr lang="en-US" altLang="ko-KR" sz="1100" dirty="0"/>
              <a:t>, </a:t>
            </a:r>
            <a:r>
              <a:rPr lang="ko-KR" altLang="en-US" sz="1100" dirty="0"/>
              <a:t>차량 분류 정보</a:t>
            </a:r>
            <a:r>
              <a:rPr lang="en-US" altLang="ko-KR" sz="1100" dirty="0"/>
              <a:t>) </a:t>
            </a:r>
            <a:r>
              <a:rPr lang="ko-KR" altLang="en-US" sz="1100" dirty="0"/>
              <a:t>보관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Frontend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⑦ 주차 정보 제공</a:t>
            </a:r>
            <a:r>
              <a:rPr lang="en-US" altLang="ko-KR" sz="1100" dirty="0"/>
              <a:t>: </a:t>
            </a:r>
            <a:r>
              <a:rPr lang="ko-KR" altLang="en-US" sz="1100" dirty="0"/>
              <a:t>반응형 웹에서 주차 현황</a:t>
            </a:r>
            <a:r>
              <a:rPr lang="en-US" altLang="ko-KR" sz="1100" dirty="0"/>
              <a:t>, </a:t>
            </a:r>
            <a:r>
              <a:rPr lang="ko-KR" altLang="en-US" sz="1100" dirty="0"/>
              <a:t>내 차량 주차 위치</a:t>
            </a:r>
            <a:r>
              <a:rPr lang="en-US" altLang="ko-KR" sz="1100" dirty="0"/>
              <a:t>, </a:t>
            </a:r>
            <a:r>
              <a:rPr lang="ko-KR" altLang="en-US" sz="1100" dirty="0"/>
              <a:t>주차 위반 여부 정보 제공</a:t>
            </a:r>
            <a:endParaRPr lang="en-US" altLang="ko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220CB-230F-4768-AFEF-5632042B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03" y="1277358"/>
            <a:ext cx="6304393" cy="25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40457B42-A414-49A3-8D14-5A71D82A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10" y="1167394"/>
            <a:ext cx="6624736" cy="264576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46866-75FE-4487-AC26-3EEA9DA13CFA}"/>
              </a:ext>
            </a:extLst>
          </p:cNvPr>
          <p:cNvSpPr/>
          <p:nvPr/>
        </p:nvSpPr>
        <p:spPr>
          <a:xfrm>
            <a:off x="198898" y="3813154"/>
            <a:ext cx="8746204" cy="2784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CF561-C2C8-465F-9523-40888FA73B99}"/>
              </a:ext>
            </a:extLst>
          </p:cNvPr>
          <p:cNvSpPr txBox="1"/>
          <p:nvPr/>
        </p:nvSpPr>
        <p:spPr>
          <a:xfrm>
            <a:off x="228386" y="4021275"/>
            <a:ext cx="8498706" cy="236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전체 주차 현황 확인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① </a:t>
            </a:r>
            <a:r>
              <a:rPr lang="en-US" altLang="ko-KR" sz="1100" dirty="0"/>
              <a:t>Arduino </a:t>
            </a:r>
            <a:r>
              <a:rPr lang="ko-KR" altLang="en-US" sz="1100" dirty="0"/>
              <a:t>센서를 통해 차량이 있음을 확인한다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②</a:t>
            </a:r>
            <a:r>
              <a:rPr lang="en-US" altLang="ko-KR" sz="1100" dirty="0"/>
              <a:t> IP Camera</a:t>
            </a:r>
            <a:r>
              <a:rPr lang="ko-KR" altLang="en-US" sz="1100" dirty="0"/>
              <a:t>의 주차 차량 스냅샷을</a:t>
            </a:r>
            <a:r>
              <a:rPr lang="en-US" altLang="ko-KR" sz="1100" dirty="0"/>
              <a:t> Jetson Nano</a:t>
            </a:r>
            <a:r>
              <a:rPr lang="ko-KR" altLang="en-US" sz="1100" dirty="0"/>
              <a:t>에 전달한다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③</a:t>
            </a:r>
            <a:r>
              <a:rPr lang="en-US" altLang="ko-KR" sz="1100" dirty="0"/>
              <a:t> Jetson Nano</a:t>
            </a:r>
            <a:r>
              <a:rPr lang="ko-KR" altLang="en-US" sz="1100" dirty="0"/>
              <a:t>에서 </a:t>
            </a:r>
            <a:r>
              <a:rPr lang="en-US" altLang="ko-KR" sz="1100" dirty="0"/>
              <a:t>Yolo, OpenCV, Tesseract OCR </a:t>
            </a:r>
            <a:r>
              <a:rPr lang="ko-KR" altLang="en-US" sz="1100" dirty="0"/>
              <a:t>이용해 스냅샷으로부터 차량 정보를 추출하고</a:t>
            </a:r>
            <a:r>
              <a:rPr lang="en-US" altLang="ko-KR" sz="1100" dirty="0"/>
              <a:t> S3</a:t>
            </a:r>
            <a:r>
              <a:rPr lang="ko-KR" altLang="en-US" sz="1100" dirty="0"/>
              <a:t>에 전달한다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④</a:t>
            </a:r>
            <a:r>
              <a:rPr lang="en-US" altLang="ko-KR" sz="1100" dirty="0"/>
              <a:t> S3</a:t>
            </a:r>
            <a:r>
              <a:rPr lang="ko-KR" altLang="en-US" sz="1100" dirty="0"/>
              <a:t>에 저장되었음을 </a:t>
            </a:r>
            <a:r>
              <a:rPr lang="en-US" altLang="ko-KR" sz="1100" dirty="0"/>
              <a:t>Lambda</a:t>
            </a:r>
            <a:r>
              <a:rPr lang="ko-KR" altLang="en-US" sz="1100" dirty="0"/>
              <a:t>를 통해 인식한 후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차 검증 대상 데이터인 경우</a:t>
            </a:r>
            <a:r>
              <a:rPr lang="en-US" altLang="ko-KR" sz="1100" dirty="0"/>
              <a:t> EC2</a:t>
            </a:r>
            <a:r>
              <a:rPr lang="ko-KR" altLang="en-US" sz="1100" dirty="0"/>
              <a:t>에서 정보를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재추출한다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⑤</a:t>
            </a:r>
            <a:r>
              <a:rPr lang="en-US" altLang="ko-KR" sz="1100" dirty="0"/>
              <a:t> DynamoDB</a:t>
            </a:r>
            <a:r>
              <a:rPr lang="ko-KR" altLang="en-US" sz="1100" dirty="0"/>
              <a:t>에 차량 정보를 저장한다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⑥</a:t>
            </a:r>
            <a:r>
              <a:rPr lang="en-US" altLang="ko-KR" sz="1100" dirty="0"/>
              <a:t> DynamoDB</a:t>
            </a:r>
            <a:r>
              <a:rPr lang="ko-KR" altLang="en-US" sz="1100" dirty="0"/>
              <a:t>의 데이터를 바탕으로 웹 페이지의 주차장 단면도에 주차 현황을 표기한다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⑦</a:t>
            </a:r>
            <a:r>
              <a:rPr lang="en-US" altLang="ko-KR" sz="1100" dirty="0"/>
              <a:t> </a:t>
            </a:r>
            <a:r>
              <a:rPr lang="ko-KR" altLang="en-US" sz="1100" dirty="0"/>
              <a:t>거주자</a:t>
            </a:r>
            <a:r>
              <a:rPr lang="en-US" altLang="ko-KR" sz="1100" dirty="0"/>
              <a:t>, </a:t>
            </a:r>
            <a:r>
              <a:rPr lang="ko-KR" altLang="en-US" sz="1100" dirty="0"/>
              <a:t>방문자</a:t>
            </a:r>
            <a:r>
              <a:rPr lang="en-US" altLang="ko-KR" sz="1100" dirty="0"/>
              <a:t>, </a:t>
            </a:r>
            <a:r>
              <a:rPr lang="ko-KR" altLang="en-US" sz="1100" dirty="0"/>
              <a:t>혹은 관리자가 웹 페이지에 접속한다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⑧</a:t>
            </a:r>
            <a:r>
              <a:rPr lang="en-US" altLang="ko-KR" sz="1100" dirty="0"/>
              <a:t> </a:t>
            </a:r>
            <a:r>
              <a:rPr lang="ko-KR" altLang="en-US" sz="1100" dirty="0"/>
              <a:t>주차장 단면도를 통해 주차 현황을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9E409-90DE-42B9-9431-FD231AF4FB23}"/>
              </a:ext>
            </a:extLst>
          </p:cNvPr>
          <p:cNvSpPr txBox="1"/>
          <p:nvPr/>
        </p:nvSpPr>
        <p:spPr>
          <a:xfrm>
            <a:off x="6992332" y="242487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6DD28-4D9C-45CC-B998-F0725CB72A3F}"/>
              </a:ext>
            </a:extLst>
          </p:cNvPr>
          <p:cNvSpPr txBox="1"/>
          <p:nvPr/>
        </p:nvSpPr>
        <p:spPr>
          <a:xfrm>
            <a:off x="6992332" y="1830016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557F1-9B26-4A26-8F74-E00279626CD0}"/>
              </a:ext>
            </a:extLst>
          </p:cNvPr>
          <p:cNvSpPr txBox="1"/>
          <p:nvPr/>
        </p:nvSpPr>
        <p:spPr>
          <a:xfrm>
            <a:off x="6992332" y="3023118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F6199A-6256-4436-88CE-9B8C7C0987B3}"/>
              </a:ext>
            </a:extLst>
          </p:cNvPr>
          <p:cNvSpPr txBox="1"/>
          <p:nvPr/>
        </p:nvSpPr>
        <p:spPr>
          <a:xfrm>
            <a:off x="5935072" y="3033278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4743CC-E3DC-42D4-B4CC-BE10941C4A1C}"/>
              </a:ext>
            </a:extLst>
          </p:cNvPr>
          <p:cNvSpPr txBox="1"/>
          <p:nvPr/>
        </p:nvSpPr>
        <p:spPr>
          <a:xfrm>
            <a:off x="5017078" y="3161607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ED339-1CD4-4F6B-AAF3-DD38450938A2}"/>
              </a:ext>
            </a:extLst>
          </p:cNvPr>
          <p:cNvSpPr txBox="1"/>
          <p:nvPr/>
        </p:nvSpPr>
        <p:spPr>
          <a:xfrm>
            <a:off x="3868931" y="242995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F3F8-7334-4E74-A30A-554E240090A7}"/>
              </a:ext>
            </a:extLst>
          </p:cNvPr>
          <p:cNvSpPr txBox="1"/>
          <p:nvPr/>
        </p:nvSpPr>
        <p:spPr>
          <a:xfrm>
            <a:off x="3522013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DB1F1-9EBC-465F-9BE4-C70ED569C3E0}"/>
              </a:ext>
            </a:extLst>
          </p:cNvPr>
          <p:cNvSpPr txBox="1"/>
          <p:nvPr/>
        </p:nvSpPr>
        <p:spPr>
          <a:xfrm>
            <a:off x="3843531" y="2118480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AE168-B2F4-4390-B592-5462A2569615}"/>
              </a:ext>
            </a:extLst>
          </p:cNvPr>
          <p:cNvSpPr txBox="1"/>
          <p:nvPr/>
        </p:nvSpPr>
        <p:spPr>
          <a:xfrm>
            <a:off x="3130957" y="230945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76E9C-246A-40A2-8526-1B2AB2CFA6EE}"/>
              </a:ext>
            </a:extLst>
          </p:cNvPr>
          <p:cNvSpPr txBox="1"/>
          <p:nvPr/>
        </p:nvSpPr>
        <p:spPr>
          <a:xfrm>
            <a:off x="2138968" y="1991749"/>
            <a:ext cx="527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⑦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78742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40457B42-A414-49A3-8D14-5A71D82A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10" y="1167394"/>
            <a:ext cx="6624736" cy="264576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CF561-C2C8-465F-9523-40888FA73B99}"/>
              </a:ext>
            </a:extLst>
          </p:cNvPr>
          <p:cNvSpPr txBox="1"/>
          <p:nvPr/>
        </p:nvSpPr>
        <p:spPr>
          <a:xfrm>
            <a:off x="228386" y="4662340"/>
            <a:ext cx="8498706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개인 주차 현황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①</a:t>
            </a:r>
            <a:r>
              <a:rPr lang="en-US" altLang="ko-KR" sz="1100" dirty="0"/>
              <a:t> </a:t>
            </a:r>
            <a:r>
              <a:rPr lang="ko-KR" altLang="en-US" sz="1100" dirty="0"/>
              <a:t>거주자가 웹 페이지에 접속한다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②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로그인을 진행한다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③</a:t>
            </a:r>
            <a:r>
              <a:rPr lang="en-US" altLang="ko-KR" sz="1100" dirty="0"/>
              <a:t> ‘</a:t>
            </a:r>
            <a:r>
              <a:rPr lang="ko-KR" altLang="en-US" sz="1100" dirty="0"/>
              <a:t>내 차량 위치 확인하기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클릭해 자신의 차량의 주차 위치를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F3F8-7334-4E74-A30A-554E240090A7}"/>
              </a:ext>
            </a:extLst>
          </p:cNvPr>
          <p:cNvSpPr txBox="1"/>
          <p:nvPr/>
        </p:nvSpPr>
        <p:spPr>
          <a:xfrm>
            <a:off x="3522013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DB1F1-9EBC-465F-9BE4-C70ED569C3E0}"/>
              </a:ext>
            </a:extLst>
          </p:cNvPr>
          <p:cNvSpPr txBox="1"/>
          <p:nvPr/>
        </p:nvSpPr>
        <p:spPr>
          <a:xfrm>
            <a:off x="4289492" y="2126080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AE168-B2F4-4390-B592-5462A2569615}"/>
              </a:ext>
            </a:extLst>
          </p:cNvPr>
          <p:cNvSpPr txBox="1"/>
          <p:nvPr/>
        </p:nvSpPr>
        <p:spPr>
          <a:xfrm>
            <a:off x="3006398" y="2620236"/>
            <a:ext cx="587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76E9C-246A-40A2-8526-1B2AB2CFA6EE}"/>
              </a:ext>
            </a:extLst>
          </p:cNvPr>
          <p:cNvSpPr txBox="1"/>
          <p:nvPr/>
        </p:nvSpPr>
        <p:spPr>
          <a:xfrm>
            <a:off x="2138968" y="1991749"/>
            <a:ext cx="527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7FB708-A209-4658-B40D-69A15DEF7992}"/>
              </a:ext>
            </a:extLst>
          </p:cNvPr>
          <p:cNvSpPr txBox="1"/>
          <p:nvPr/>
        </p:nvSpPr>
        <p:spPr>
          <a:xfrm>
            <a:off x="4612956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FBE94-40E3-4812-9F50-01B3E0BCD5E8}"/>
              </a:ext>
            </a:extLst>
          </p:cNvPr>
          <p:cNvSpPr txBox="1"/>
          <p:nvPr/>
        </p:nvSpPr>
        <p:spPr>
          <a:xfrm>
            <a:off x="3863765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1ABE28-2A64-4F9D-A0A3-4E4A89491E45}"/>
              </a:ext>
            </a:extLst>
          </p:cNvPr>
          <p:cNvSpPr txBox="1"/>
          <p:nvPr/>
        </p:nvSpPr>
        <p:spPr>
          <a:xfrm>
            <a:off x="3006398" y="2288293"/>
            <a:ext cx="587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1E40EC-6CCC-4FF0-9E72-B73E41B29E20}"/>
              </a:ext>
            </a:extLst>
          </p:cNvPr>
          <p:cNvSpPr/>
          <p:nvPr/>
        </p:nvSpPr>
        <p:spPr>
          <a:xfrm>
            <a:off x="198898" y="3813154"/>
            <a:ext cx="8746204" cy="2784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3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40457B42-A414-49A3-8D14-5A71D82A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10" y="1167394"/>
            <a:ext cx="6624736" cy="264576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CF561-C2C8-465F-9523-40888FA73B99}"/>
              </a:ext>
            </a:extLst>
          </p:cNvPr>
          <p:cNvSpPr txBox="1"/>
          <p:nvPr/>
        </p:nvSpPr>
        <p:spPr>
          <a:xfrm>
            <a:off x="224763" y="4270858"/>
            <a:ext cx="8849538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주차 위반 여부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①</a:t>
            </a:r>
            <a:r>
              <a:rPr lang="en-US" altLang="ko-KR" sz="1100" dirty="0"/>
              <a:t> DynamoDB</a:t>
            </a:r>
            <a:r>
              <a:rPr lang="ko-KR" altLang="en-US" sz="1100" dirty="0"/>
              <a:t>에 저장된 차량 정보를 바탕으로 장애인 차량 여부</a:t>
            </a:r>
            <a:r>
              <a:rPr lang="en-US" altLang="ko-KR" sz="1100" dirty="0"/>
              <a:t>, </a:t>
            </a:r>
            <a:r>
              <a:rPr lang="ko-KR" altLang="en-US" sz="1100" dirty="0"/>
              <a:t>전기 차량 여부를 판단한다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②</a:t>
            </a:r>
            <a:r>
              <a:rPr lang="en-US" altLang="ko-KR" sz="1100" dirty="0"/>
              <a:t> </a:t>
            </a:r>
            <a:r>
              <a:rPr lang="ko-KR" altLang="en-US" sz="1100" dirty="0"/>
              <a:t>비 장애인 차량이 장애인 전용 주차 구역에 주차한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비 전기 차량이 전기 차량 전용 주차 구역에 주차한 경우</a:t>
            </a:r>
            <a:r>
              <a:rPr lang="en-US" altLang="ko-KR" sz="1100" dirty="0"/>
              <a:t> </a:t>
            </a:r>
            <a:r>
              <a:rPr lang="ko-KR" altLang="en-US" sz="1100" dirty="0"/>
              <a:t>웹 페이지에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팝업창을 띄운다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③</a:t>
            </a:r>
            <a:r>
              <a:rPr lang="en-US" altLang="ko-KR" sz="1100" dirty="0"/>
              <a:t> </a:t>
            </a:r>
            <a:r>
              <a:rPr lang="ko-KR" altLang="en-US" sz="1100" dirty="0"/>
              <a:t>관리자가 웹 페이지에 접속한다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④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로그인을 진행한다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⑤</a:t>
            </a:r>
            <a:r>
              <a:rPr lang="en-US" altLang="ko-KR" sz="1100" dirty="0"/>
              <a:t> </a:t>
            </a:r>
            <a:r>
              <a:rPr lang="ko-KR" altLang="en-US" sz="1100" dirty="0"/>
              <a:t>팝업 알림을 확인하여 주차 위반을 한 차량 정보를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F3F8-7334-4E74-A30A-554E240090A7}"/>
              </a:ext>
            </a:extLst>
          </p:cNvPr>
          <p:cNvSpPr txBox="1"/>
          <p:nvPr/>
        </p:nvSpPr>
        <p:spPr>
          <a:xfrm>
            <a:off x="3522013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DB1F1-9EBC-465F-9BE4-C70ED569C3E0}"/>
              </a:ext>
            </a:extLst>
          </p:cNvPr>
          <p:cNvSpPr txBox="1"/>
          <p:nvPr/>
        </p:nvSpPr>
        <p:spPr>
          <a:xfrm>
            <a:off x="4289492" y="2126080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AE168-B2F4-4390-B592-5462A2569615}"/>
              </a:ext>
            </a:extLst>
          </p:cNvPr>
          <p:cNvSpPr txBox="1"/>
          <p:nvPr/>
        </p:nvSpPr>
        <p:spPr>
          <a:xfrm>
            <a:off x="3006398" y="2620236"/>
            <a:ext cx="587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76E9C-246A-40A2-8526-1B2AB2CFA6EE}"/>
              </a:ext>
            </a:extLst>
          </p:cNvPr>
          <p:cNvSpPr txBox="1"/>
          <p:nvPr/>
        </p:nvSpPr>
        <p:spPr>
          <a:xfrm>
            <a:off x="2138968" y="1991749"/>
            <a:ext cx="527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7FB708-A209-4658-B40D-69A15DEF7992}"/>
              </a:ext>
            </a:extLst>
          </p:cNvPr>
          <p:cNvSpPr txBox="1"/>
          <p:nvPr/>
        </p:nvSpPr>
        <p:spPr>
          <a:xfrm>
            <a:off x="4612956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FBE94-40E3-4812-9F50-01B3E0BCD5E8}"/>
              </a:ext>
            </a:extLst>
          </p:cNvPr>
          <p:cNvSpPr txBox="1"/>
          <p:nvPr/>
        </p:nvSpPr>
        <p:spPr>
          <a:xfrm>
            <a:off x="3863765" y="212240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1ABE28-2A64-4F9D-A0A3-4E4A89491E45}"/>
              </a:ext>
            </a:extLst>
          </p:cNvPr>
          <p:cNvSpPr txBox="1"/>
          <p:nvPr/>
        </p:nvSpPr>
        <p:spPr>
          <a:xfrm>
            <a:off x="3006398" y="2288293"/>
            <a:ext cx="587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②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1E40EC-6CCC-4FF0-9E72-B73E41B29E20}"/>
              </a:ext>
            </a:extLst>
          </p:cNvPr>
          <p:cNvSpPr/>
          <p:nvPr/>
        </p:nvSpPr>
        <p:spPr>
          <a:xfrm>
            <a:off x="198898" y="3813154"/>
            <a:ext cx="8746204" cy="2784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253AC-B211-490D-8E61-12277249912E}"/>
              </a:ext>
            </a:extLst>
          </p:cNvPr>
          <p:cNvSpPr txBox="1"/>
          <p:nvPr/>
        </p:nvSpPr>
        <p:spPr>
          <a:xfrm>
            <a:off x="3868931" y="2429955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5857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2039</Words>
  <Application>Microsoft Office PowerPoint</Application>
  <PresentationFormat>화면 슬라이드 쇼(4:3)</PresentationFormat>
  <Paragraphs>433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se-nanumgothic</vt:lpstr>
      <vt:lpstr>맑은 고딕</vt:lpstr>
      <vt:lpstr>Arial</vt:lpstr>
      <vt:lpstr>Segoe UI Historic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김희동</cp:lastModifiedBy>
  <cp:revision>264</cp:revision>
  <dcterms:created xsi:type="dcterms:W3CDTF">2014-04-16T00:55:54Z</dcterms:created>
  <dcterms:modified xsi:type="dcterms:W3CDTF">2021-08-06T16:17:58Z</dcterms:modified>
</cp:coreProperties>
</file>