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12192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94">
          <p15:clr>
            <a:srgbClr val="747775"/>
          </p15:clr>
        </p15:guide>
      </p15:sldGuideLst>
    </p:ext>
    <p:ext uri="GoogleSlidesCustomDataVersion2">
      <go:slidesCustomData xmlns:go="http://customooxmlschemas.google.com/" r:id="rId30" roundtripDataSignature="AMtx7mj0WUa66aECpkekUb74t2E3qUWs5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中地由佳"/>
  <p:cmAuthor clrIdx="1" id="1" initials="" lastIdx="1" name="水元健太郎"/>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2AF045-CED1-4658-85C4-E4E06B396C41}">
  <a:tblStyle styleId="{672AF045-CED1-4658-85C4-E4E06B396C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9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Nunito-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MavenPro-bold.fntdata"/><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7-29T05:15:12.523">
    <p:pos x="6000" y="0"/>
    <p:text>M社様の勤怠登録システムの提案をはじめます。</p:text>
    <p:extLst>
      <p:ext uri="{C676402C-5697-4E1C-873F-D02D1690AC5C}">
        <p15:threadingInfo timeZoneBias="0"/>
      </p:ext>
      <p:ext uri="http://customooxmlschemas.google.com/">
        <go:slidesCustomData xmlns:go="http://customooxmlschemas.google.com/" commentPostId="AAABoswt0D8"/>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5-07-24T06:30:31.223">
    <p:pos x="6000" y="0"/>
    <p:text>展望
・業務拡大のため、5 年後には現在の 2 倍の 160 名の従業員体制を計画している。
・給与計算業務の効率化のため、将来的には勤怠管理システムと給与計算システムを連携し、
給与計算処理まで含めて全て自動化したい。</p:text>
    <p:extLst>
      <p:ext uri="{C676402C-5697-4E1C-873F-D02D1690AC5C}">
        <p15:threadingInfo timeZoneBias="0"/>
      </p:ext>
      <p:ext uri="http://customooxmlschemas.google.com/">
        <go:slidesCustomData xmlns:go="http://customooxmlschemas.google.com/" commentPostId="AAABnvy_d-8"/>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5-07-24T07:25:28.194">
    <p:pos x="6000" y="0"/>
    <p:text>＜機能要件＞
・ログイン機能
IDとパスワードによるログイン実施。必須入力項目の設定が可能。入力および更新時にエラーチェックを行う。
・勤怠情報の登録
勤怠区分に基づいて勤怠情報を登録。
・勤怠情報の編集
登録された勤怠情報の更新および削除が可能。
・勤怠情報の検索
指定した条件に基づいて勤怠情報を検索。検索結果はグラフィカルに表示。
権限に応じて他部署や他社員のデータ参照が可能。
給与計算に必要な情報（月間所定労働時間、残業時間）を表示。
・勤怠情報の外部出力
既存の給与計算システムへのインプット用データをファイル形式で出力。</p:text>
    <p:extLst>
      <p:ext uri="{C676402C-5697-4E1C-873F-D02D1690AC5C}">
        <p15:threadingInfo timeZoneBias="0"/>
      </p:ext>
      <p:ext uri="http://customooxmlschemas.google.com/">
        <go:slidesCustomData xmlns:go="http://customooxmlschemas.google.com/" commentPostId="AAABnvy_d_A"/>
      </p:ext>
    </p:extLst>
  </p:cm>
  <p:cm authorId="0" idx="3" dt="2025-07-24T07:25:28.194">
    <p:pos x="6000" y="0"/>
    <p:text>機能要件まとめ
ログイン機能: IDとパスワードでログイン。必須項目設定とエラーチェックあり。
勤怠情報の登録: 勤怠区分に基づいて情報を登録。
勤怠情報の編集: 登録情報の更新・削除が可能。
勤怠情報の検索: 条件に基づいて情報を検索し、グラフィカルに表示。権限に応じて他部署や他社員のデータも参照可能。給与計算に必要な情報を表示。
勤怠情報の外部出力: 給与計算システム用のデータをファイル形式で出力。</p:text>
    <p:extLst>
      <p:ext uri="{C676402C-5697-4E1C-873F-D02D1690AC5C}">
        <p15:threadingInfo timeZoneBias="0">
          <p15:parentCm authorId="0" idx="2"/>
        </p15:threadingInfo>
      </p:ext>
      <p:ext uri="http://customooxmlschemas.google.com/">
        <go:slidesCustomData xmlns:go="http://customooxmlschemas.google.com/" commentPostId="AAABnvy_d_Q"/>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5-07-24T07:23:41.784">
    <p:pos x="6000" y="0"/>
    <p:text>&lt;非機能要件&gt;
・画面
全体の画面遷移、表示、構成に統一感を持たせる。
システム利用者が処理の流れを想像しやすい画面設計。
連続的な操作可能でメニュー画面に戻る必要がない。
一度入力した情報は画面遷移後も引き継がれ、再入力不要。
ポップアップ除き、各画面の上部に統一的な操作メニューを表示。
誤操作防止のため、処理確認メッセージを効果的に適用。
画面操作時のレスポンスは2秒以内。即時性が不要な処理は運用上問題ない範囲で完了。
・セキュリティ
悪意のある攻撃からデータ流出や改ざんを防ぐ対策実施。
アカウント登録時のパスワードには一定のポリシーを設定し、違反するパスワードは登録不可。
ログアウト時にはログインセッションを削除し不正アクセス防止。
・データ
データは最低5年間保持し、保持期間終了後は削除。
システム登録済みのデータは1日前の状態に戻せるように。</p:text>
    <p:extLst>
      <p:ext uri="{C676402C-5697-4E1C-873F-D02D1690AC5C}">
        <p15:threadingInfo timeZoneBias="0"/>
      </p:ext>
      <p:ext uri="http://customooxmlschemas.google.com/">
        <go:slidesCustomData xmlns:go="http://customooxmlschemas.google.com/" commentPostId="AAABnvy_d_I"/>
      </p:ext>
    </p:extLst>
  </p:cm>
  <p:cm authorId="0" idx="5" dt="2025-07-24T07:23:41.784">
    <p:pos x="6000" y="0"/>
    <p:text>非機能要件まとめ
画面:
画面遷移や表示に統一感を持たせる。
処理の流れが分かりやすい設計。
連続操作が可能で、情報は画面遷移後も引き継がれる。
統一的な操作メニューを表示し、誤操作防止の確認メッセージを適用。
画面操作のレスポンスは2秒以内。
セキュリティ:
データ流出や改ざんを防ぐ対策を実施。
パスワードポリシーを設定し、違反するパスワードは登録不可。
ログアウト時にセッションを削除し、不正アクセスを防止。
データ:
データは最低5年間保持し、保持期間終了後は削除。
登録済みデータは1日前の状態に戻せる機能を提供。</p:text>
    <p:extLst>
      <p:ext uri="{C676402C-5697-4E1C-873F-D02D1690AC5C}">
        <p15:threadingInfo timeZoneBias="0">
          <p15:parentCm authorId="0" idx="4"/>
        </p15:threadingInfo>
      </p:ext>
      <p:ext uri="http://customooxmlschemas.google.com/">
        <go:slidesCustomData xmlns:go="http://customooxmlschemas.google.com/" commentPostId="AAABnvy_d_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ja-JP" sz="1050">
                <a:solidFill>
                  <a:schemeClr val="dk1"/>
                </a:solidFill>
              </a:rPr>
              <a:t>これからチーム12のM社様の勤怠登録システムの提案をはじめます。</a:t>
            </a:r>
            <a:endParaRPr sz="1050">
              <a:solidFill>
                <a:schemeClr val="dk1"/>
              </a:solidFill>
            </a:endParaRPr>
          </a:p>
          <a:p>
            <a:pPr indent="0" lvl="0" marL="0" rtl="0" algn="l">
              <a:lnSpc>
                <a:spcPct val="115000"/>
              </a:lnSpc>
              <a:spcBef>
                <a:spcPts val="1200"/>
              </a:spcBef>
              <a:spcAft>
                <a:spcPts val="1200"/>
              </a:spcAft>
              <a:buNone/>
            </a:pPr>
            <a:r>
              <a:rPr lang="ja-JP" sz="1050">
                <a:solidFill>
                  <a:schemeClr val="dk1"/>
                </a:solidFill>
              </a:rPr>
              <a:t>よろしくお願いいたします。</a:t>
            </a:r>
            <a:endParaRPr sz="1050">
              <a:solidFill>
                <a:schemeClr val="dk1"/>
              </a:solidFill>
            </a:endParaRPr>
          </a:p>
        </p:txBody>
      </p:sp>
      <p:sp>
        <p:nvSpPr>
          <p:cNvPr id="292" name="Google Shape;2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続いて工夫した点を３つ紹介します。</a:t>
            </a:r>
            <a:endParaRPr/>
          </a:p>
          <a:p>
            <a:pPr indent="0" lvl="0" marL="0" rtl="0" algn="l">
              <a:spcBef>
                <a:spcPts val="0"/>
              </a:spcBef>
              <a:spcAft>
                <a:spcPts val="0"/>
              </a:spcAft>
              <a:buNone/>
            </a:pPr>
            <a:r>
              <a:t/>
            </a:r>
            <a:endParaRPr/>
          </a:p>
        </p:txBody>
      </p:sp>
      <p:sp>
        <p:nvSpPr>
          <p:cNvPr id="388" name="Google Shape;3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73cf163c16_6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73cf163c16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720d42db4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3720d42db4c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本スライドは、このシステムの現状から運用する上で追加する必要がある機能を上げています。</a:t>
            </a:r>
            <a:endParaRPr/>
          </a:p>
          <a:p>
            <a:pPr indent="0" lvl="0" marL="0" rtl="0" algn="l">
              <a:spcBef>
                <a:spcPts val="0"/>
              </a:spcBef>
              <a:spcAft>
                <a:spcPts val="0"/>
              </a:spcAft>
              <a:buNone/>
            </a:pPr>
            <a:r>
              <a:rPr lang="ja-JP"/>
              <a:t>3点あります。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一つ目は、年休振休の残日数の表示・登録機能との切り離しです。</a:t>
            </a:r>
            <a:endParaRPr/>
          </a:p>
          <a:p>
            <a:pPr indent="0" lvl="0" marL="0" rtl="0" algn="l">
              <a:spcBef>
                <a:spcPts val="0"/>
              </a:spcBef>
              <a:spcAft>
                <a:spcPts val="0"/>
              </a:spcAft>
              <a:buNone/>
            </a:pPr>
            <a:r>
              <a:rPr lang="ja-JP"/>
              <a:t>現状は、勤怠登録する際に勤怠区分で年休・振休を選択して登録する仕様になっていますが本システムのマイページにボタンを追加して登録出来るようにすることで入力ミスによる編集機会の減少や入力項目の削減ができ、また残日数を表示することで残日数を確認する作業が削減出来ると思い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二つ目は、社員情報・会社休日・部署の新規登録機能です。</a:t>
            </a:r>
            <a:endParaRPr/>
          </a:p>
          <a:p>
            <a:pPr indent="0" lvl="0" marL="0" rtl="0" algn="l">
              <a:spcBef>
                <a:spcPts val="0"/>
              </a:spcBef>
              <a:spcAft>
                <a:spcPts val="0"/>
              </a:spcAft>
              <a:buNone/>
            </a:pPr>
            <a:r>
              <a:rPr lang="ja-JP"/>
              <a:t>今回はデモンストレーションということもありこちらでSQLを書いてデータベースの構築を行っていますが今後の運用を考慮するとSQLではなく、入力フォーム経由での登録機能を追加が必要だと思いました。</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三つ目は、代行登録機能です。</a:t>
            </a:r>
            <a:endParaRPr/>
          </a:p>
          <a:p>
            <a:pPr indent="0" lvl="0" marL="0" rtl="0" algn="l">
              <a:spcBef>
                <a:spcPts val="0"/>
              </a:spcBef>
              <a:spcAft>
                <a:spcPts val="0"/>
              </a:spcAft>
              <a:buNone/>
            </a:pPr>
            <a:r>
              <a:rPr lang="ja-JP"/>
              <a:t>すぐに登録することが難しい人が他の人に依頼して登録機能となります。この機能により、登録忘れなどの対策になると考えています。</a:t>
            </a:r>
            <a:endParaRPr/>
          </a:p>
        </p:txBody>
      </p:sp>
      <p:sp>
        <p:nvSpPr>
          <p:cNvPr id="419" name="Google Shape;4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73cf163c16_8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73cf163c16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次は、手作業から本システムに切り替えることによって発生する弊害に対する運用方法の提案となります。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一つ目が勤怠データの承認機能の搭載です。</a:t>
            </a:r>
            <a:endParaRPr/>
          </a:p>
          <a:p>
            <a:pPr indent="0" lvl="0" marL="0" rtl="0" algn="l">
              <a:spcBef>
                <a:spcPts val="0"/>
              </a:spcBef>
              <a:spcAft>
                <a:spcPts val="0"/>
              </a:spcAft>
              <a:buNone/>
            </a:pPr>
            <a:r>
              <a:rPr lang="ja-JP"/>
              <a:t>現状の手作業をもとに作成したシステムの場合、年休・振休で申請した勤怠データを後日出勤に変更することが可能で残日数がもとに戻り残日数が減らない状態です。</a:t>
            </a:r>
            <a:endParaRPr/>
          </a:p>
          <a:p>
            <a:pPr indent="0" lvl="0" marL="0" rtl="0" algn="l">
              <a:spcBef>
                <a:spcPts val="0"/>
              </a:spcBef>
              <a:spcAft>
                <a:spcPts val="0"/>
              </a:spcAft>
              <a:buNone/>
            </a:pPr>
            <a:r>
              <a:rPr lang="ja-JP"/>
              <a:t>そのため、悪用される恐れがあります。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この対策として、勤怠データごとに承認機能を付けることで承認済みの勤怠データは編集できなようにし、編集するためには承認担当者にメールなどで変更理由を申請し承認を外して貰ってから編集していただくことで悪用が防げると考えております。</a:t>
            </a:r>
            <a:endParaRPr/>
          </a:p>
          <a:p>
            <a:pPr indent="0" lvl="0" marL="0" rtl="0" algn="l">
              <a:spcBef>
                <a:spcPts val="0"/>
              </a:spcBef>
              <a:spcAft>
                <a:spcPts val="0"/>
              </a:spcAft>
              <a:buNone/>
            </a:pPr>
            <a:r>
              <a:rPr lang="ja-JP"/>
              <a:t>しかし、この機能を搭載することで承認担当者が必要となるため要相談だと考えております。</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720d42db4c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720d42db4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なし</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720d42db4c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3720d42db4c_7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73cf163c16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ja-JP" sz="1050">
                <a:solidFill>
                  <a:schemeClr val="dk1"/>
                </a:solidFill>
              </a:rPr>
              <a:t>本日はこちらの目次に沿って提案させていただきます。</a:t>
            </a:r>
            <a:endParaRPr/>
          </a:p>
        </p:txBody>
      </p:sp>
      <p:sp>
        <p:nvSpPr>
          <p:cNvPr id="298" name="Google Shape;298;g373cf163c16_5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ja-JP" sz="1050">
                <a:solidFill>
                  <a:schemeClr val="dk1"/>
                </a:solidFill>
              </a:rPr>
              <a:t>まず、M社様の現状とシステム導入後の展望についてです。</a:t>
            </a:r>
            <a:endParaRPr sz="1050">
              <a:solidFill>
                <a:schemeClr val="dk1"/>
              </a:solidFill>
            </a:endParaRPr>
          </a:p>
          <a:p>
            <a:pPr indent="0" lvl="0" marL="0" rtl="0" algn="l">
              <a:lnSpc>
                <a:spcPct val="115000"/>
              </a:lnSpc>
              <a:spcBef>
                <a:spcPts val="1200"/>
              </a:spcBef>
              <a:spcAft>
                <a:spcPts val="0"/>
              </a:spcAft>
              <a:buNone/>
            </a:pPr>
            <a:r>
              <a:rPr lang="ja-JP" sz="1050">
                <a:solidFill>
                  <a:schemeClr val="dk1"/>
                </a:solidFill>
              </a:rPr>
              <a:t>現状の課題としては、大きく分けて3つあります。</a:t>
            </a:r>
            <a:endParaRPr sz="10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ja-JP" sz="1050">
                <a:solidFill>
                  <a:schemeClr val="dk1"/>
                </a:solidFill>
              </a:rPr>
              <a:t>1つ目は、総務部門の業務負荷が増加しているということです。社員数増加に伴い、総務部門の残業時間も増加していますが、総務部門は直接売り上げに結びつかないため増員は厳しいという現状です。</a:t>
            </a:r>
            <a:endParaRPr sz="10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ja-JP" sz="1050">
                <a:solidFill>
                  <a:schemeClr val="dk1"/>
                </a:solidFill>
              </a:rPr>
              <a:t>2つ目は、総務部門の入力ミスによる手戻りが発生していることです。特に、月末に勤務実績申請記録票が集中し、入力ミスが発生しやすくなっているのが現状です。</a:t>
            </a:r>
            <a:endParaRPr sz="10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ja-JP" sz="1050">
                <a:solidFill>
                  <a:schemeClr val="dk1"/>
                </a:solidFill>
              </a:rPr>
              <a:t>3つ目は、長期出張している社員の勤務実績の一括提出によって、総務部門への負担が集中しているということです。</a:t>
            </a:r>
            <a:endParaRPr sz="10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ja-JP" sz="1050">
                <a:solidFill>
                  <a:schemeClr val="dk1"/>
                </a:solidFill>
              </a:rPr>
              <a:t>そしてM社様のシステム導入後の展望としては、5年後には現在の2倍の従業員体制を計画しているということと、勤怠管理と給与計算を連携し、給与計算処理まで自動化したいということです。</a:t>
            </a:r>
            <a:endParaRPr sz="1050">
              <a:solidFill>
                <a:schemeClr val="dk1"/>
              </a:solidFill>
            </a:endParaRPr>
          </a:p>
          <a:p>
            <a:pPr indent="0" lvl="0" marL="0" rtl="0" algn="l">
              <a:lnSpc>
                <a:spcPct val="115000"/>
              </a:lnSpc>
              <a:spcBef>
                <a:spcPts val="1200"/>
              </a:spcBef>
              <a:spcAft>
                <a:spcPts val="1200"/>
              </a:spcAft>
              <a:buNone/>
            </a:pPr>
            <a:r>
              <a:rPr lang="ja-JP" sz="1050">
                <a:solidFill>
                  <a:schemeClr val="dk1"/>
                </a:solidFill>
              </a:rPr>
              <a:t>これらの課題と展望を踏まえたシステムを提案させていただきます。</a:t>
            </a:r>
            <a:endParaRPr/>
          </a:p>
        </p:txBody>
      </p:sp>
      <p:sp>
        <p:nvSpPr>
          <p:cNvPr id="319" name="Google Shape;3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続いてM社様からのシステム要望を機能要件と非機能要件に分けて説明させていただきます。</a:t>
            </a:r>
            <a:endParaRPr/>
          </a:p>
          <a:p>
            <a:pPr indent="0" lvl="0" marL="0" rtl="0" algn="l">
              <a:spcBef>
                <a:spcPts val="0"/>
              </a:spcBef>
              <a:spcAft>
                <a:spcPts val="0"/>
              </a:spcAft>
              <a:buNone/>
            </a:pPr>
            <a:r>
              <a:rPr lang="ja-JP"/>
              <a:t>機能要件の共通機能として、</a:t>
            </a:r>
            <a:r>
              <a:rPr lang="ja-JP" sz="1050">
                <a:solidFill>
                  <a:srgbClr val="444746"/>
                </a:solidFill>
                <a:highlight>
                  <a:srgbClr val="FFFFFF"/>
                </a:highlight>
              </a:rPr>
              <a:t>IDとパスワードによるログイン実施、必須入力項目の設定がありました、これは入力および更新時にエラーチェックを行います。</a:t>
            </a:r>
            <a:endParaRPr sz="1050">
              <a:solidFill>
                <a:srgbClr val="444746"/>
              </a:solidFill>
              <a:highlight>
                <a:srgbClr val="FFFFFF"/>
              </a:highlight>
            </a:endParaRPr>
          </a:p>
          <a:p>
            <a:pPr indent="0" lvl="0" marL="0" rtl="0" algn="l">
              <a:spcBef>
                <a:spcPts val="0"/>
              </a:spcBef>
              <a:spcAft>
                <a:spcPts val="0"/>
              </a:spcAft>
              <a:buNone/>
            </a:pPr>
            <a:r>
              <a:rPr lang="ja-JP" sz="1050">
                <a:solidFill>
                  <a:srgbClr val="444746"/>
                </a:solidFill>
                <a:highlight>
                  <a:srgbClr val="FFFFFF"/>
                </a:highlight>
              </a:rPr>
              <a:t>勤怠管理では、勤怠区分に基づいて勤怠情報の登録、登録された勤怠情報の更新および削除、給与計算システム用のデータをファイル形式で出力、権限に応じて他部署や他社員のデータも参照可能、給与計算に必要な情報を表示などの要望をいただきました。</a:t>
            </a:r>
            <a:endParaRPr sz="1050">
              <a:solidFill>
                <a:srgbClr val="444746"/>
              </a:solidFill>
              <a:highlight>
                <a:srgbClr val="FFFFFF"/>
              </a:highlight>
            </a:endParaRPr>
          </a:p>
        </p:txBody>
      </p:sp>
      <p:sp>
        <p:nvSpPr>
          <p:cNvPr id="328" name="Google Shape;3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6f867ef8d6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6f867ef8d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非機能要件は大きく分けて画面、データ、セキュリティの三つです。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各画面の上部に統一的な操作メニューを表示。画面操作時のレスポンスは2秒以内。</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データ流出や改ざんを防ぐ対策を実施。</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今回はデータとセキュリティに関する機能は実装できておりません。</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6f9765f2b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今回私たちが開発したシステムはこのようになっています。</a:t>
            </a:r>
            <a:endParaRPr/>
          </a:p>
          <a:p>
            <a:pPr indent="0" lvl="0" marL="0" rtl="0" algn="l">
              <a:spcBef>
                <a:spcPts val="0"/>
              </a:spcBef>
              <a:spcAft>
                <a:spcPts val="0"/>
              </a:spcAft>
              <a:buNone/>
            </a:pPr>
            <a:r>
              <a:rPr lang="ja-JP"/>
              <a:t>自身の社員番号とパスワードでログインが成功すると、MYページと総務ページに遷移できるボタンがある画面に遷移します。</a:t>
            </a:r>
            <a:endParaRPr/>
          </a:p>
          <a:p>
            <a:pPr indent="0" lvl="0" marL="0" rtl="0" algn="l">
              <a:spcBef>
                <a:spcPts val="0"/>
              </a:spcBef>
              <a:spcAft>
                <a:spcPts val="0"/>
              </a:spcAft>
              <a:buNone/>
            </a:pPr>
            <a:r>
              <a:rPr lang="ja-JP"/>
              <a:t>総務権限がある方のみ総務ページに行くことができ、それ以外の方はMYページボタンを押すことができます。</a:t>
            </a:r>
            <a:endParaRPr/>
          </a:p>
          <a:p>
            <a:pPr indent="0" lvl="0" marL="0" rtl="0" algn="l">
              <a:spcBef>
                <a:spcPts val="0"/>
              </a:spcBef>
              <a:spcAft>
                <a:spcPts val="0"/>
              </a:spcAft>
              <a:buNone/>
            </a:pPr>
            <a:r>
              <a:rPr lang="ja-JP"/>
              <a:t>MYページでは勤怠登録、編集削除、勤怠の検索をするボタンがあり、そこから各画面に遷移することができます。</a:t>
            </a:r>
            <a:endParaRPr/>
          </a:p>
        </p:txBody>
      </p:sp>
      <p:sp>
        <p:nvSpPr>
          <p:cNvPr id="352" name="Google Shape;352;g36f9765f2b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勤怠登録機能では、長期出張している社員は帰社後にまとめて起票するケースが多くあるとのことでしたので、日付を選択しまとめて勤怠を登録することが可能です。</a:t>
            </a:r>
            <a:endParaRPr/>
          </a:p>
          <a:p>
            <a:pPr indent="0" lvl="0" marL="0" rtl="0" algn="l">
              <a:spcBef>
                <a:spcPts val="0"/>
              </a:spcBef>
              <a:spcAft>
                <a:spcPts val="0"/>
              </a:spcAft>
              <a:buNone/>
            </a:pPr>
            <a:r>
              <a:rPr lang="ja-JP"/>
              <a:t>その日の正しい勤怠を入力し登録するボタンを押すと</a:t>
            </a:r>
            <a:endParaRPr/>
          </a:p>
        </p:txBody>
      </p:sp>
      <p:sp>
        <p:nvSpPr>
          <p:cNvPr id="358" name="Google Shape;3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720d42db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データベースには誰が何日に出勤したのか、年休をとったのかなどの勤務実績のデータが格納されます。</a:t>
            </a:r>
            <a:endParaRPr/>
          </a:p>
        </p:txBody>
      </p:sp>
      <p:sp>
        <p:nvSpPr>
          <p:cNvPr id="372" name="Google Shape;372;g3720d42db4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73cf163c16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JP"/>
              <a:t>毎月の1日から月末日までの勤務実績のデータをデータベースからCSVファイル形式でエクスポートすることができるため、今後システム化する際には、そのCSVファイルを給与計算システムにインポートすることで、勤務管理業務を効率化することが可能となります。</a:t>
            </a:r>
            <a:endParaRPr/>
          </a:p>
        </p:txBody>
      </p:sp>
      <p:sp>
        <p:nvSpPr>
          <p:cNvPr id="381" name="Google Shape;381;g373cf163c16_5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36f9765f2bd_0_311"/>
          <p:cNvGrpSpPr/>
          <p:nvPr/>
        </p:nvGrpSpPr>
        <p:grpSpPr>
          <a:xfrm>
            <a:off x="9790426" y="4546120"/>
            <a:ext cx="2255173" cy="2310006"/>
            <a:chOff x="7343003" y="3409675"/>
            <a:chExt cx="1691422" cy="1732548"/>
          </a:xfrm>
        </p:grpSpPr>
        <p:grpSp>
          <p:nvGrpSpPr>
            <p:cNvPr id="11" name="Google Shape;11;g36f9765f2bd_0_311"/>
            <p:cNvGrpSpPr/>
            <p:nvPr/>
          </p:nvGrpSpPr>
          <p:grpSpPr>
            <a:xfrm>
              <a:off x="7343003" y="4453711"/>
              <a:ext cx="316800" cy="688513"/>
              <a:chOff x="7343003" y="4453711"/>
              <a:chExt cx="316800" cy="688513"/>
            </a:xfrm>
          </p:grpSpPr>
          <p:sp>
            <p:nvSpPr>
              <p:cNvPr id="12" name="Google Shape;12;g36f9765f2bd_0_311"/>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36f9765f2bd_0_311"/>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g36f9765f2bd_0_311"/>
            <p:cNvGrpSpPr/>
            <p:nvPr/>
          </p:nvGrpSpPr>
          <p:grpSpPr>
            <a:xfrm>
              <a:off x="7801210" y="4105700"/>
              <a:ext cx="316800" cy="1036523"/>
              <a:chOff x="7801210" y="4105700"/>
              <a:chExt cx="316800" cy="1036523"/>
            </a:xfrm>
          </p:grpSpPr>
          <p:sp>
            <p:nvSpPr>
              <p:cNvPr id="15" name="Google Shape;15;g36f9765f2bd_0_311"/>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36f9765f2bd_0_311"/>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36f9765f2bd_0_311"/>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36f9765f2bd_0_311"/>
            <p:cNvGrpSpPr/>
            <p:nvPr/>
          </p:nvGrpSpPr>
          <p:grpSpPr>
            <a:xfrm>
              <a:off x="8259418" y="3757688"/>
              <a:ext cx="316800" cy="1384535"/>
              <a:chOff x="8259418" y="3757688"/>
              <a:chExt cx="316800" cy="1384535"/>
            </a:xfrm>
          </p:grpSpPr>
          <p:sp>
            <p:nvSpPr>
              <p:cNvPr id="19" name="Google Shape;19;g36f9765f2bd_0_311"/>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36f9765f2bd_0_311"/>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36f9765f2bd_0_31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36f9765f2bd_0_311"/>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g36f9765f2bd_0_311"/>
            <p:cNvGrpSpPr/>
            <p:nvPr/>
          </p:nvGrpSpPr>
          <p:grpSpPr>
            <a:xfrm>
              <a:off x="8717625" y="3409675"/>
              <a:ext cx="316800" cy="1732548"/>
              <a:chOff x="8717625" y="3409675"/>
              <a:chExt cx="316800" cy="1732548"/>
            </a:xfrm>
          </p:grpSpPr>
          <p:sp>
            <p:nvSpPr>
              <p:cNvPr id="24" name="Google Shape;24;g36f9765f2bd_0_311"/>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36f9765f2bd_0_311"/>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36f9765f2bd_0_311"/>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36f9765f2bd_0_311"/>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36f9765f2bd_0_311"/>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g36f9765f2bd_0_311"/>
          <p:cNvGrpSpPr/>
          <p:nvPr/>
        </p:nvGrpSpPr>
        <p:grpSpPr>
          <a:xfrm>
            <a:off x="6724502" y="0"/>
            <a:ext cx="5085303" cy="5118675"/>
            <a:chOff x="5043503" y="0"/>
            <a:chExt cx="3814072" cy="3839102"/>
          </a:xfrm>
        </p:grpSpPr>
        <p:sp>
          <p:nvSpPr>
            <p:cNvPr id="30" name="Google Shape;30;g36f9765f2bd_0_311"/>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36f9765f2bd_0_311"/>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g36f9765f2bd_0_311"/>
            <p:cNvGrpSpPr/>
            <p:nvPr/>
          </p:nvGrpSpPr>
          <p:grpSpPr>
            <a:xfrm>
              <a:off x="7647812" y="2704283"/>
              <a:ext cx="635219" cy="635219"/>
              <a:chOff x="6725724" y="2701260"/>
              <a:chExt cx="1208101" cy="1208100"/>
            </a:xfrm>
          </p:grpSpPr>
          <p:sp>
            <p:nvSpPr>
              <p:cNvPr id="33" name="Google Shape;33;g36f9765f2bd_0_311"/>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36f9765f2bd_0_311"/>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36f9765f2bd_0_311"/>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36f9765f2bd_0_311"/>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g36f9765f2bd_0_311"/>
            <p:cNvGrpSpPr/>
            <p:nvPr/>
          </p:nvGrpSpPr>
          <p:grpSpPr>
            <a:xfrm>
              <a:off x="7952720" y="179238"/>
              <a:ext cx="873165" cy="873003"/>
              <a:chOff x="7754428" y="208725"/>
              <a:chExt cx="541800" cy="541800"/>
            </a:xfrm>
          </p:grpSpPr>
          <p:sp>
            <p:nvSpPr>
              <p:cNvPr id="38" name="Google Shape;38;g36f9765f2bd_0_311"/>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36f9765f2bd_0_311"/>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36f9765f2bd_0_311"/>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36f9765f2bd_0_311"/>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36f9765f2bd_0_311"/>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36f9765f2bd_0_311"/>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36f9765f2bd_0_311"/>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36f9765f2bd_0_311"/>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g36f9765f2bd_0_311"/>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g36f9765f2bd_0_311"/>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g36f9765f2bd_0_3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2" name="Shape 152"/>
        <p:cNvGrpSpPr/>
        <p:nvPr/>
      </p:nvGrpSpPr>
      <p:grpSpPr>
        <a:xfrm>
          <a:off x="0" y="0"/>
          <a:ext cx="0" cy="0"/>
          <a:chOff x="0" y="0"/>
          <a:chExt cx="0" cy="0"/>
        </a:xfrm>
      </p:grpSpPr>
      <p:grpSp>
        <p:nvGrpSpPr>
          <p:cNvPr id="153" name="Google Shape;153;g36f9765f2bd_0_443"/>
          <p:cNvGrpSpPr/>
          <p:nvPr/>
        </p:nvGrpSpPr>
        <p:grpSpPr>
          <a:xfrm>
            <a:off x="69" y="5465463"/>
            <a:ext cx="12191743" cy="1392365"/>
            <a:chOff x="52" y="4099200"/>
            <a:chExt cx="9144036" cy="1044300"/>
          </a:xfrm>
        </p:grpSpPr>
        <p:grpSp>
          <p:nvGrpSpPr>
            <p:cNvPr id="154" name="Google Shape;154;g36f9765f2bd_0_443"/>
            <p:cNvGrpSpPr/>
            <p:nvPr/>
          </p:nvGrpSpPr>
          <p:grpSpPr>
            <a:xfrm>
              <a:off x="52" y="4309200"/>
              <a:ext cx="231622" cy="834300"/>
              <a:chOff x="2688737" y="4301380"/>
              <a:chExt cx="231900" cy="834300"/>
            </a:xfrm>
          </p:grpSpPr>
          <p:sp>
            <p:nvSpPr>
              <p:cNvPr id="155" name="Google Shape;155;g36f9765f2bd_0_44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g36f9765f2bd_0_44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g36f9765f2bd_0_44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g36f9765f2bd_0_44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g36f9765f2bd_0_443"/>
            <p:cNvGrpSpPr/>
            <p:nvPr/>
          </p:nvGrpSpPr>
          <p:grpSpPr>
            <a:xfrm>
              <a:off x="371406" y="4099200"/>
              <a:ext cx="231622" cy="1044300"/>
              <a:chOff x="2688737" y="4091380"/>
              <a:chExt cx="231900" cy="1044300"/>
            </a:xfrm>
          </p:grpSpPr>
          <p:sp>
            <p:nvSpPr>
              <p:cNvPr id="160" name="Google Shape;160;g36f9765f2bd_0_44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36f9765f2bd_0_44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36f9765f2bd_0_44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3" name="Google Shape;163;g36f9765f2bd_0_44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4" name="Google Shape;164;g36f9765f2bd_0_44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5" name="Google Shape;165;g36f9765f2bd_0_443"/>
            <p:cNvGrpSpPr/>
            <p:nvPr/>
          </p:nvGrpSpPr>
          <p:grpSpPr>
            <a:xfrm>
              <a:off x="742761" y="4309200"/>
              <a:ext cx="231622" cy="834300"/>
              <a:chOff x="2688737" y="4301380"/>
              <a:chExt cx="231900" cy="834300"/>
            </a:xfrm>
          </p:grpSpPr>
          <p:sp>
            <p:nvSpPr>
              <p:cNvPr id="166" name="Google Shape;166;g36f9765f2bd_0_44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g36f9765f2bd_0_44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g36f9765f2bd_0_44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g36f9765f2bd_0_44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0" name="Google Shape;170;g36f9765f2bd_0_443"/>
            <p:cNvGrpSpPr/>
            <p:nvPr/>
          </p:nvGrpSpPr>
          <p:grpSpPr>
            <a:xfrm>
              <a:off x="1114115" y="4518900"/>
              <a:ext cx="231622" cy="624600"/>
              <a:chOff x="2688737" y="4511080"/>
              <a:chExt cx="231900" cy="624600"/>
            </a:xfrm>
          </p:grpSpPr>
          <p:sp>
            <p:nvSpPr>
              <p:cNvPr id="171" name="Google Shape;171;g36f9765f2bd_0_44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g36f9765f2bd_0_44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g36f9765f2bd_0_44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g36f9765f2bd_0_443"/>
            <p:cNvGrpSpPr/>
            <p:nvPr/>
          </p:nvGrpSpPr>
          <p:grpSpPr>
            <a:xfrm>
              <a:off x="1856753" y="4099200"/>
              <a:ext cx="231600" cy="1044300"/>
              <a:chOff x="1856753" y="4099200"/>
              <a:chExt cx="231600" cy="1044300"/>
            </a:xfrm>
          </p:grpSpPr>
          <p:sp>
            <p:nvSpPr>
              <p:cNvPr id="175" name="Google Shape;175;g36f9765f2bd_0_44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g36f9765f2bd_0_44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36f9765f2bd_0_44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8" name="Google Shape;178;g36f9765f2bd_0_44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 name="Google Shape;179;g36f9765f2bd_0_44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0" name="Google Shape;180;g36f9765f2bd_0_443"/>
            <p:cNvGrpSpPr/>
            <p:nvPr/>
          </p:nvGrpSpPr>
          <p:grpSpPr>
            <a:xfrm>
              <a:off x="2228107" y="4309200"/>
              <a:ext cx="231600" cy="834300"/>
              <a:chOff x="2228107" y="4309200"/>
              <a:chExt cx="231600" cy="834300"/>
            </a:xfrm>
          </p:grpSpPr>
          <p:sp>
            <p:nvSpPr>
              <p:cNvPr id="181" name="Google Shape;181;g36f9765f2bd_0_44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g36f9765f2bd_0_44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g36f9765f2bd_0_44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 name="Google Shape;184;g36f9765f2bd_0_44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5" name="Google Shape;185;g36f9765f2bd_0_443"/>
            <p:cNvGrpSpPr/>
            <p:nvPr/>
          </p:nvGrpSpPr>
          <p:grpSpPr>
            <a:xfrm>
              <a:off x="2599462" y="4518900"/>
              <a:ext cx="231600" cy="624600"/>
              <a:chOff x="2599462" y="4518900"/>
              <a:chExt cx="231600" cy="624600"/>
            </a:xfrm>
          </p:grpSpPr>
          <p:sp>
            <p:nvSpPr>
              <p:cNvPr id="186" name="Google Shape;186;g36f9765f2bd_0_44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g36f9765f2bd_0_44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g36f9765f2bd_0_44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g36f9765f2bd_0_443"/>
            <p:cNvGrpSpPr/>
            <p:nvPr/>
          </p:nvGrpSpPr>
          <p:grpSpPr>
            <a:xfrm>
              <a:off x="3342171" y="4099200"/>
              <a:ext cx="231600" cy="1044300"/>
              <a:chOff x="3342171" y="4099200"/>
              <a:chExt cx="231600" cy="1044300"/>
            </a:xfrm>
          </p:grpSpPr>
          <p:sp>
            <p:nvSpPr>
              <p:cNvPr id="190" name="Google Shape;190;g36f9765f2bd_0_44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g36f9765f2bd_0_44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g36f9765f2bd_0_44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g36f9765f2bd_0_44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4" name="Google Shape;194;g36f9765f2bd_0_44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5" name="Google Shape;195;g36f9765f2bd_0_443"/>
            <p:cNvGrpSpPr/>
            <p:nvPr/>
          </p:nvGrpSpPr>
          <p:grpSpPr>
            <a:xfrm>
              <a:off x="3713525" y="4309200"/>
              <a:ext cx="231600" cy="834300"/>
              <a:chOff x="3713525" y="4309200"/>
              <a:chExt cx="231600" cy="834300"/>
            </a:xfrm>
          </p:grpSpPr>
          <p:sp>
            <p:nvSpPr>
              <p:cNvPr id="196" name="Google Shape;196;g36f9765f2bd_0_44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g36f9765f2bd_0_44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8" name="Google Shape;198;g36f9765f2bd_0_44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9" name="Google Shape;199;g36f9765f2bd_0_44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0" name="Google Shape;200;g36f9765f2bd_0_443"/>
            <p:cNvGrpSpPr/>
            <p:nvPr/>
          </p:nvGrpSpPr>
          <p:grpSpPr>
            <a:xfrm>
              <a:off x="1485398" y="4309200"/>
              <a:ext cx="231600" cy="834300"/>
              <a:chOff x="1485398" y="4309200"/>
              <a:chExt cx="231600" cy="834300"/>
            </a:xfrm>
          </p:grpSpPr>
          <p:sp>
            <p:nvSpPr>
              <p:cNvPr id="201" name="Google Shape;201;g36f9765f2bd_0_44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g36f9765f2bd_0_44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3" name="Google Shape;203;g36f9765f2bd_0_44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 name="Google Shape;204;g36f9765f2bd_0_44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5" name="Google Shape;205;g36f9765f2bd_0_443"/>
            <p:cNvGrpSpPr/>
            <p:nvPr/>
          </p:nvGrpSpPr>
          <p:grpSpPr>
            <a:xfrm>
              <a:off x="4084879" y="4518900"/>
              <a:ext cx="231600" cy="624600"/>
              <a:chOff x="4084879" y="4518900"/>
              <a:chExt cx="231600" cy="624600"/>
            </a:xfrm>
          </p:grpSpPr>
          <p:sp>
            <p:nvSpPr>
              <p:cNvPr id="206" name="Google Shape;206;g36f9765f2bd_0_44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g36f9765f2bd_0_44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8" name="Google Shape;208;g36f9765f2bd_0_44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9" name="Google Shape;209;g36f9765f2bd_0_443"/>
            <p:cNvGrpSpPr/>
            <p:nvPr/>
          </p:nvGrpSpPr>
          <p:grpSpPr>
            <a:xfrm>
              <a:off x="2970816" y="4309200"/>
              <a:ext cx="231600" cy="834300"/>
              <a:chOff x="2970816" y="4309200"/>
              <a:chExt cx="231600" cy="834300"/>
            </a:xfrm>
          </p:grpSpPr>
          <p:sp>
            <p:nvSpPr>
              <p:cNvPr id="210" name="Google Shape;210;g36f9765f2bd_0_44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g36f9765f2bd_0_44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g36f9765f2bd_0_44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g36f9765f2bd_0_44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g36f9765f2bd_0_443"/>
            <p:cNvGrpSpPr/>
            <p:nvPr/>
          </p:nvGrpSpPr>
          <p:grpSpPr>
            <a:xfrm>
              <a:off x="4456234" y="4309200"/>
              <a:ext cx="231600" cy="834300"/>
              <a:chOff x="4456234" y="4309200"/>
              <a:chExt cx="231600" cy="834300"/>
            </a:xfrm>
          </p:grpSpPr>
          <p:sp>
            <p:nvSpPr>
              <p:cNvPr id="215" name="Google Shape;215;g36f9765f2bd_0_44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g36f9765f2bd_0_44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g36f9765f2bd_0_44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g36f9765f2bd_0_44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g36f9765f2bd_0_443"/>
            <p:cNvGrpSpPr/>
            <p:nvPr/>
          </p:nvGrpSpPr>
          <p:grpSpPr>
            <a:xfrm>
              <a:off x="4827588" y="4099200"/>
              <a:ext cx="231600" cy="1044300"/>
              <a:chOff x="4827588" y="4099200"/>
              <a:chExt cx="231600" cy="1044300"/>
            </a:xfrm>
          </p:grpSpPr>
          <p:sp>
            <p:nvSpPr>
              <p:cNvPr id="220" name="Google Shape;220;g36f9765f2bd_0_44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g36f9765f2bd_0_44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g36f9765f2bd_0_44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3" name="Google Shape;223;g36f9765f2bd_0_44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4" name="Google Shape;224;g36f9765f2bd_0_44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5" name="Google Shape;225;g36f9765f2bd_0_443"/>
            <p:cNvGrpSpPr/>
            <p:nvPr/>
          </p:nvGrpSpPr>
          <p:grpSpPr>
            <a:xfrm>
              <a:off x="5198943" y="4309200"/>
              <a:ext cx="231600" cy="834300"/>
              <a:chOff x="5198943" y="4309200"/>
              <a:chExt cx="231600" cy="834300"/>
            </a:xfrm>
          </p:grpSpPr>
          <p:sp>
            <p:nvSpPr>
              <p:cNvPr id="226" name="Google Shape;226;g36f9765f2bd_0_44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g36f9765f2bd_0_44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8" name="Google Shape;228;g36f9765f2bd_0_44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 name="Google Shape;229;g36f9765f2bd_0_44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0" name="Google Shape;230;g36f9765f2bd_0_443"/>
            <p:cNvGrpSpPr/>
            <p:nvPr/>
          </p:nvGrpSpPr>
          <p:grpSpPr>
            <a:xfrm>
              <a:off x="5570297" y="4518900"/>
              <a:ext cx="231600" cy="624600"/>
              <a:chOff x="5570297" y="4518900"/>
              <a:chExt cx="231600" cy="624600"/>
            </a:xfrm>
          </p:grpSpPr>
          <p:sp>
            <p:nvSpPr>
              <p:cNvPr id="231" name="Google Shape;231;g36f9765f2bd_0_44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g36f9765f2bd_0_44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g36f9765f2bd_0_44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g36f9765f2bd_0_443"/>
            <p:cNvGrpSpPr/>
            <p:nvPr/>
          </p:nvGrpSpPr>
          <p:grpSpPr>
            <a:xfrm>
              <a:off x="5941652" y="4309200"/>
              <a:ext cx="231600" cy="834300"/>
              <a:chOff x="5941652" y="4309200"/>
              <a:chExt cx="231600" cy="834300"/>
            </a:xfrm>
          </p:grpSpPr>
          <p:sp>
            <p:nvSpPr>
              <p:cNvPr id="235" name="Google Shape;235;g36f9765f2bd_0_44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g36f9765f2bd_0_44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g36f9765f2bd_0_44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g36f9765f2bd_0_44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g36f9765f2bd_0_443"/>
            <p:cNvGrpSpPr/>
            <p:nvPr/>
          </p:nvGrpSpPr>
          <p:grpSpPr>
            <a:xfrm>
              <a:off x="6313006" y="4099200"/>
              <a:ext cx="231600" cy="1044300"/>
              <a:chOff x="6313006" y="4099200"/>
              <a:chExt cx="231600" cy="1044300"/>
            </a:xfrm>
          </p:grpSpPr>
          <p:sp>
            <p:nvSpPr>
              <p:cNvPr id="240" name="Google Shape;240;g36f9765f2bd_0_44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g36f9765f2bd_0_44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g36f9765f2bd_0_44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3" name="Google Shape;243;g36f9765f2bd_0_44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4" name="Google Shape;244;g36f9765f2bd_0_44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5" name="Google Shape;245;g36f9765f2bd_0_443"/>
            <p:cNvGrpSpPr/>
            <p:nvPr/>
          </p:nvGrpSpPr>
          <p:grpSpPr>
            <a:xfrm>
              <a:off x="6684361" y="4309200"/>
              <a:ext cx="231600" cy="834300"/>
              <a:chOff x="6684361" y="4309200"/>
              <a:chExt cx="231600" cy="834300"/>
            </a:xfrm>
          </p:grpSpPr>
          <p:sp>
            <p:nvSpPr>
              <p:cNvPr id="246" name="Google Shape;246;g36f9765f2bd_0_44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g36f9765f2bd_0_44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g36f9765f2bd_0_44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g36f9765f2bd_0_44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0" name="Google Shape;250;g36f9765f2bd_0_443"/>
            <p:cNvGrpSpPr/>
            <p:nvPr/>
          </p:nvGrpSpPr>
          <p:grpSpPr>
            <a:xfrm>
              <a:off x="7055715" y="4518900"/>
              <a:ext cx="231600" cy="624600"/>
              <a:chOff x="7055715" y="4518900"/>
              <a:chExt cx="231600" cy="624600"/>
            </a:xfrm>
          </p:grpSpPr>
          <p:sp>
            <p:nvSpPr>
              <p:cNvPr id="251" name="Google Shape;251;g36f9765f2bd_0_44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g36f9765f2bd_0_44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g36f9765f2bd_0_44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g36f9765f2bd_0_443"/>
            <p:cNvGrpSpPr/>
            <p:nvPr/>
          </p:nvGrpSpPr>
          <p:grpSpPr>
            <a:xfrm>
              <a:off x="7798424" y="4099200"/>
              <a:ext cx="231600" cy="1044300"/>
              <a:chOff x="7798424" y="4099200"/>
              <a:chExt cx="231600" cy="1044300"/>
            </a:xfrm>
          </p:grpSpPr>
          <p:sp>
            <p:nvSpPr>
              <p:cNvPr id="255" name="Google Shape;255;g36f9765f2bd_0_44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g36f9765f2bd_0_44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g36f9765f2bd_0_44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g36f9765f2bd_0_44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9" name="Google Shape;259;g36f9765f2bd_0_44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0" name="Google Shape;260;g36f9765f2bd_0_443"/>
            <p:cNvGrpSpPr/>
            <p:nvPr/>
          </p:nvGrpSpPr>
          <p:grpSpPr>
            <a:xfrm>
              <a:off x="8169779" y="4309200"/>
              <a:ext cx="231600" cy="834300"/>
              <a:chOff x="8169779" y="4309200"/>
              <a:chExt cx="231600" cy="834300"/>
            </a:xfrm>
          </p:grpSpPr>
          <p:sp>
            <p:nvSpPr>
              <p:cNvPr id="261" name="Google Shape;261;g36f9765f2bd_0_44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g36f9765f2bd_0_44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3" name="Google Shape;263;g36f9765f2bd_0_44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4" name="Google Shape;264;g36f9765f2bd_0_44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5" name="Google Shape;265;g36f9765f2bd_0_443"/>
            <p:cNvGrpSpPr/>
            <p:nvPr/>
          </p:nvGrpSpPr>
          <p:grpSpPr>
            <a:xfrm>
              <a:off x="7427070" y="4309200"/>
              <a:ext cx="231600" cy="834300"/>
              <a:chOff x="7427070" y="4309200"/>
              <a:chExt cx="231600" cy="834300"/>
            </a:xfrm>
          </p:grpSpPr>
          <p:sp>
            <p:nvSpPr>
              <p:cNvPr id="266" name="Google Shape;266;g36f9765f2bd_0_44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g36f9765f2bd_0_44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8" name="Google Shape;268;g36f9765f2bd_0_44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9" name="Google Shape;269;g36f9765f2bd_0_44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0" name="Google Shape;270;g36f9765f2bd_0_443"/>
            <p:cNvGrpSpPr/>
            <p:nvPr/>
          </p:nvGrpSpPr>
          <p:grpSpPr>
            <a:xfrm>
              <a:off x="8541133" y="4518900"/>
              <a:ext cx="231600" cy="624600"/>
              <a:chOff x="8541133" y="4518900"/>
              <a:chExt cx="231600" cy="624600"/>
            </a:xfrm>
          </p:grpSpPr>
          <p:sp>
            <p:nvSpPr>
              <p:cNvPr id="271" name="Google Shape;271;g36f9765f2bd_0_44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2" name="Google Shape;272;g36f9765f2bd_0_44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3" name="Google Shape;273;g36f9765f2bd_0_44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4" name="Google Shape;274;g36f9765f2bd_0_443"/>
            <p:cNvGrpSpPr/>
            <p:nvPr/>
          </p:nvGrpSpPr>
          <p:grpSpPr>
            <a:xfrm>
              <a:off x="8912488" y="4309200"/>
              <a:ext cx="231600" cy="834300"/>
              <a:chOff x="8912488" y="4309200"/>
              <a:chExt cx="231600" cy="834300"/>
            </a:xfrm>
          </p:grpSpPr>
          <p:sp>
            <p:nvSpPr>
              <p:cNvPr id="275" name="Google Shape;275;g36f9765f2bd_0_44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6" name="Google Shape;276;g36f9765f2bd_0_44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7" name="Google Shape;277;g36f9765f2bd_0_44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8" name="Google Shape;278;g36f9765f2bd_0_44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79" name="Google Shape;279;g36f9765f2bd_0_443"/>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80" name="Google Shape;280;g36f9765f2bd_0_443"/>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81" name="Google Shape;281;g36f9765f2bd_0_44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2" name="Shape 282"/>
        <p:cNvGrpSpPr/>
        <p:nvPr/>
      </p:nvGrpSpPr>
      <p:grpSpPr>
        <a:xfrm>
          <a:off x="0" y="0"/>
          <a:ext cx="0" cy="0"/>
          <a:chOff x="0" y="0"/>
          <a:chExt cx="0" cy="0"/>
        </a:xfrm>
      </p:grpSpPr>
      <p:sp>
        <p:nvSpPr>
          <p:cNvPr id="283" name="Google Shape;283;g36f9765f2bd_0_57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84" name="Shape 284"/>
        <p:cNvGrpSpPr/>
        <p:nvPr/>
      </p:nvGrpSpPr>
      <p:grpSpPr>
        <a:xfrm>
          <a:off x="0" y="0"/>
          <a:ext cx="0" cy="0"/>
          <a:chOff x="0" y="0"/>
          <a:chExt cx="0" cy="0"/>
        </a:xfrm>
      </p:grpSpPr>
      <p:sp>
        <p:nvSpPr>
          <p:cNvPr id="285" name="Google Shape;285;g36f9765f2bd_0_575"/>
          <p:cNvSpPr txBox="1"/>
          <p:nvPr>
            <p:ph type="title"/>
          </p:nvPr>
        </p:nvSpPr>
        <p:spPr>
          <a:xfrm>
            <a:off x="845127" y="365760"/>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86" name="Google Shape;286;g36f9765f2bd_0_575"/>
          <p:cNvSpPr txBox="1"/>
          <p:nvPr>
            <p:ph idx="1" type="body"/>
          </p:nvPr>
        </p:nvSpPr>
        <p:spPr>
          <a:xfrm>
            <a:off x="845127" y="1828800"/>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spcBef>
                <a:spcPts val="1600"/>
              </a:spcBef>
              <a:spcAft>
                <a:spcPts val="0"/>
              </a:spcAft>
              <a:buClr>
                <a:schemeClr val="dk1"/>
              </a:buClr>
              <a:buSzPts val="1800"/>
              <a:buChar char="■"/>
              <a:defRPr/>
            </a:lvl6pPr>
            <a:lvl7pPr indent="-342900" lvl="6" marL="3200400" algn="l">
              <a:spcBef>
                <a:spcPts val="1600"/>
              </a:spcBef>
              <a:spcAft>
                <a:spcPts val="0"/>
              </a:spcAft>
              <a:buClr>
                <a:schemeClr val="dk1"/>
              </a:buClr>
              <a:buSzPts val="1800"/>
              <a:buChar char="●"/>
              <a:defRPr/>
            </a:lvl7pPr>
            <a:lvl8pPr indent="-342900" lvl="7" marL="3657600" algn="l">
              <a:spcBef>
                <a:spcPts val="1600"/>
              </a:spcBef>
              <a:spcAft>
                <a:spcPts val="0"/>
              </a:spcAft>
              <a:buClr>
                <a:schemeClr val="dk1"/>
              </a:buClr>
              <a:buSzPts val="1800"/>
              <a:buChar char="○"/>
              <a:defRPr/>
            </a:lvl8pPr>
            <a:lvl9pPr indent="-342900" lvl="8" marL="4114800" algn="l">
              <a:spcBef>
                <a:spcPts val="1600"/>
              </a:spcBef>
              <a:spcAft>
                <a:spcPts val="1600"/>
              </a:spcAft>
              <a:buClr>
                <a:schemeClr val="dk1"/>
              </a:buClr>
              <a:buSzPts val="1800"/>
              <a:buChar char="■"/>
              <a:defRPr/>
            </a:lvl9pPr>
          </a:lstStyle>
          <a:p/>
        </p:txBody>
      </p:sp>
      <p:sp>
        <p:nvSpPr>
          <p:cNvPr id="287" name="Google Shape;287;g36f9765f2bd_0_57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g36f9765f2bd_0_57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g36f9765f2bd_0_575"/>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36f9765f2bd_0_351"/>
          <p:cNvGrpSpPr/>
          <p:nvPr/>
        </p:nvGrpSpPr>
        <p:grpSpPr>
          <a:xfrm>
            <a:off x="195687" y="4541"/>
            <a:ext cx="1644245" cy="1846001"/>
            <a:chOff x="146769" y="3406"/>
            <a:chExt cx="1233215" cy="1384535"/>
          </a:xfrm>
        </p:grpSpPr>
        <p:grpSp>
          <p:nvGrpSpPr>
            <p:cNvPr id="51" name="Google Shape;51;g36f9765f2bd_0_351"/>
            <p:cNvGrpSpPr/>
            <p:nvPr/>
          </p:nvGrpSpPr>
          <p:grpSpPr>
            <a:xfrm>
              <a:off x="1063183" y="3406"/>
              <a:ext cx="316800" cy="688513"/>
              <a:chOff x="1063183" y="3406"/>
              <a:chExt cx="316800" cy="688513"/>
            </a:xfrm>
          </p:grpSpPr>
          <p:sp>
            <p:nvSpPr>
              <p:cNvPr id="52" name="Google Shape;52;g36f9765f2bd_0_351"/>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36f9765f2bd_0_351"/>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g36f9765f2bd_0_351"/>
            <p:cNvGrpSpPr/>
            <p:nvPr/>
          </p:nvGrpSpPr>
          <p:grpSpPr>
            <a:xfrm>
              <a:off x="604976" y="3406"/>
              <a:ext cx="316800" cy="1036524"/>
              <a:chOff x="604976" y="3406"/>
              <a:chExt cx="316800" cy="1036524"/>
            </a:xfrm>
          </p:grpSpPr>
          <p:sp>
            <p:nvSpPr>
              <p:cNvPr id="55" name="Google Shape;55;g36f9765f2bd_0_351"/>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36f9765f2bd_0_351"/>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36f9765f2bd_0_351"/>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g36f9765f2bd_0_351"/>
            <p:cNvGrpSpPr/>
            <p:nvPr/>
          </p:nvGrpSpPr>
          <p:grpSpPr>
            <a:xfrm>
              <a:off x="146769" y="3406"/>
              <a:ext cx="316800" cy="1384535"/>
              <a:chOff x="146769" y="3406"/>
              <a:chExt cx="316800" cy="1384535"/>
            </a:xfrm>
          </p:grpSpPr>
          <p:sp>
            <p:nvSpPr>
              <p:cNvPr id="59" name="Google Shape;59;g36f9765f2bd_0_351"/>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36f9765f2bd_0_351"/>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g36f9765f2bd_0_35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36f9765f2bd_0_351"/>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g36f9765f2bd_0_351"/>
          <p:cNvGrpSpPr/>
          <p:nvPr/>
        </p:nvGrpSpPr>
        <p:grpSpPr>
          <a:xfrm>
            <a:off x="9033219" y="3871914"/>
            <a:ext cx="2914791" cy="2985925"/>
            <a:chOff x="6775084" y="2904008"/>
            <a:chExt cx="2186148" cy="2239500"/>
          </a:xfrm>
        </p:grpSpPr>
        <p:grpSp>
          <p:nvGrpSpPr>
            <p:cNvPr id="64" name="Google Shape;64;g36f9765f2bd_0_351"/>
            <p:cNvGrpSpPr/>
            <p:nvPr/>
          </p:nvGrpSpPr>
          <p:grpSpPr>
            <a:xfrm>
              <a:off x="6775084" y="4253708"/>
              <a:ext cx="409500" cy="889800"/>
              <a:chOff x="6775084" y="4253708"/>
              <a:chExt cx="409500" cy="889800"/>
            </a:xfrm>
          </p:grpSpPr>
          <p:sp>
            <p:nvSpPr>
              <p:cNvPr id="65" name="Google Shape;65;g36f9765f2bd_0_351"/>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36f9765f2bd_0_351"/>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g36f9765f2bd_0_351"/>
            <p:cNvGrpSpPr/>
            <p:nvPr/>
          </p:nvGrpSpPr>
          <p:grpSpPr>
            <a:xfrm>
              <a:off x="7367299" y="3804008"/>
              <a:ext cx="409500" cy="1339500"/>
              <a:chOff x="7367299" y="3804008"/>
              <a:chExt cx="409500" cy="1339500"/>
            </a:xfrm>
          </p:grpSpPr>
          <p:sp>
            <p:nvSpPr>
              <p:cNvPr id="68" name="Google Shape;68;g36f9765f2bd_0_351"/>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36f9765f2bd_0_351"/>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36f9765f2bd_0_351"/>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g36f9765f2bd_0_351"/>
            <p:cNvGrpSpPr/>
            <p:nvPr/>
          </p:nvGrpSpPr>
          <p:grpSpPr>
            <a:xfrm>
              <a:off x="7959516" y="3354008"/>
              <a:ext cx="409500" cy="1789500"/>
              <a:chOff x="7959516" y="3354008"/>
              <a:chExt cx="409500" cy="1789500"/>
            </a:xfrm>
          </p:grpSpPr>
          <p:sp>
            <p:nvSpPr>
              <p:cNvPr id="72" name="Google Shape;72;g36f9765f2bd_0_351"/>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36f9765f2bd_0_351"/>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36f9765f2bd_0_351"/>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36f9765f2bd_0_351"/>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g36f9765f2bd_0_351"/>
            <p:cNvGrpSpPr/>
            <p:nvPr/>
          </p:nvGrpSpPr>
          <p:grpSpPr>
            <a:xfrm>
              <a:off x="8551731" y="2904008"/>
              <a:ext cx="409500" cy="2239500"/>
              <a:chOff x="8551731" y="2904008"/>
              <a:chExt cx="409500" cy="2239500"/>
            </a:xfrm>
          </p:grpSpPr>
          <p:sp>
            <p:nvSpPr>
              <p:cNvPr id="77" name="Google Shape;77;g36f9765f2bd_0_351"/>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36f9765f2bd_0_351"/>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36f9765f2bd_0_351"/>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36f9765f2bd_0_351"/>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36f9765f2bd_0_35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g36f9765f2bd_0_351"/>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g36f9765f2bd_0_35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36f9765f2bd_0_386"/>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86" name="Google Shape;86;g36f9765f2bd_0_38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
        <p:nvSpPr>
          <p:cNvPr id="87" name="Google Shape;87;g36f9765f2bd_0_386"/>
          <p:cNvSpPr/>
          <p:nvPr/>
        </p:nvSpPr>
        <p:spPr>
          <a:xfrm rot="-5400000">
            <a:off x="719134" y="-194678"/>
            <a:ext cx="1332300" cy="1332300"/>
          </a:xfrm>
          <a:prstGeom prst="pie">
            <a:avLst>
              <a:gd fmla="val 10767661" name="adj1"/>
              <a:gd fmla="val 16207633" name="adj2"/>
            </a:avLst>
          </a:prstGeom>
          <a:solidFill>
            <a:srgbClr val="38761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36f9765f2bd_0_386"/>
          <p:cNvSpPr txBox="1"/>
          <p:nvPr>
            <p:ph type="title"/>
          </p:nvPr>
        </p:nvSpPr>
        <p:spPr>
          <a:xfrm>
            <a:off x="1738400" y="2647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g36f9765f2bd_0_386"/>
          <p:cNvSpPr/>
          <p:nvPr/>
        </p:nvSpPr>
        <p:spPr>
          <a:xfrm flipH="1" rot="-9956912">
            <a:off x="733192" y="507077"/>
            <a:ext cx="197279" cy="99524"/>
          </a:xfrm>
          <a:prstGeom prst="lightningBol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90" name="Google Shape;90;g36f9765f2bd_0_386"/>
          <p:cNvSpPr/>
          <p:nvPr/>
        </p:nvSpPr>
        <p:spPr>
          <a:xfrm flipH="1" rot="-8102677">
            <a:off x="769547" y="713844"/>
            <a:ext cx="196112" cy="117301"/>
          </a:xfrm>
          <a:prstGeom prst="lightningBol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91" name="Google Shape;91;g36f9765f2bd_0_386"/>
          <p:cNvSpPr/>
          <p:nvPr/>
        </p:nvSpPr>
        <p:spPr>
          <a:xfrm flipH="1" rot="-10076100">
            <a:off x="950840" y="820761"/>
            <a:ext cx="196085" cy="206891"/>
          </a:xfrm>
          <a:prstGeom prst="lightningBol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92" name="Google Shape;92;g36f9765f2bd_0_386"/>
          <p:cNvSpPr/>
          <p:nvPr/>
        </p:nvSpPr>
        <p:spPr>
          <a:xfrm flipH="1" rot="8972901">
            <a:off x="1235729" y="925824"/>
            <a:ext cx="112941" cy="216180"/>
          </a:xfrm>
          <a:prstGeom prst="lightningBol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93" name="Google Shape;93;g36f9765f2bd_0_386"/>
          <p:cNvSpPr/>
          <p:nvPr/>
        </p:nvSpPr>
        <p:spPr>
          <a:xfrm rot="-5400000">
            <a:off x="823000" y="-95325"/>
            <a:ext cx="1133400" cy="1128000"/>
          </a:xfrm>
          <a:prstGeom prst="pie">
            <a:avLst>
              <a:gd fmla="val 10763969" name="adj1"/>
              <a:gd fmla="val 16212565" name="adj2"/>
            </a:avLst>
          </a:prstGeom>
          <a:solidFill>
            <a:srgbClr val="E0666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36f9765f2bd_0_386"/>
          <p:cNvSpPr/>
          <p:nvPr/>
        </p:nvSpPr>
        <p:spPr>
          <a:xfrm flipH="1" rot="-2175230">
            <a:off x="940949" y="571381"/>
            <a:ext cx="27902" cy="13741"/>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95" name="Google Shape;95;g36f9765f2bd_0_386"/>
          <p:cNvSpPr/>
          <p:nvPr/>
        </p:nvSpPr>
        <p:spPr>
          <a:xfrm rot="-2461650">
            <a:off x="1058327" y="575648"/>
            <a:ext cx="30621" cy="16369"/>
          </a:xfrm>
          <a:prstGeom prst="ellipse">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96" name="Google Shape;96;g36f9765f2bd_0_386"/>
          <p:cNvSpPr/>
          <p:nvPr/>
        </p:nvSpPr>
        <p:spPr>
          <a:xfrm flipH="1" rot="-2175230">
            <a:off x="971549" y="730081"/>
            <a:ext cx="27902" cy="13741"/>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97" name="Google Shape;97;g36f9765f2bd_0_386"/>
          <p:cNvSpPr/>
          <p:nvPr/>
        </p:nvSpPr>
        <p:spPr>
          <a:xfrm flipH="1" rot="-2175230">
            <a:off x="1124099" y="875256"/>
            <a:ext cx="27902" cy="13741"/>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98" name="Google Shape;98;g36f9765f2bd_0_386"/>
          <p:cNvSpPr/>
          <p:nvPr/>
        </p:nvSpPr>
        <p:spPr>
          <a:xfrm flipH="1" rot="-2175230">
            <a:off x="1288899" y="902856"/>
            <a:ext cx="27902" cy="13741"/>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99" name="Google Shape;99;g36f9765f2bd_0_386"/>
          <p:cNvSpPr/>
          <p:nvPr/>
        </p:nvSpPr>
        <p:spPr>
          <a:xfrm flipH="1" rot="-2175230">
            <a:off x="1236324" y="749156"/>
            <a:ext cx="27902" cy="13741"/>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00" name="Google Shape;100;g36f9765f2bd_0_386"/>
          <p:cNvSpPr/>
          <p:nvPr/>
        </p:nvSpPr>
        <p:spPr>
          <a:xfrm rot="-2461650">
            <a:off x="1122752" y="698773"/>
            <a:ext cx="30621" cy="16369"/>
          </a:xfrm>
          <a:prstGeom prst="ellipse">
            <a:avLst/>
          </a:prstGeom>
          <a:solidFill>
            <a:srgbClr val="444746"/>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101" name="Google Shape;101;g36f9765f2bd_0_386"/>
          <p:cNvSpPr/>
          <p:nvPr/>
        </p:nvSpPr>
        <p:spPr>
          <a:xfrm rot="-2461650">
            <a:off x="1267227" y="575648"/>
            <a:ext cx="30621" cy="16369"/>
          </a:xfrm>
          <a:prstGeom prst="ellipse">
            <a:avLst/>
          </a:prstGeom>
          <a:solidFill>
            <a:srgbClr val="444746"/>
          </a:solidFill>
          <a:ln cap="flat" cmpd="sng" w="9525">
            <a:solidFill>
              <a:srgbClr val="44474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2" name="Shape 102"/>
        <p:cNvGrpSpPr/>
        <p:nvPr/>
      </p:nvGrpSpPr>
      <p:grpSpPr>
        <a:xfrm>
          <a:off x="0" y="0"/>
          <a:ext cx="0" cy="0"/>
          <a:chOff x="0" y="0"/>
          <a:chExt cx="0" cy="0"/>
        </a:xfrm>
      </p:grpSpPr>
      <p:grpSp>
        <p:nvGrpSpPr>
          <p:cNvPr id="103" name="Google Shape;103;g36f9765f2bd_0_393"/>
          <p:cNvGrpSpPr/>
          <p:nvPr/>
        </p:nvGrpSpPr>
        <p:grpSpPr>
          <a:xfrm>
            <a:off x="834621" y="399168"/>
            <a:ext cx="1332416" cy="1332416"/>
            <a:chOff x="348199" y="179450"/>
            <a:chExt cx="1116300" cy="1116300"/>
          </a:xfrm>
        </p:grpSpPr>
        <p:sp>
          <p:nvSpPr>
            <p:cNvPr id="104" name="Google Shape;104;g36f9765f2bd_0_3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g36f9765f2bd_0_393"/>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6" name="Google Shape;106;g36f9765f2bd_0_393"/>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7" name="Google Shape;107;g36f9765f2bd_0_393"/>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8" name="Google Shape;108;g36f9765f2bd_0_393"/>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9" name="Google Shape;109;g36f9765f2bd_0_39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grpSp>
        <p:nvGrpSpPr>
          <p:cNvPr id="111" name="Google Shape;111;g36f9765f2bd_0_401"/>
          <p:cNvGrpSpPr/>
          <p:nvPr/>
        </p:nvGrpSpPr>
        <p:grpSpPr>
          <a:xfrm>
            <a:off x="834621" y="399168"/>
            <a:ext cx="1332416" cy="1332416"/>
            <a:chOff x="348199" y="179450"/>
            <a:chExt cx="1116300" cy="1116300"/>
          </a:xfrm>
        </p:grpSpPr>
        <p:sp>
          <p:nvSpPr>
            <p:cNvPr id="112" name="Google Shape;112;g36f9765f2bd_0_4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36f9765f2bd_0_40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4" name="Google Shape;114;g36f9765f2bd_0_401"/>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5" name="Google Shape;115;g36f9765f2bd_0_40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 name="Shape 116"/>
        <p:cNvGrpSpPr/>
        <p:nvPr/>
      </p:nvGrpSpPr>
      <p:grpSpPr>
        <a:xfrm>
          <a:off x="0" y="0"/>
          <a:ext cx="0" cy="0"/>
          <a:chOff x="0" y="0"/>
          <a:chExt cx="0" cy="0"/>
        </a:xfrm>
      </p:grpSpPr>
      <p:grpSp>
        <p:nvGrpSpPr>
          <p:cNvPr id="117" name="Google Shape;117;g36f9765f2bd_0_407"/>
          <p:cNvGrpSpPr/>
          <p:nvPr/>
        </p:nvGrpSpPr>
        <p:grpSpPr>
          <a:xfrm>
            <a:off x="834621" y="399168"/>
            <a:ext cx="1332416" cy="1332416"/>
            <a:chOff x="348199" y="179450"/>
            <a:chExt cx="1116300" cy="1116300"/>
          </a:xfrm>
        </p:grpSpPr>
        <p:sp>
          <p:nvSpPr>
            <p:cNvPr id="118" name="Google Shape;118;g36f9765f2bd_0_4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36f9765f2bd_0_40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0" name="Google Shape;120;g36f9765f2bd_0_407"/>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21" name="Google Shape;121;g36f9765f2bd_0_407"/>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2" name="Google Shape;122;g36f9765f2bd_0_40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23" name="Shape 123"/>
        <p:cNvGrpSpPr/>
        <p:nvPr/>
      </p:nvGrpSpPr>
      <p:grpSpPr>
        <a:xfrm>
          <a:off x="0" y="0"/>
          <a:ext cx="0" cy="0"/>
          <a:chOff x="0" y="0"/>
          <a:chExt cx="0" cy="0"/>
        </a:xfrm>
      </p:grpSpPr>
      <p:grpSp>
        <p:nvGrpSpPr>
          <p:cNvPr id="124" name="Google Shape;124;g36f9765f2bd_0_414"/>
          <p:cNvGrpSpPr/>
          <p:nvPr/>
        </p:nvGrpSpPr>
        <p:grpSpPr>
          <a:xfrm>
            <a:off x="9155392" y="1742"/>
            <a:ext cx="3023192" cy="3468833"/>
            <a:chOff x="6790514" y="1306"/>
            <a:chExt cx="2267451" cy="2601690"/>
          </a:xfrm>
        </p:grpSpPr>
        <p:grpSp>
          <p:nvGrpSpPr>
            <p:cNvPr id="125" name="Google Shape;125;g36f9765f2bd_0_414"/>
            <p:cNvGrpSpPr/>
            <p:nvPr/>
          </p:nvGrpSpPr>
          <p:grpSpPr>
            <a:xfrm>
              <a:off x="7067465" y="1306"/>
              <a:ext cx="1990500" cy="1990200"/>
              <a:chOff x="7067465" y="1306"/>
              <a:chExt cx="1990500" cy="1990200"/>
            </a:xfrm>
          </p:grpSpPr>
          <p:sp>
            <p:nvSpPr>
              <p:cNvPr id="126" name="Google Shape;126;g36f9765f2bd_0_414"/>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g36f9765f2bd_0_414"/>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g36f9765f2bd_0_414"/>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9" name="Google Shape;129;g36f9765f2bd_0_414"/>
            <p:cNvGrpSpPr/>
            <p:nvPr/>
          </p:nvGrpSpPr>
          <p:grpSpPr>
            <a:xfrm>
              <a:off x="8207126" y="1807996"/>
              <a:ext cx="795000" cy="795000"/>
              <a:chOff x="8207126" y="1807996"/>
              <a:chExt cx="795000" cy="795000"/>
            </a:xfrm>
          </p:grpSpPr>
          <p:sp>
            <p:nvSpPr>
              <p:cNvPr id="130" name="Google Shape;130;g36f9765f2bd_0_414"/>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1" name="Google Shape;131;g36f9765f2bd_0_414"/>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2" name="Google Shape;132;g36f9765f2bd_0_414"/>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33" name="Google Shape;133;g36f9765f2bd_0_414"/>
            <p:cNvGrpSpPr/>
            <p:nvPr/>
          </p:nvGrpSpPr>
          <p:grpSpPr>
            <a:xfrm>
              <a:off x="6790514" y="118857"/>
              <a:ext cx="548700" cy="548700"/>
              <a:chOff x="6790514" y="118857"/>
              <a:chExt cx="548700" cy="548700"/>
            </a:xfrm>
          </p:grpSpPr>
          <p:sp>
            <p:nvSpPr>
              <p:cNvPr id="134" name="Google Shape;134;g36f9765f2bd_0_414"/>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5" name="Google Shape;135;g36f9765f2bd_0_41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36" name="Google Shape;136;g36f9765f2bd_0_414"/>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7" name="Google Shape;137;g36f9765f2bd_0_41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grpSp>
        <p:nvGrpSpPr>
          <p:cNvPr id="139" name="Google Shape;139;g36f9765f2bd_0_429"/>
          <p:cNvGrpSpPr/>
          <p:nvPr/>
        </p:nvGrpSpPr>
        <p:grpSpPr>
          <a:xfrm>
            <a:off x="834621" y="399168"/>
            <a:ext cx="1332416" cy="1332416"/>
            <a:chOff x="348199" y="179450"/>
            <a:chExt cx="1116300" cy="1116300"/>
          </a:xfrm>
        </p:grpSpPr>
        <p:sp>
          <p:nvSpPr>
            <p:cNvPr id="140" name="Google Shape;140;g36f9765f2bd_0_4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1" name="Google Shape;141;g36f9765f2bd_0_42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2" name="Google Shape;142;g36f9765f2bd_0_42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43" name="Google Shape;143;g36f9765f2bd_0_42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44" name="Google Shape;144;g36f9765f2bd_0_42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45" name="Google Shape;145;g36f9765f2bd_0_42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6" name="Shape 146"/>
        <p:cNvGrpSpPr/>
        <p:nvPr/>
      </p:nvGrpSpPr>
      <p:grpSpPr>
        <a:xfrm>
          <a:off x="0" y="0"/>
          <a:ext cx="0" cy="0"/>
          <a:chOff x="0" y="0"/>
          <a:chExt cx="0" cy="0"/>
        </a:xfrm>
      </p:grpSpPr>
      <p:grpSp>
        <p:nvGrpSpPr>
          <p:cNvPr id="147" name="Google Shape;147;g36f9765f2bd_0_437"/>
          <p:cNvGrpSpPr/>
          <p:nvPr/>
        </p:nvGrpSpPr>
        <p:grpSpPr>
          <a:xfrm>
            <a:off x="951176" y="5129497"/>
            <a:ext cx="1100560" cy="1100560"/>
            <a:chOff x="348199" y="179450"/>
            <a:chExt cx="1116300" cy="1116300"/>
          </a:xfrm>
        </p:grpSpPr>
        <p:sp>
          <p:nvSpPr>
            <p:cNvPr id="148" name="Google Shape;148;g36f9765f2bd_0_4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g36f9765f2bd_0_43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50" name="Google Shape;150;g36f9765f2bd_0_437"/>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51" name="Google Shape;151;g36f9765f2bd_0_43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36f9765f2bd_0_30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g36f9765f2bd_0_30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g36f9765f2bd_0_307"/>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1"/>
          <p:cNvSpPr/>
          <p:nvPr/>
        </p:nvSpPr>
        <p:spPr>
          <a:xfrm>
            <a:off x="-61800" y="2899425"/>
            <a:ext cx="12315600" cy="5274000"/>
          </a:xfrm>
          <a:prstGeom prst="wave">
            <a:avLst>
              <a:gd fmla="val 12500" name="adj1"/>
              <a:gd fmla="val 0" name="adj2"/>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5" name="Google Shape;295;p1"/>
          <p:cNvSpPr txBox="1"/>
          <p:nvPr>
            <p:ph type="title"/>
          </p:nvPr>
        </p:nvSpPr>
        <p:spPr>
          <a:xfrm>
            <a:off x="233651" y="1763650"/>
            <a:ext cx="8861400" cy="24972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4400"/>
              <a:buFont typeface="Calibri"/>
              <a:buNone/>
            </a:pPr>
            <a:r>
              <a:rPr lang="ja-JP" sz="5600">
                <a:solidFill>
                  <a:srgbClr val="0C0C0C"/>
                </a:solidFill>
              </a:rPr>
              <a:t>勤怠管理システムの提案</a:t>
            </a:r>
            <a:endParaRPr sz="5600">
              <a:solidFill>
                <a:srgbClr val="0C0C0C"/>
              </a:solidFill>
            </a:endParaRPr>
          </a:p>
          <a:p>
            <a:pPr indent="0" lvl="0" marL="0" rtl="0" algn="l">
              <a:lnSpc>
                <a:spcPct val="150000"/>
              </a:lnSpc>
              <a:spcBef>
                <a:spcPts val="0"/>
              </a:spcBef>
              <a:spcAft>
                <a:spcPts val="0"/>
              </a:spcAft>
              <a:buClr>
                <a:schemeClr val="dk1"/>
              </a:buClr>
              <a:buSzPts val="4400"/>
              <a:buFont typeface="Calibri"/>
              <a:buNone/>
            </a:pPr>
            <a:r>
              <a:rPr lang="ja-JP" sz="4300">
                <a:solidFill>
                  <a:srgbClr val="0C0C0C"/>
                </a:solidFill>
              </a:rPr>
              <a:t>チーム12</a:t>
            </a:r>
            <a:endParaRPr sz="4300">
              <a:solidFill>
                <a:srgbClr val="0C0C0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
          <p:cNvSpPr txBox="1"/>
          <p:nvPr>
            <p:ph type="title"/>
          </p:nvPr>
        </p:nvSpPr>
        <p:spPr>
          <a:xfrm>
            <a:off x="1814600" y="476625"/>
            <a:ext cx="9374100" cy="60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4400"/>
              <a:buFont typeface="Calibri"/>
              <a:buNone/>
            </a:pPr>
            <a:r>
              <a:rPr lang="ja-JP"/>
              <a:t>工夫した点</a:t>
            </a:r>
            <a:endParaRPr/>
          </a:p>
        </p:txBody>
      </p:sp>
      <p:sp>
        <p:nvSpPr>
          <p:cNvPr id="391" name="Google Shape;391;p6"/>
          <p:cNvSpPr txBox="1"/>
          <p:nvPr>
            <p:ph idx="1" type="body"/>
          </p:nvPr>
        </p:nvSpPr>
        <p:spPr>
          <a:xfrm>
            <a:off x="204300" y="1284975"/>
            <a:ext cx="11699400" cy="21258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b="1" lang="ja-JP" sz="2700"/>
              <a:t>〇</a:t>
            </a:r>
            <a:r>
              <a:rPr b="1" lang="ja-JP" sz="2700"/>
              <a:t>勤怠登録や編集でのエラー表示</a:t>
            </a:r>
            <a:endParaRPr b="1" sz="2700"/>
          </a:p>
          <a:p>
            <a:pPr indent="0" lvl="0" marL="0" rtl="0" algn="l">
              <a:lnSpc>
                <a:spcPct val="100000"/>
              </a:lnSpc>
              <a:spcBef>
                <a:spcPts val="1600"/>
              </a:spcBef>
              <a:spcAft>
                <a:spcPts val="0"/>
              </a:spcAft>
              <a:buNone/>
            </a:pPr>
            <a:r>
              <a:rPr lang="ja-JP" sz="2200"/>
              <a:t>・</a:t>
            </a:r>
            <a:r>
              <a:rPr lang="ja-JP" sz="2300"/>
              <a:t>勤怠登録や編集の際に、勤怠ルールに乗っ取っていない登録は出来ないようにする</a:t>
            </a:r>
            <a:endParaRPr sz="100"/>
          </a:p>
          <a:p>
            <a:pPr indent="0" lvl="0" marL="0" rtl="0" algn="l">
              <a:lnSpc>
                <a:spcPct val="100000"/>
              </a:lnSpc>
              <a:spcBef>
                <a:spcPts val="1600"/>
              </a:spcBef>
              <a:spcAft>
                <a:spcPts val="0"/>
              </a:spcAft>
              <a:buNone/>
            </a:pPr>
            <a:r>
              <a:rPr lang="ja-JP" sz="2000"/>
              <a:t>例）平日には振出できない</a:t>
            </a:r>
            <a:endParaRPr sz="2000"/>
          </a:p>
          <a:p>
            <a:pPr indent="0" lvl="0" marL="0" rtl="0" algn="l">
              <a:lnSpc>
                <a:spcPct val="100000"/>
              </a:lnSpc>
              <a:spcBef>
                <a:spcPts val="1600"/>
              </a:spcBef>
              <a:spcAft>
                <a:spcPts val="1600"/>
              </a:spcAft>
              <a:buNone/>
            </a:pPr>
            <a:r>
              <a:rPr lang="ja-JP" sz="2000"/>
              <a:t>　　4時間以上の勤務では休憩時間60分以上必須   など</a:t>
            </a:r>
            <a:endParaRPr sz="2000"/>
          </a:p>
        </p:txBody>
      </p:sp>
      <p:sp>
        <p:nvSpPr>
          <p:cNvPr id="392" name="Google Shape;392;p6"/>
          <p:cNvSpPr txBox="1"/>
          <p:nvPr>
            <p:ph idx="1" type="body"/>
          </p:nvPr>
        </p:nvSpPr>
        <p:spPr>
          <a:xfrm>
            <a:off x="204300" y="3570538"/>
            <a:ext cx="11699400" cy="15210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b="1" lang="ja-JP" sz="2700"/>
              <a:t>〇</a:t>
            </a:r>
            <a:r>
              <a:rPr b="1" lang="ja-JP" sz="2700"/>
              <a:t>画面レイアウト</a:t>
            </a:r>
            <a:endParaRPr b="1" sz="2700"/>
          </a:p>
          <a:p>
            <a:pPr indent="0" lvl="0" marL="0" rtl="0" algn="l">
              <a:lnSpc>
                <a:spcPct val="100000"/>
              </a:lnSpc>
              <a:spcBef>
                <a:spcPts val="1600"/>
              </a:spcBef>
              <a:spcAft>
                <a:spcPts val="1600"/>
              </a:spcAft>
              <a:buNone/>
            </a:pPr>
            <a:r>
              <a:rPr lang="ja-JP" sz="2200"/>
              <a:t>・画面遷移が分かりやすく使いやすいレイアウトでかわいく統一感のある画面に！</a:t>
            </a:r>
            <a:endParaRPr sz="2200"/>
          </a:p>
        </p:txBody>
      </p:sp>
      <p:pic>
        <p:nvPicPr>
          <p:cNvPr id="393" name="Google Shape;393;p6"/>
          <p:cNvPicPr preferRelativeResize="0"/>
          <p:nvPr/>
        </p:nvPicPr>
        <p:blipFill>
          <a:blip r:embed="rId3">
            <a:alphaModFix/>
          </a:blip>
          <a:stretch>
            <a:fillRect/>
          </a:stretch>
        </p:blipFill>
        <p:spPr>
          <a:xfrm>
            <a:off x="5814513" y="293200"/>
            <a:ext cx="1374276" cy="1520875"/>
          </a:xfrm>
          <a:prstGeom prst="rect">
            <a:avLst/>
          </a:prstGeom>
          <a:noFill/>
          <a:ln>
            <a:noFill/>
          </a:ln>
        </p:spPr>
      </p:pic>
      <p:pic>
        <p:nvPicPr>
          <p:cNvPr id="394" name="Google Shape;394;p6"/>
          <p:cNvPicPr preferRelativeResize="0"/>
          <p:nvPr/>
        </p:nvPicPr>
        <p:blipFill>
          <a:blip r:embed="rId4">
            <a:alphaModFix/>
          </a:blip>
          <a:stretch>
            <a:fillRect/>
          </a:stretch>
        </p:blipFill>
        <p:spPr>
          <a:xfrm>
            <a:off x="3172325" y="3784175"/>
            <a:ext cx="872075" cy="457850"/>
          </a:xfrm>
          <a:prstGeom prst="rect">
            <a:avLst/>
          </a:prstGeom>
          <a:noFill/>
          <a:ln>
            <a:noFill/>
          </a:ln>
        </p:spPr>
      </p:pic>
      <p:sp>
        <p:nvSpPr>
          <p:cNvPr id="395" name="Google Shape;395;p6"/>
          <p:cNvSpPr txBox="1"/>
          <p:nvPr>
            <p:ph idx="1" type="body"/>
          </p:nvPr>
        </p:nvSpPr>
        <p:spPr>
          <a:xfrm>
            <a:off x="204300" y="5251300"/>
            <a:ext cx="11699400" cy="13695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b="1" lang="ja-JP" sz="2700"/>
              <a:t>〇</a:t>
            </a:r>
            <a:r>
              <a:rPr b="1" lang="ja-JP" sz="2700"/>
              <a:t>将来を考えたデータベース設計</a:t>
            </a:r>
            <a:endParaRPr b="1" sz="2700"/>
          </a:p>
          <a:p>
            <a:pPr indent="0" lvl="0" marL="0" rtl="0" algn="l">
              <a:lnSpc>
                <a:spcPct val="100000"/>
              </a:lnSpc>
              <a:spcBef>
                <a:spcPts val="1600"/>
              </a:spcBef>
              <a:spcAft>
                <a:spcPts val="1600"/>
              </a:spcAft>
              <a:buNone/>
            </a:pPr>
            <a:r>
              <a:rPr lang="ja-JP" sz="2200"/>
              <a:t>・</a:t>
            </a:r>
            <a:r>
              <a:rPr lang="ja-JP" sz="2200"/>
              <a:t>将来、部や課が増える事を想定したデータベース設計</a:t>
            </a:r>
            <a:endParaRPr sz="2200"/>
          </a:p>
        </p:txBody>
      </p:sp>
      <p:pic>
        <p:nvPicPr>
          <p:cNvPr id="396" name="Google Shape;396;p6"/>
          <p:cNvPicPr preferRelativeResize="0"/>
          <p:nvPr/>
        </p:nvPicPr>
        <p:blipFill>
          <a:blip r:embed="rId5">
            <a:alphaModFix/>
          </a:blip>
          <a:stretch>
            <a:fillRect/>
          </a:stretch>
        </p:blipFill>
        <p:spPr>
          <a:xfrm>
            <a:off x="10373099" y="4831803"/>
            <a:ext cx="1374275" cy="16759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373cf163c16_6_2"/>
          <p:cNvSpPr txBox="1"/>
          <p:nvPr>
            <p:ph type="title"/>
          </p:nvPr>
        </p:nvSpPr>
        <p:spPr>
          <a:xfrm>
            <a:off x="1855650" y="420575"/>
            <a:ext cx="9650100" cy="815700"/>
          </a:xfrm>
          <a:prstGeom prst="rect">
            <a:avLst/>
          </a:prstGeom>
        </p:spPr>
        <p:txBody>
          <a:bodyPr anchorCtr="0" anchor="t" bIns="121900" lIns="121900" spcFirstLastPara="1" rIns="121900" wrap="square" tIns="121900">
            <a:spAutoFit/>
          </a:bodyPr>
          <a:lstStyle/>
          <a:p>
            <a:pPr indent="0" lvl="0" marL="0" rtl="0" algn="l">
              <a:spcBef>
                <a:spcPts val="0"/>
              </a:spcBef>
              <a:spcAft>
                <a:spcPts val="0"/>
              </a:spcAft>
              <a:buNone/>
            </a:pPr>
            <a:r>
              <a:rPr lang="ja-JP"/>
              <a:t>システムを導入する事へのM社様のメリット</a:t>
            </a:r>
            <a:endParaRPr/>
          </a:p>
        </p:txBody>
      </p:sp>
      <p:pic>
        <p:nvPicPr>
          <p:cNvPr id="402" name="Google Shape;402;g373cf163c16_6_2"/>
          <p:cNvPicPr preferRelativeResize="0"/>
          <p:nvPr/>
        </p:nvPicPr>
        <p:blipFill>
          <a:blip r:embed="rId3">
            <a:alphaModFix/>
          </a:blip>
          <a:stretch>
            <a:fillRect/>
          </a:stretch>
        </p:blipFill>
        <p:spPr>
          <a:xfrm>
            <a:off x="899863" y="2644549"/>
            <a:ext cx="2808875" cy="2513911"/>
          </a:xfrm>
          <a:prstGeom prst="rect">
            <a:avLst/>
          </a:prstGeom>
          <a:noFill/>
          <a:ln>
            <a:noFill/>
          </a:ln>
        </p:spPr>
      </p:pic>
      <p:pic>
        <p:nvPicPr>
          <p:cNvPr id="403" name="Google Shape;403;g373cf163c16_6_2"/>
          <p:cNvPicPr preferRelativeResize="0"/>
          <p:nvPr/>
        </p:nvPicPr>
        <p:blipFill>
          <a:blip r:embed="rId4">
            <a:alphaModFix/>
          </a:blip>
          <a:stretch>
            <a:fillRect/>
          </a:stretch>
        </p:blipFill>
        <p:spPr>
          <a:xfrm>
            <a:off x="476375" y="4073275"/>
            <a:ext cx="1413075" cy="1413075"/>
          </a:xfrm>
          <a:prstGeom prst="rect">
            <a:avLst/>
          </a:prstGeom>
          <a:noFill/>
          <a:ln>
            <a:noFill/>
          </a:ln>
        </p:spPr>
      </p:pic>
      <p:pic>
        <p:nvPicPr>
          <p:cNvPr id="404" name="Google Shape;404;g373cf163c16_6_2"/>
          <p:cNvPicPr preferRelativeResize="0"/>
          <p:nvPr/>
        </p:nvPicPr>
        <p:blipFill>
          <a:blip r:embed="rId5">
            <a:alphaModFix/>
          </a:blip>
          <a:stretch>
            <a:fillRect/>
          </a:stretch>
        </p:blipFill>
        <p:spPr>
          <a:xfrm>
            <a:off x="8875850" y="2829188"/>
            <a:ext cx="2808875" cy="2570125"/>
          </a:xfrm>
          <a:prstGeom prst="rect">
            <a:avLst/>
          </a:prstGeom>
          <a:noFill/>
          <a:ln>
            <a:noFill/>
          </a:ln>
        </p:spPr>
      </p:pic>
      <p:sp>
        <p:nvSpPr>
          <p:cNvPr id="405" name="Google Shape;405;g373cf163c16_6_2"/>
          <p:cNvSpPr/>
          <p:nvPr/>
        </p:nvSpPr>
        <p:spPr>
          <a:xfrm>
            <a:off x="3864775" y="4478500"/>
            <a:ext cx="4801200" cy="794400"/>
          </a:xfrm>
          <a:prstGeom prst="rightArrow">
            <a:avLst>
              <a:gd fmla="val 50000" name="adj1"/>
              <a:gd fmla="val 50000" name="adj2"/>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06" name="Google Shape;406;g373cf163c16_6_2"/>
          <p:cNvSpPr txBox="1"/>
          <p:nvPr/>
        </p:nvSpPr>
        <p:spPr>
          <a:xfrm>
            <a:off x="3680425" y="2270063"/>
            <a:ext cx="53631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2000">
                <a:solidFill>
                  <a:schemeClr val="dk2"/>
                </a:solidFill>
                <a:latin typeface="Nunito"/>
                <a:ea typeface="Nunito"/>
                <a:cs typeface="Nunito"/>
                <a:sym typeface="Nunito"/>
              </a:rPr>
              <a:t>💡自動入力ができるため手作業の負担を軽減        　 し、総務部門の業務量を削減</a:t>
            </a:r>
            <a:endParaRPr sz="2000">
              <a:highlight>
                <a:srgbClr val="F9F9F9"/>
              </a:highlight>
              <a:latin typeface="Meiryo"/>
              <a:ea typeface="Meiryo"/>
              <a:cs typeface="Meiryo"/>
              <a:sym typeface="Meiryo"/>
            </a:endParaRPr>
          </a:p>
          <a:p>
            <a:pPr indent="0" lvl="0" marL="0" rtl="0" algn="l">
              <a:spcBef>
                <a:spcPts val="0"/>
              </a:spcBef>
              <a:spcAft>
                <a:spcPts val="0"/>
              </a:spcAft>
              <a:buNone/>
            </a:pPr>
            <a:r>
              <a:t/>
            </a:r>
            <a:endParaRPr sz="2000">
              <a:highlight>
                <a:srgbClr val="F9F9F9"/>
              </a:highlight>
              <a:latin typeface="Meiryo"/>
              <a:ea typeface="Meiryo"/>
              <a:cs typeface="Meiryo"/>
              <a:sym typeface="Meiryo"/>
            </a:endParaRPr>
          </a:p>
          <a:p>
            <a:pPr indent="0" lvl="0" marL="0" rtl="0" algn="l">
              <a:spcBef>
                <a:spcPts val="0"/>
              </a:spcBef>
              <a:spcAft>
                <a:spcPts val="0"/>
              </a:spcAft>
              <a:buNone/>
            </a:pPr>
            <a:r>
              <a:rPr lang="ja-JP" sz="2000">
                <a:highlight>
                  <a:srgbClr val="F9F9F9"/>
                </a:highlight>
                <a:latin typeface="Meiryo"/>
                <a:ea typeface="Meiryo"/>
                <a:cs typeface="Meiryo"/>
                <a:sym typeface="Meiryo"/>
              </a:rPr>
              <a:t>💡</a:t>
            </a:r>
            <a:r>
              <a:rPr lang="ja-JP" sz="2000">
                <a:solidFill>
                  <a:schemeClr val="dk2"/>
                </a:solidFill>
                <a:latin typeface="Nunito"/>
                <a:ea typeface="Nunito"/>
                <a:cs typeface="Nunito"/>
                <a:sym typeface="Nunito"/>
              </a:rPr>
              <a:t>入力ミスを未然に防ぐ事が出来るため、</a:t>
            </a:r>
            <a:endParaRPr sz="2000">
              <a:solidFill>
                <a:schemeClr val="dk2"/>
              </a:solidFill>
              <a:latin typeface="Nunito"/>
              <a:ea typeface="Nunito"/>
              <a:cs typeface="Nunito"/>
              <a:sym typeface="Nunito"/>
            </a:endParaRPr>
          </a:p>
          <a:p>
            <a:pPr indent="0" lvl="0" marL="0" rtl="0" algn="l">
              <a:spcBef>
                <a:spcPts val="0"/>
              </a:spcBef>
              <a:spcAft>
                <a:spcPts val="0"/>
              </a:spcAft>
              <a:buNone/>
            </a:pPr>
            <a:r>
              <a:rPr lang="ja-JP" sz="2000">
                <a:solidFill>
                  <a:schemeClr val="dk2"/>
                </a:solidFill>
                <a:latin typeface="Nunito"/>
                <a:ea typeface="Nunito"/>
                <a:cs typeface="Nunito"/>
                <a:sym typeface="Nunito"/>
              </a:rPr>
              <a:t>     手戻りを防ぐことができる</a:t>
            </a:r>
            <a:endParaRPr sz="2000">
              <a:highlight>
                <a:srgbClr val="F9F9F9"/>
              </a:highlight>
              <a:latin typeface="Meiryo"/>
              <a:ea typeface="Meiryo"/>
              <a:cs typeface="Meiryo"/>
              <a:sym typeface="Meiryo"/>
            </a:endParaRPr>
          </a:p>
        </p:txBody>
      </p:sp>
      <p:sp>
        <p:nvSpPr>
          <p:cNvPr id="407" name="Google Shape;407;g373cf163c16_6_2"/>
          <p:cNvSpPr txBox="1"/>
          <p:nvPr/>
        </p:nvSpPr>
        <p:spPr>
          <a:xfrm>
            <a:off x="3680425" y="4765000"/>
            <a:ext cx="5731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100">
              <a:solidFill>
                <a:schemeClr val="dk2"/>
              </a:solidFill>
              <a:latin typeface="Nunito"/>
              <a:ea typeface="Nunito"/>
              <a:cs typeface="Nunito"/>
              <a:sym typeface="Nunito"/>
            </a:endParaRPr>
          </a:p>
        </p:txBody>
      </p:sp>
      <p:sp>
        <p:nvSpPr>
          <p:cNvPr id="408" name="Google Shape;408;g373cf163c16_6_2"/>
          <p:cNvSpPr txBox="1"/>
          <p:nvPr/>
        </p:nvSpPr>
        <p:spPr>
          <a:xfrm>
            <a:off x="1738400" y="1696175"/>
            <a:ext cx="10752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JP" sz="2900">
                <a:solidFill>
                  <a:schemeClr val="dk2"/>
                </a:solidFill>
                <a:latin typeface="Nunito"/>
                <a:ea typeface="Nunito"/>
                <a:cs typeface="Nunito"/>
                <a:sym typeface="Nunito"/>
              </a:rPr>
              <a:t>現状</a:t>
            </a:r>
            <a:endParaRPr b="1" sz="2900">
              <a:solidFill>
                <a:schemeClr val="dk2"/>
              </a:solidFill>
              <a:latin typeface="Nunito"/>
              <a:ea typeface="Nunito"/>
              <a:cs typeface="Nunito"/>
              <a:sym typeface="Nunito"/>
            </a:endParaRPr>
          </a:p>
        </p:txBody>
      </p:sp>
      <p:sp>
        <p:nvSpPr>
          <p:cNvPr id="409" name="Google Shape;409;g373cf163c16_6_2"/>
          <p:cNvSpPr txBox="1"/>
          <p:nvPr/>
        </p:nvSpPr>
        <p:spPr>
          <a:xfrm>
            <a:off x="9028088" y="1638875"/>
            <a:ext cx="2659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JP" sz="2900">
                <a:solidFill>
                  <a:schemeClr val="dk2"/>
                </a:solidFill>
                <a:latin typeface="Nunito"/>
                <a:ea typeface="Nunito"/>
                <a:cs typeface="Nunito"/>
                <a:sym typeface="Nunito"/>
              </a:rPr>
              <a:t>システム導入</a:t>
            </a:r>
            <a:endParaRPr b="1" sz="2900">
              <a:solidFill>
                <a:schemeClr val="dk2"/>
              </a:solidFill>
              <a:latin typeface="Nunito"/>
              <a:ea typeface="Nunito"/>
              <a:cs typeface="Nunito"/>
              <a:sym typeface="Nunito"/>
            </a:endParaRPr>
          </a:p>
        </p:txBody>
      </p:sp>
      <p:sp>
        <p:nvSpPr>
          <p:cNvPr id="410" name="Google Shape;410;g373cf163c16_6_2"/>
          <p:cNvSpPr txBox="1"/>
          <p:nvPr/>
        </p:nvSpPr>
        <p:spPr>
          <a:xfrm>
            <a:off x="184800" y="5641225"/>
            <a:ext cx="4239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JP" sz="1800">
                <a:solidFill>
                  <a:schemeClr val="dk2"/>
                </a:solidFill>
                <a:latin typeface="Nunito"/>
                <a:ea typeface="Nunito"/>
                <a:cs typeface="Nunito"/>
                <a:sym typeface="Nunito"/>
              </a:rPr>
              <a:t>手作業による総務部の業務負荷の増加</a:t>
            </a:r>
            <a:endParaRPr sz="1800">
              <a:solidFill>
                <a:schemeClr val="dk2"/>
              </a:solidFill>
              <a:latin typeface="Nunito"/>
              <a:ea typeface="Nunito"/>
              <a:cs typeface="Nunito"/>
              <a:sym typeface="Nunito"/>
            </a:endParaRPr>
          </a:p>
          <a:p>
            <a:pPr indent="0" lvl="0" marL="0" rtl="0" algn="ctr">
              <a:spcBef>
                <a:spcPts val="0"/>
              </a:spcBef>
              <a:spcAft>
                <a:spcPts val="0"/>
              </a:spcAft>
              <a:buNone/>
            </a:pPr>
            <a:r>
              <a:rPr lang="ja-JP" sz="1800">
                <a:solidFill>
                  <a:schemeClr val="dk2"/>
                </a:solidFill>
                <a:latin typeface="Nunito"/>
                <a:ea typeface="Nunito"/>
                <a:cs typeface="Nunito"/>
                <a:sym typeface="Nunito"/>
              </a:rPr>
              <a:t>入力ミスによる手戻り</a:t>
            </a:r>
            <a:endParaRPr sz="1800">
              <a:solidFill>
                <a:schemeClr val="dk2"/>
              </a:solidFill>
              <a:latin typeface="Nunito"/>
              <a:ea typeface="Nunito"/>
              <a:cs typeface="Nunito"/>
              <a:sym typeface="Nunito"/>
            </a:endParaRPr>
          </a:p>
        </p:txBody>
      </p:sp>
      <p:sp>
        <p:nvSpPr>
          <p:cNvPr id="411" name="Google Shape;411;g373cf163c16_6_2"/>
          <p:cNvSpPr txBox="1"/>
          <p:nvPr/>
        </p:nvSpPr>
        <p:spPr>
          <a:xfrm>
            <a:off x="8798300" y="5641225"/>
            <a:ext cx="296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800">
                <a:solidFill>
                  <a:schemeClr val="dk2"/>
                </a:solidFill>
                <a:latin typeface="Nunito"/>
                <a:ea typeface="Nunito"/>
                <a:cs typeface="Nunito"/>
                <a:sym typeface="Nunito"/>
              </a:rPr>
              <a:t>総務部門の業務負荷が削減</a:t>
            </a:r>
            <a:endParaRPr sz="18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3720d42db4c_3_0"/>
          <p:cNvSpPr txBox="1"/>
          <p:nvPr>
            <p:ph type="title"/>
          </p:nvPr>
        </p:nvSpPr>
        <p:spPr>
          <a:xfrm>
            <a:off x="1796175" y="515150"/>
            <a:ext cx="9374100" cy="60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4400"/>
              <a:buFont typeface="Calibri"/>
              <a:buNone/>
            </a:pPr>
            <a:r>
              <a:rPr lang="ja-JP"/>
              <a:t>デモ</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
          <p:cNvSpPr txBox="1"/>
          <p:nvPr>
            <p:ph type="title"/>
          </p:nvPr>
        </p:nvSpPr>
        <p:spPr>
          <a:xfrm>
            <a:off x="1758525" y="476600"/>
            <a:ext cx="9374100" cy="60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4400"/>
              <a:buFont typeface="Calibri"/>
              <a:buNone/>
            </a:pPr>
            <a:r>
              <a:rPr lang="ja-JP"/>
              <a:t>システムの</a:t>
            </a:r>
            <a:r>
              <a:rPr lang="ja-JP"/>
              <a:t>改善・機能追加</a:t>
            </a:r>
            <a:endParaRPr/>
          </a:p>
        </p:txBody>
      </p:sp>
      <p:sp>
        <p:nvSpPr>
          <p:cNvPr id="422" name="Google Shape;422;p7"/>
          <p:cNvSpPr txBox="1"/>
          <p:nvPr>
            <p:ph idx="1" type="body"/>
          </p:nvPr>
        </p:nvSpPr>
        <p:spPr>
          <a:xfrm>
            <a:off x="529800" y="1355250"/>
            <a:ext cx="11132400" cy="52299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b="1" lang="ja-JP" sz="2800"/>
              <a:t>〇</a:t>
            </a:r>
            <a:r>
              <a:rPr b="1" lang="ja-JP" sz="2800"/>
              <a:t>年休振休の残日数の表示・登録機能との切り離し</a:t>
            </a:r>
            <a:endParaRPr b="1" sz="2800"/>
          </a:p>
          <a:p>
            <a:pPr indent="0" lvl="0" marL="0" rtl="0" algn="l">
              <a:lnSpc>
                <a:spcPct val="100000"/>
              </a:lnSpc>
              <a:spcBef>
                <a:spcPts val="1600"/>
              </a:spcBef>
              <a:spcAft>
                <a:spcPts val="0"/>
              </a:spcAft>
              <a:buNone/>
            </a:pPr>
            <a:r>
              <a:rPr lang="ja-JP" sz="2400"/>
              <a:t>　・</a:t>
            </a:r>
            <a:r>
              <a:rPr lang="ja-JP" sz="2400"/>
              <a:t>データベースの残日数が0日なるまでエラーメッセージが表示されない</a:t>
            </a:r>
            <a:endParaRPr sz="2400"/>
          </a:p>
          <a:p>
            <a:pPr indent="0" lvl="0" marL="0" rtl="0" algn="l">
              <a:lnSpc>
                <a:spcPct val="100000"/>
              </a:lnSpc>
              <a:spcBef>
                <a:spcPts val="1600"/>
              </a:spcBef>
              <a:spcAft>
                <a:spcPts val="0"/>
              </a:spcAft>
              <a:buNone/>
            </a:pPr>
            <a:r>
              <a:rPr lang="ja-JP" sz="2400"/>
              <a:t>　・本来入力する必要のない項目（勤務開始時間など）が減らせる</a:t>
            </a:r>
            <a:endParaRPr sz="2400"/>
          </a:p>
          <a:p>
            <a:pPr indent="0" lvl="0" marL="0" rtl="0" algn="l">
              <a:lnSpc>
                <a:spcPct val="100000"/>
              </a:lnSpc>
              <a:spcBef>
                <a:spcPts val="1600"/>
              </a:spcBef>
              <a:spcAft>
                <a:spcPts val="0"/>
              </a:spcAft>
              <a:buNone/>
            </a:pPr>
            <a:r>
              <a:t/>
            </a:r>
            <a:endParaRPr sz="500"/>
          </a:p>
          <a:p>
            <a:pPr indent="0" lvl="0" marL="0" rtl="0" algn="l">
              <a:lnSpc>
                <a:spcPct val="100000"/>
              </a:lnSpc>
              <a:spcBef>
                <a:spcPts val="1600"/>
              </a:spcBef>
              <a:spcAft>
                <a:spcPts val="0"/>
              </a:spcAft>
              <a:buNone/>
            </a:pPr>
            <a:r>
              <a:rPr b="1" lang="ja-JP" sz="2800"/>
              <a:t>〇社員情報・会社休日・部署の新規登録機能</a:t>
            </a:r>
            <a:endParaRPr b="1" sz="2800"/>
          </a:p>
          <a:p>
            <a:pPr indent="0" lvl="0" marL="0" rtl="0" algn="l">
              <a:lnSpc>
                <a:spcPct val="100000"/>
              </a:lnSpc>
              <a:spcBef>
                <a:spcPts val="1600"/>
              </a:spcBef>
              <a:spcAft>
                <a:spcPts val="0"/>
              </a:spcAft>
              <a:buNone/>
            </a:pPr>
            <a:r>
              <a:rPr lang="ja-JP" sz="2400"/>
              <a:t>　・SQLで登録する必要があり、利便性が低い</a:t>
            </a:r>
            <a:endParaRPr sz="2400"/>
          </a:p>
          <a:p>
            <a:pPr indent="0" lvl="0" marL="0" rtl="0" algn="l">
              <a:lnSpc>
                <a:spcPct val="100000"/>
              </a:lnSpc>
              <a:spcBef>
                <a:spcPts val="1600"/>
              </a:spcBef>
              <a:spcAft>
                <a:spcPts val="0"/>
              </a:spcAft>
              <a:buNone/>
            </a:pPr>
            <a:r>
              <a:t/>
            </a:r>
            <a:endParaRPr sz="500"/>
          </a:p>
          <a:p>
            <a:pPr indent="0" lvl="0" marL="0" rtl="0" algn="l">
              <a:lnSpc>
                <a:spcPct val="100000"/>
              </a:lnSpc>
              <a:spcBef>
                <a:spcPts val="1600"/>
              </a:spcBef>
              <a:spcAft>
                <a:spcPts val="0"/>
              </a:spcAft>
              <a:buNone/>
            </a:pPr>
            <a:r>
              <a:rPr b="1" lang="ja-JP" sz="2800"/>
              <a:t>〇代行登録機能</a:t>
            </a:r>
            <a:endParaRPr b="1" sz="2800"/>
          </a:p>
          <a:p>
            <a:pPr indent="0" lvl="0" marL="0" rtl="0" algn="l">
              <a:lnSpc>
                <a:spcPct val="100000"/>
              </a:lnSpc>
              <a:spcBef>
                <a:spcPts val="1600"/>
              </a:spcBef>
              <a:spcAft>
                <a:spcPts val="1600"/>
              </a:spcAft>
              <a:buNone/>
            </a:pPr>
            <a:r>
              <a:rPr lang="ja-JP" sz="2400"/>
              <a:t>　・出張など社外に居る人の勤怠登録・編集・削除を可能とする</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373cf163c16_8_2"/>
          <p:cNvSpPr txBox="1"/>
          <p:nvPr>
            <p:ph type="title"/>
          </p:nvPr>
        </p:nvSpPr>
        <p:spPr>
          <a:xfrm>
            <a:off x="1592100" y="421250"/>
            <a:ext cx="10701300" cy="758700"/>
          </a:xfrm>
          <a:prstGeom prst="rect">
            <a:avLst/>
          </a:prstGeom>
        </p:spPr>
        <p:txBody>
          <a:bodyPr anchorCtr="0" anchor="t" bIns="121900" lIns="121900" spcFirstLastPara="1" rIns="121900" wrap="square" tIns="121900">
            <a:spAutoFit/>
          </a:bodyPr>
          <a:lstStyle/>
          <a:p>
            <a:pPr indent="0" lvl="0" marL="0" rtl="0" algn="l">
              <a:lnSpc>
                <a:spcPct val="90000"/>
              </a:lnSpc>
              <a:spcBef>
                <a:spcPts val="0"/>
              </a:spcBef>
              <a:spcAft>
                <a:spcPts val="0"/>
              </a:spcAft>
              <a:buClr>
                <a:schemeClr val="dk1"/>
              </a:buClr>
              <a:buSzPts val="4400"/>
              <a:buFont typeface="Calibri"/>
              <a:buNone/>
            </a:pPr>
            <a:r>
              <a:rPr lang="ja-JP"/>
              <a:t>M社様への提案（勤怠データの承認機能の搭載）</a:t>
            </a:r>
            <a:endParaRPr/>
          </a:p>
        </p:txBody>
      </p:sp>
      <p:graphicFrame>
        <p:nvGraphicFramePr>
          <p:cNvPr id="428" name="Google Shape;428;g373cf163c16_8_2"/>
          <p:cNvGraphicFramePr/>
          <p:nvPr/>
        </p:nvGraphicFramePr>
        <p:xfrm>
          <a:off x="782475" y="1597000"/>
          <a:ext cx="3000000" cy="3000000"/>
        </p:xfrm>
        <a:graphic>
          <a:graphicData uri="http://schemas.openxmlformats.org/drawingml/2006/table">
            <a:tbl>
              <a:tblPr>
                <a:noFill/>
                <a:tableStyleId>{672AF045-CED1-4658-85C4-E4E06B396C41}</a:tableStyleId>
              </a:tblPr>
              <a:tblGrid>
                <a:gridCol w="1244975"/>
                <a:gridCol w="1541550"/>
                <a:gridCol w="1263475"/>
                <a:gridCol w="1078175"/>
                <a:gridCol w="1096700"/>
                <a:gridCol w="1133750"/>
                <a:gridCol w="1115250"/>
                <a:gridCol w="1485925"/>
              </a:tblGrid>
              <a:tr h="450575">
                <a:tc>
                  <a:txBody>
                    <a:bodyPr/>
                    <a:lstStyle/>
                    <a:p>
                      <a:pPr indent="0" lvl="0" marL="0" rtl="0" algn="ctr">
                        <a:spcBef>
                          <a:spcPts val="0"/>
                        </a:spcBef>
                        <a:spcAft>
                          <a:spcPts val="0"/>
                        </a:spcAft>
                        <a:buNone/>
                      </a:pPr>
                      <a:r>
                        <a:rPr lang="ja-JP" sz="2000"/>
                        <a:t>社員番号</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年月日</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勤怠区分</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出勤時</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出勤分</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退勤時</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退勤分</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休憩</a:t>
                      </a:r>
                      <a:endParaRPr sz="2000"/>
                    </a:p>
                  </a:txBody>
                  <a:tcPr marT="91425" marB="91425" marR="91425" marL="91425">
                    <a:solidFill>
                      <a:srgbClr val="FFF2CC"/>
                    </a:solidFill>
                  </a:tcPr>
                </a:tc>
              </a:tr>
              <a:tr h="431625">
                <a:tc>
                  <a:txBody>
                    <a:bodyPr/>
                    <a:lstStyle/>
                    <a:p>
                      <a:pPr indent="0" lvl="0" marL="0" rtl="0" algn="ctr">
                        <a:spcBef>
                          <a:spcPts val="0"/>
                        </a:spcBef>
                        <a:spcAft>
                          <a:spcPts val="0"/>
                        </a:spcAft>
                        <a:buNone/>
                      </a:pPr>
                      <a:r>
                        <a:rPr lang="ja-JP" sz="2000"/>
                        <a:t>000001</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2025-07-07</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a:t>年休</a:t>
                      </a:r>
                      <a:endParaRPr/>
                    </a:p>
                  </a:txBody>
                  <a:tcPr marT="91425" marB="91425" marR="91425" marL="91425">
                    <a:solidFill>
                      <a:srgbClr val="FFF2CC"/>
                    </a:solidFill>
                  </a:tcPr>
                </a:tc>
                <a:tc>
                  <a:txBody>
                    <a:bodyPr/>
                    <a:lstStyle/>
                    <a:p>
                      <a:pPr indent="0" lvl="0" marL="0" rtl="0" algn="ctr">
                        <a:spcBef>
                          <a:spcPts val="0"/>
                        </a:spcBef>
                        <a:spcAft>
                          <a:spcPts val="0"/>
                        </a:spcAft>
                        <a:buNone/>
                      </a:pPr>
                      <a:r>
                        <a:rPr lang="ja-JP" sz="2000"/>
                        <a:t>9</a:t>
                      </a:r>
                      <a:endParaRPr sz="20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000"/>
                        <a:t>0</a:t>
                      </a:r>
                      <a:endParaRPr sz="20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000"/>
                        <a:t>17</a:t>
                      </a:r>
                      <a:endParaRPr sz="20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000"/>
                        <a:t>0</a:t>
                      </a:r>
                      <a:endParaRPr sz="20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000"/>
                        <a:t>60</a:t>
                      </a:r>
                      <a:endParaRPr sz="2000"/>
                    </a:p>
                  </a:txBody>
                  <a:tcPr marT="91425" marB="91425" marR="91425" marL="91425">
                    <a:solidFill>
                      <a:srgbClr val="FFF2CC"/>
                    </a:solidFill>
                  </a:tcPr>
                </a:tc>
              </a:tr>
            </a:tbl>
          </a:graphicData>
        </a:graphic>
      </p:graphicFrame>
      <p:graphicFrame>
        <p:nvGraphicFramePr>
          <p:cNvPr id="429" name="Google Shape;429;g373cf163c16_8_2"/>
          <p:cNvGraphicFramePr/>
          <p:nvPr/>
        </p:nvGraphicFramePr>
        <p:xfrm>
          <a:off x="782475" y="3367650"/>
          <a:ext cx="3000000" cy="3000000"/>
        </p:xfrm>
        <a:graphic>
          <a:graphicData uri="http://schemas.openxmlformats.org/drawingml/2006/table">
            <a:tbl>
              <a:tblPr>
                <a:noFill/>
                <a:tableStyleId>{672AF045-CED1-4658-85C4-E4E06B396C41}</a:tableStyleId>
              </a:tblPr>
              <a:tblGrid>
                <a:gridCol w="1244975"/>
                <a:gridCol w="1541550"/>
                <a:gridCol w="1263475"/>
                <a:gridCol w="1078175"/>
                <a:gridCol w="1096700"/>
                <a:gridCol w="1133750"/>
                <a:gridCol w="1115250"/>
                <a:gridCol w="1485925"/>
              </a:tblGrid>
              <a:tr h="450575">
                <a:tc>
                  <a:txBody>
                    <a:bodyPr/>
                    <a:lstStyle/>
                    <a:p>
                      <a:pPr indent="0" lvl="0" marL="0" rtl="0" algn="ctr">
                        <a:spcBef>
                          <a:spcPts val="0"/>
                        </a:spcBef>
                        <a:spcAft>
                          <a:spcPts val="0"/>
                        </a:spcAft>
                        <a:buNone/>
                      </a:pPr>
                      <a:r>
                        <a:rPr lang="ja-JP" sz="2000"/>
                        <a:t>社員番号</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年月日</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勤怠区分</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出勤時</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出勤分</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退勤時</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退勤分</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休憩</a:t>
                      </a:r>
                      <a:endParaRPr sz="2000"/>
                    </a:p>
                  </a:txBody>
                  <a:tcPr marT="91425" marB="91425" marR="91425" marL="91425">
                    <a:solidFill>
                      <a:srgbClr val="FFF2CC"/>
                    </a:solidFill>
                  </a:tcPr>
                </a:tc>
              </a:tr>
              <a:tr h="431625">
                <a:tc>
                  <a:txBody>
                    <a:bodyPr/>
                    <a:lstStyle/>
                    <a:p>
                      <a:pPr indent="0" lvl="0" marL="0" rtl="0" algn="ctr">
                        <a:spcBef>
                          <a:spcPts val="0"/>
                        </a:spcBef>
                        <a:spcAft>
                          <a:spcPts val="0"/>
                        </a:spcAft>
                        <a:buNone/>
                      </a:pPr>
                      <a:r>
                        <a:rPr lang="ja-JP" sz="2000"/>
                        <a:t>000001</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2025-07-07</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a:t>出勤</a:t>
                      </a:r>
                      <a:endParaRPr/>
                    </a:p>
                  </a:txBody>
                  <a:tcPr marT="91425" marB="91425" marR="91425" marL="91425">
                    <a:solidFill>
                      <a:srgbClr val="FFF2CC"/>
                    </a:solidFill>
                  </a:tcPr>
                </a:tc>
                <a:tc>
                  <a:txBody>
                    <a:bodyPr/>
                    <a:lstStyle/>
                    <a:p>
                      <a:pPr indent="0" lvl="0" marL="0" rtl="0" algn="ctr">
                        <a:spcBef>
                          <a:spcPts val="0"/>
                        </a:spcBef>
                        <a:spcAft>
                          <a:spcPts val="0"/>
                        </a:spcAft>
                        <a:buNone/>
                      </a:pPr>
                      <a:r>
                        <a:rPr lang="ja-JP" sz="2000"/>
                        <a:t>9</a:t>
                      </a:r>
                      <a:endParaRPr sz="20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000"/>
                        <a:t>0</a:t>
                      </a:r>
                      <a:endParaRPr sz="20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000"/>
                        <a:t>17</a:t>
                      </a:r>
                      <a:endParaRPr sz="20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000"/>
                        <a:t>0</a:t>
                      </a:r>
                      <a:endParaRPr sz="20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000"/>
                        <a:t>60</a:t>
                      </a:r>
                      <a:endParaRPr sz="2000"/>
                    </a:p>
                  </a:txBody>
                  <a:tcPr marT="91425" marB="91425" marR="91425" marL="91425">
                    <a:solidFill>
                      <a:srgbClr val="FFF2CC"/>
                    </a:solidFill>
                  </a:tcPr>
                </a:tc>
              </a:tr>
            </a:tbl>
          </a:graphicData>
        </a:graphic>
      </p:graphicFrame>
      <p:sp>
        <p:nvSpPr>
          <p:cNvPr id="430" name="Google Shape;430;g373cf163c16_8_2"/>
          <p:cNvSpPr txBox="1"/>
          <p:nvPr/>
        </p:nvSpPr>
        <p:spPr>
          <a:xfrm>
            <a:off x="719575" y="2736725"/>
            <a:ext cx="50229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2000">
                <a:solidFill>
                  <a:schemeClr val="dk2"/>
                </a:solidFill>
                <a:latin typeface="Nunito"/>
                <a:ea typeface="Nunito"/>
                <a:cs typeface="Nunito"/>
                <a:sym typeface="Nunito"/>
              </a:rPr>
              <a:t>後日、勤怠区分を年休から出勤へ変更可能</a:t>
            </a:r>
            <a:endParaRPr sz="2000">
              <a:solidFill>
                <a:schemeClr val="dk2"/>
              </a:solidFill>
              <a:latin typeface="Nunito"/>
              <a:ea typeface="Nunito"/>
              <a:cs typeface="Nunito"/>
              <a:sym typeface="Nunito"/>
            </a:endParaRPr>
          </a:p>
        </p:txBody>
      </p:sp>
      <p:sp>
        <p:nvSpPr>
          <p:cNvPr id="431" name="Google Shape;431;g373cf163c16_8_2"/>
          <p:cNvSpPr/>
          <p:nvPr/>
        </p:nvSpPr>
        <p:spPr>
          <a:xfrm>
            <a:off x="5726550" y="2736725"/>
            <a:ext cx="500400" cy="466500"/>
          </a:xfrm>
          <a:prstGeom prst="downArrow">
            <a:avLst>
              <a:gd fmla="val 50000" name="adj1"/>
              <a:gd fmla="val 50000" name="adj2"/>
            </a:avLst>
          </a:prstGeom>
          <a:solidFill>
            <a:srgbClr val="FFF2CC"/>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32" name="Google Shape;432;g373cf163c16_8_2"/>
          <p:cNvSpPr txBox="1"/>
          <p:nvPr/>
        </p:nvSpPr>
        <p:spPr>
          <a:xfrm>
            <a:off x="746775" y="5138300"/>
            <a:ext cx="50229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2000">
                <a:solidFill>
                  <a:schemeClr val="dk2"/>
                </a:solidFill>
                <a:latin typeface="Nunito"/>
                <a:ea typeface="Nunito"/>
                <a:cs typeface="Nunito"/>
                <a:sym typeface="Nunito"/>
              </a:rPr>
              <a:t>搭載例 承認済状態では編集不可</a:t>
            </a:r>
            <a:endParaRPr sz="2000">
              <a:solidFill>
                <a:schemeClr val="dk2"/>
              </a:solidFill>
              <a:latin typeface="Nunito"/>
              <a:ea typeface="Nunito"/>
              <a:cs typeface="Nunito"/>
              <a:sym typeface="Nunito"/>
            </a:endParaRPr>
          </a:p>
        </p:txBody>
      </p:sp>
      <p:graphicFrame>
        <p:nvGraphicFramePr>
          <p:cNvPr id="433" name="Google Shape;433;g373cf163c16_8_2"/>
          <p:cNvGraphicFramePr/>
          <p:nvPr/>
        </p:nvGraphicFramePr>
        <p:xfrm>
          <a:off x="746775" y="5744275"/>
          <a:ext cx="3000000" cy="3000000"/>
        </p:xfrm>
        <a:graphic>
          <a:graphicData uri="http://schemas.openxmlformats.org/drawingml/2006/table">
            <a:tbl>
              <a:tblPr>
                <a:noFill/>
                <a:tableStyleId>{672AF045-CED1-4658-85C4-E4E06B396C41}</a:tableStyleId>
              </a:tblPr>
              <a:tblGrid>
                <a:gridCol w="1280675"/>
                <a:gridCol w="1541550"/>
                <a:gridCol w="1263475"/>
                <a:gridCol w="1078175"/>
                <a:gridCol w="1096700"/>
                <a:gridCol w="1133750"/>
                <a:gridCol w="1115250"/>
                <a:gridCol w="1485925"/>
                <a:gridCol w="705775"/>
              </a:tblGrid>
              <a:tr h="450575">
                <a:tc>
                  <a:txBody>
                    <a:bodyPr/>
                    <a:lstStyle/>
                    <a:p>
                      <a:pPr indent="0" lvl="0" marL="0" rtl="0" algn="ctr">
                        <a:spcBef>
                          <a:spcPts val="0"/>
                        </a:spcBef>
                        <a:spcAft>
                          <a:spcPts val="0"/>
                        </a:spcAft>
                        <a:buNone/>
                      </a:pPr>
                      <a:r>
                        <a:rPr lang="ja-JP" sz="2000"/>
                        <a:t>社員番号</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年月日</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勤怠区分</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出勤時</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出勤分</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退勤時</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退勤分</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休憩</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承認</a:t>
                      </a:r>
                      <a:endParaRPr sz="2000"/>
                    </a:p>
                  </a:txBody>
                  <a:tcPr marT="91425" marB="91425" marR="91425" marL="91425">
                    <a:solidFill>
                      <a:srgbClr val="FFF2CC"/>
                    </a:solidFill>
                  </a:tcPr>
                </a:tc>
              </a:tr>
              <a:tr h="431625">
                <a:tc>
                  <a:txBody>
                    <a:bodyPr/>
                    <a:lstStyle/>
                    <a:p>
                      <a:pPr indent="0" lvl="0" marL="0" rtl="0" algn="ctr">
                        <a:spcBef>
                          <a:spcPts val="0"/>
                        </a:spcBef>
                        <a:spcAft>
                          <a:spcPts val="0"/>
                        </a:spcAft>
                        <a:buNone/>
                      </a:pPr>
                      <a:r>
                        <a:rPr lang="ja-JP" sz="2000"/>
                        <a:t>000001</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2025-07-07</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a:t>年休</a:t>
                      </a:r>
                      <a:endParaRPr/>
                    </a:p>
                  </a:txBody>
                  <a:tcPr marT="91425" marB="91425" marR="91425" marL="91425">
                    <a:solidFill>
                      <a:srgbClr val="FFF2CC"/>
                    </a:solidFill>
                  </a:tcPr>
                </a:tc>
                <a:tc>
                  <a:txBody>
                    <a:bodyPr/>
                    <a:lstStyle/>
                    <a:p>
                      <a:pPr indent="0" lvl="0" marL="0" rtl="0" algn="ctr">
                        <a:spcBef>
                          <a:spcPts val="0"/>
                        </a:spcBef>
                        <a:spcAft>
                          <a:spcPts val="0"/>
                        </a:spcAft>
                        <a:buNone/>
                      </a:pPr>
                      <a:r>
                        <a:rPr lang="ja-JP" sz="2000"/>
                        <a:t>9</a:t>
                      </a:r>
                      <a:endParaRPr sz="20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000"/>
                        <a:t>0</a:t>
                      </a:r>
                      <a:endParaRPr sz="20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000"/>
                        <a:t>17</a:t>
                      </a:r>
                      <a:endParaRPr sz="20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000"/>
                        <a:t>0</a:t>
                      </a:r>
                      <a:endParaRPr sz="20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000"/>
                        <a:t>60</a:t>
                      </a:r>
                      <a:endParaRPr sz="2000"/>
                    </a:p>
                  </a:txBody>
                  <a:tcPr marT="91425" marB="91425" marR="91425" marL="91425">
                    <a:solidFill>
                      <a:srgbClr val="FFF2CC"/>
                    </a:solidFill>
                  </a:tcPr>
                </a:tc>
                <a:tc>
                  <a:txBody>
                    <a:bodyPr/>
                    <a:lstStyle/>
                    <a:p>
                      <a:pPr indent="0" lvl="0" marL="0" rtl="0" algn="ctr">
                        <a:spcBef>
                          <a:spcPts val="0"/>
                        </a:spcBef>
                        <a:spcAft>
                          <a:spcPts val="0"/>
                        </a:spcAft>
                        <a:buNone/>
                      </a:pPr>
                      <a:r>
                        <a:rPr lang="ja-JP" sz="2000"/>
                        <a:t>済</a:t>
                      </a:r>
                      <a:endParaRPr sz="2000"/>
                    </a:p>
                  </a:txBody>
                  <a:tcPr marT="91425" marB="91425" marR="91425" marL="91425">
                    <a:solidFill>
                      <a:srgbClr val="FFF2CC"/>
                    </a:solidFill>
                  </a:tcPr>
                </a:tc>
              </a:tr>
            </a:tbl>
          </a:graphicData>
        </a:graphic>
      </p:graphicFrame>
      <p:sp>
        <p:nvSpPr>
          <p:cNvPr id="434" name="Google Shape;434;g373cf163c16_8_2"/>
          <p:cNvSpPr txBox="1"/>
          <p:nvPr/>
        </p:nvSpPr>
        <p:spPr>
          <a:xfrm>
            <a:off x="1450925" y="4425175"/>
            <a:ext cx="92913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2400">
                <a:solidFill>
                  <a:schemeClr val="dk2"/>
                </a:solidFill>
                <a:latin typeface="Nunito"/>
                <a:ea typeface="Nunito"/>
                <a:cs typeface="Nunito"/>
                <a:sym typeface="Nunito"/>
              </a:rPr>
              <a:t>年休・振休の残日数が減らない、運用方法の相談が必要！！</a:t>
            </a:r>
            <a:endParaRPr sz="2400">
              <a:solidFill>
                <a:schemeClr val="dk2"/>
              </a:solidFill>
              <a:latin typeface="Nunito"/>
              <a:ea typeface="Nunito"/>
              <a:cs typeface="Nunito"/>
              <a:sym typeface="Nunito"/>
            </a:endParaRPr>
          </a:p>
        </p:txBody>
      </p:sp>
      <p:pic>
        <p:nvPicPr>
          <p:cNvPr id="435" name="Google Shape;435;g373cf163c16_8_2"/>
          <p:cNvPicPr preferRelativeResize="0"/>
          <p:nvPr/>
        </p:nvPicPr>
        <p:blipFill>
          <a:blip r:embed="rId3">
            <a:alphaModFix/>
          </a:blip>
          <a:stretch>
            <a:fillRect/>
          </a:stretch>
        </p:blipFill>
        <p:spPr>
          <a:xfrm>
            <a:off x="10102300" y="1647275"/>
            <a:ext cx="2089700" cy="2089700"/>
          </a:xfrm>
          <a:prstGeom prst="rect">
            <a:avLst/>
          </a:prstGeom>
          <a:noFill/>
          <a:ln>
            <a:noFill/>
          </a:ln>
        </p:spPr>
      </p:pic>
      <p:sp>
        <p:nvSpPr>
          <p:cNvPr id="436" name="Google Shape;436;g373cf163c16_8_2"/>
          <p:cNvSpPr/>
          <p:nvPr/>
        </p:nvSpPr>
        <p:spPr>
          <a:xfrm>
            <a:off x="10654050" y="5667775"/>
            <a:ext cx="873900" cy="11283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0" name="Shape 440"/>
        <p:cNvGrpSpPr/>
        <p:nvPr/>
      </p:nvGrpSpPr>
      <p:grpSpPr>
        <a:xfrm>
          <a:off x="0" y="0"/>
          <a:ext cx="0" cy="0"/>
          <a:chOff x="0" y="0"/>
          <a:chExt cx="0" cy="0"/>
        </a:xfrm>
      </p:grpSpPr>
      <p:sp>
        <p:nvSpPr>
          <p:cNvPr id="441" name="Google Shape;441;g3720d42db4c_1_1"/>
          <p:cNvSpPr txBox="1"/>
          <p:nvPr>
            <p:ph type="title"/>
          </p:nvPr>
        </p:nvSpPr>
        <p:spPr>
          <a:xfrm>
            <a:off x="1622450" y="480050"/>
            <a:ext cx="11243700" cy="758700"/>
          </a:xfrm>
          <a:prstGeom prst="rect">
            <a:avLst/>
          </a:prstGeom>
        </p:spPr>
        <p:txBody>
          <a:bodyPr anchorCtr="0" anchor="t" bIns="121900" lIns="121900" spcFirstLastPara="1" rIns="121900" wrap="square" tIns="121900">
            <a:spAutoFit/>
          </a:bodyPr>
          <a:lstStyle/>
          <a:p>
            <a:pPr indent="0" lvl="0" marL="0" rtl="0" algn="l">
              <a:lnSpc>
                <a:spcPct val="90000"/>
              </a:lnSpc>
              <a:spcBef>
                <a:spcPts val="0"/>
              </a:spcBef>
              <a:spcAft>
                <a:spcPts val="0"/>
              </a:spcAft>
              <a:buClr>
                <a:schemeClr val="dk1"/>
              </a:buClr>
              <a:buSzPts val="4400"/>
              <a:buFont typeface="Calibri"/>
              <a:buNone/>
            </a:pPr>
            <a:r>
              <a:rPr lang="ja-JP"/>
              <a:t>M社</a:t>
            </a:r>
            <a:r>
              <a:rPr lang="ja-JP"/>
              <a:t>様</a:t>
            </a:r>
            <a:r>
              <a:rPr lang="ja-JP"/>
              <a:t>への提案（</a:t>
            </a:r>
            <a:r>
              <a:rPr lang="ja-JP"/>
              <a:t>勤怠データの登録・編集期限</a:t>
            </a:r>
            <a:r>
              <a:rPr lang="ja-JP"/>
              <a:t>）</a:t>
            </a:r>
            <a:endParaRPr/>
          </a:p>
        </p:txBody>
      </p:sp>
      <p:sp>
        <p:nvSpPr>
          <p:cNvPr id="442" name="Google Shape;442;g3720d42db4c_1_1"/>
          <p:cNvSpPr txBox="1"/>
          <p:nvPr>
            <p:ph idx="1" type="body"/>
          </p:nvPr>
        </p:nvSpPr>
        <p:spPr>
          <a:xfrm>
            <a:off x="2102400" y="3335463"/>
            <a:ext cx="7987200" cy="20664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lang="ja-JP" sz="2200"/>
              <a:t>・給与計算をするために編集期限の設置</a:t>
            </a:r>
            <a:endParaRPr sz="2200"/>
          </a:p>
          <a:p>
            <a:pPr indent="0" lvl="0" marL="0" rtl="0" algn="l">
              <a:lnSpc>
                <a:spcPct val="100000"/>
              </a:lnSpc>
              <a:spcBef>
                <a:spcPts val="1600"/>
              </a:spcBef>
              <a:spcAft>
                <a:spcPts val="0"/>
              </a:spcAft>
              <a:buNone/>
            </a:pPr>
            <a:r>
              <a:rPr lang="ja-JP" sz="2200"/>
              <a:t>・月末のデータの編集やまとめて登録する社員への対応</a:t>
            </a:r>
            <a:endParaRPr sz="2200"/>
          </a:p>
          <a:p>
            <a:pPr indent="0" lvl="0" marL="0" rtl="0" algn="l">
              <a:lnSpc>
                <a:spcPct val="100000"/>
              </a:lnSpc>
              <a:spcBef>
                <a:spcPts val="1600"/>
              </a:spcBef>
              <a:spcAft>
                <a:spcPts val="1600"/>
              </a:spcAft>
              <a:buNone/>
            </a:pPr>
            <a:r>
              <a:rPr lang="ja-JP" sz="2200"/>
              <a:t>→</a:t>
            </a:r>
            <a:r>
              <a:rPr lang="ja-JP" sz="2200"/>
              <a:t>期限以降の編集に関しての運用方法の相談</a:t>
            </a:r>
            <a:endParaRPr sz="2200"/>
          </a:p>
        </p:txBody>
      </p:sp>
      <p:sp>
        <p:nvSpPr>
          <p:cNvPr id="443" name="Google Shape;443;g3720d42db4c_1_1"/>
          <p:cNvSpPr txBox="1"/>
          <p:nvPr>
            <p:ph idx="1" type="body"/>
          </p:nvPr>
        </p:nvSpPr>
        <p:spPr>
          <a:xfrm>
            <a:off x="883425" y="1894550"/>
            <a:ext cx="1659000" cy="8949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lnSpc>
                <a:spcPct val="100000"/>
              </a:lnSpc>
              <a:spcBef>
                <a:spcPts val="0"/>
              </a:spcBef>
              <a:spcAft>
                <a:spcPts val="1600"/>
              </a:spcAft>
              <a:buNone/>
            </a:pPr>
            <a:r>
              <a:rPr lang="ja-JP" sz="2200"/>
              <a:t>月末締め</a:t>
            </a:r>
            <a:endParaRPr sz="2200"/>
          </a:p>
        </p:txBody>
      </p:sp>
      <p:sp>
        <p:nvSpPr>
          <p:cNvPr id="444" name="Google Shape;444;g3720d42db4c_1_1"/>
          <p:cNvSpPr txBox="1"/>
          <p:nvPr>
            <p:ph idx="1" type="body"/>
          </p:nvPr>
        </p:nvSpPr>
        <p:spPr>
          <a:xfrm>
            <a:off x="9850675" y="1894550"/>
            <a:ext cx="1659000" cy="8949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lnSpc>
                <a:spcPct val="100000"/>
              </a:lnSpc>
              <a:spcBef>
                <a:spcPts val="0"/>
              </a:spcBef>
              <a:spcAft>
                <a:spcPts val="1600"/>
              </a:spcAft>
              <a:buNone/>
            </a:pPr>
            <a:r>
              <a:rPr lang="ja-JP" sz="2200"/>
              <a:t>給料支払日</a:t>
            </a:r>
            <a:endParaRPr sz="2200"/>
          </a:p>
        </p:txBody>
      </p:sp>
      <p:sp>
        <p:nvSpPr>
          <p:cNvPr id="445" name="Google Shape;445;g3720d42db4c_1_1"/>
          <p:cNvSpPr/>
          <p:nvPr/>
        </p:nvSpPr>
        <p:spPr>
          <a:xfrm>
            <a:off x="2726850" y="2038850"/>
            <a:ext cx="2381700" cy="606300"/>
          </a:xfrm>
          <a:prstGeom prst="rightArrow">
            <a:avLst>
              <a:gd fmla="val 50000" name="adj1"/>
              <a:gd fmla="val 50000" name="adj2"/>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6" name="Google Shape;446;g3720d42db4c_1_1"/>
          <p:cNvSpPr txBox="1"/>
          <p:nvPr>
            <p:ph idx="1" type="body"/>
          </p:nvPr>
        </p:nvSpPr>
        <p:spPr>
          <a:xfrm>
            <a:off x="807450" y="5803575"/>
            <a:ext cx="1659000" cy="8949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lnSpc>
                <a:spcPct val="100000"/>
              </a:lnSpc>
              <a:spcBef>
                <a:spcPts val="0"/>
              </a:spcBef>
              <a:spcAft>
                <a:spcPts val="1600"/>
              </a:spcAft>
              <a:buNone/>
            </a:pPr>
            <a:r>
              <a:rPr lang="ja-JP" sz="2200"/>
              <a:t>月末締め</a:t>
            </a:r>
            <a:endParaRPr sz="2200"/>
          </a:p>
        </p:txBody>
      </p:sp>
      <p:sp>
        <p:nvSpPr>
          <p:cNvPr id="447" name="Google Shape;447;g3720d42db4c_1_1"/>
          <p:cNvSpPr txBox="1"/>
          <p:nvPr>
            <p:ph idx="1" type="body"/>
          </p:nvPr>
        </p:nvSpPr>
        <p:spPr>
          <a:xfrm>
            <a:off x="9725550" y="5803575"/>
            <a:ext cx="1659000" cy="8949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lnSpc>
                <a:spcPct val="100000"/>
              </a:lnSpc>
              <a:spcBef>
                <a:spcPts val="0"/>
              </a:spcBef>
              <a:spcAft>
                <a:spcPts val="1600"/>
              </a:spcAft>
              <a:buNone/>
            </a:pPr>
            <a:r>
              <a:rPr lang="ja-JP" sz="2200"/>
              <a:t>給料支払日</a:t>
            </a:r>
            <a:endParaRPr sz="2200"/>
          </a:p>
        </p:txBody>
      </p:sp>
      <p:sp>
        <p:nvSpPr>
          <p:cNvPr id="448" name="Google Shape;448;g3720d42db4c_1_1"/>
          <p:cNvSpPr/>
          <p:nvPr/>
        </p:nvSpPr>
        <p:spPr>
          <a:xfrm>
            <a:off x="2650870" y="5947875"/>
            <a:ext cx="946500" cy="606300"/>
          </a:xfrm>
          <a:prstGeom prst="rightArrow">
            <a:avLst>
              <a:gd fmla="val 50000" name="adj1"/>
              <a:gd fmla="val 50000" name="adj2"/>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9" name="Google Shape;449;g3720d42db4c_1_1"/>
          <p:cNvSpPr txBox="1"/>
          <p:nvPr>
            <p:ph idx="1" type="body"/>
          </p:nvPr>
        </p:nvSpPr>
        <p:spPr>
          <a:xfrm>
            <a:off x="3780150" y="5803575"/>
            <a:ext cx="1659000" cy="8949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lnSpc>
                <a:spcPct val="100000"/>
              </a:lnSpc>
              <a:spcBef>
                <a:spcPts val="0"/>
              </a:spcBef>
              <a:spcAft>
                <a:spcPts val="1600"/>
              </a:spcAft>
              <a:buNone/>
            </a:pPr>
            <a:r>
              <a:rPr lang="ja-JP" sz="2200"/>
              <a:t>期限</a:t>
            </a:r>
            <a:r>
              <a:rPr lang="ja-JP" sz="2200"/>
              <a:t>日</a:t>
            </a:r>
            <a:endParaRPr sz="2200"/>
          </a:p>
        </p:txBody>
      </p:sp>
      <p:sp>
        <p:nvSpPr>
          <p:cNvPr id="450" name="Google Shape;450;g3720d42db4c_1_1"/>
          <p:cNvSpPr txBox="1"/>
          <p:nvPr>
            <p:ph idx="1" type="body"/>
          </p:nvPr>
        </p:nvSpPr>
        <p:spPr>
          <a:xfrm>
            <a:off x="5266513" y="1894550"/>
            <a:ext cx="1659000" cy="8949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lnSpc>
                <a:spcPct val="100000"/>
              </a:lnSpc>
              <a:spcBef>
                <a:spcPts val="0"/>
              </a:spcBef>
              <a:spcAft>
                <a:spcPts val="1600"/>
              </a:spcAft>
              <a:buNone/>
            </a:pPr>
            <a:r>
              <a:rPr lang="ja-JP" sz="2200"/>
              <a:t>給料計算</a:t>
            </a:r>
            <a:endParaRPr sz="2200"/>
          </a:p>
        </p:txBody>
      </p:sp>
      <p:sp>
        <p:nvSpPr>
          <p:cNvPr id="451" name="Google Shape;451;g3720d42db4c_1_1"/>
          <p:cNvSpPr txBox="1"/>
          <p:nvPr>
            <p:ph idx="1" type="body"/>
          </p:nvPr>
        </p:nvSpPr>
        <p:spPr>
          <a:xfrm>
            <a:off x="6752838" y="5803575"/>
            <a:ext cx="1659000" cy="8949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lnSpc>
                <a:spcPct val="100000"/>
              </a:lnSpc>
              <a:spcBef>
                <a:spcPts val="0"/>
              </a:spcBef>
              <a:spcAft>
                <a:spcPts val="1600"/>
              </a:spcAft>
              <a:buNone/>
            </a:pPr>
            <a:r>
              <a:rPr lang="ja-JP" sz="2200"/>
              <a:t>給料計算</a:t>
            </a:r>
            <a:endParaRPr sz="2200"/>
          </a:p>
        </p:txBody>
      </p:sp>
      <p:sp>
        <p:nvSpPr>
          <p:cNvPr id="452" name="Google Shape;452;g3720d42db4c_1_1"/>
          <p:cNvSpPr/>
          <p:nvPr/>
        </p:nvSpPr>
        <p:spPr>
          <a:xfrm>
            <a:off x="7197250" y="2038838"/>
            <a:ext cx="2381700" cy="606300"/>
          </a:xfrm>
          <a:prstGeom prst="rightArrow">
            <a:avLst>
              <a:gd fmla="val 50000" name="adj1"/>
              <a:gd fmla="val 50000" name="adj2"/>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53" name="Google Shape;453;g3720d42db4c_1_1"/>
          <p:cNvSpPr/>
          <p:nvPr/>
        </p:nvSpPr>
        <p:spPr>
          <a:xfrm>
            <a:off x="5622745" y="5947875"/>
            <a:ext cx="946500" cy="606300"/>
          </a:xfrm>
          <a:prstGeom prst="rightArrow">
            <a:avLst>
              <a:gd fmla="val 50000" name="adj1"/>
              <a:gd fmla="val 50000" name="adj2"/>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54" name="Google Shape;454;g3720d42db4c_1_1"/>
          <p:cNvSpPr/>
          <p:nvPr/>
        </p:nvSpPr>
        <p:spPr>
          <a:xfrm>
            <a:off x="8595445" y="5947875"/>
            <a:ext cx="946500" cy="606300"/>
          </a:xfrm>
          <a:prstGeom prst="rightArrow">
            <a:avLst>
              <a:gd fmla="val 50000" name="adj1"/>
              <a:gd fmla="val 50000" name="adj2"/>
            </a:avLst>
          </a:prstGeom>
          <a:solidFill>
            <a:srgbClr val="FFF2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55" name="Google Shape;455;g3720d42db4c_1_1"/>
          <p:cNvSpPr txBox="1"/>
          <p:nvPr>
            <p:ph idx="1" type="body"/>
          </p:nvPr>
        </p:nvSpPr>
        <p:spPr>
          <a:xfrm>
            <a:off x="173750" y="1894550"/>
            <a:ext cx="464400" cy="9657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ja-JP" sz="2000"/>
              <a:t>現</a:t>
            </a:r>
            <a:endParaRPr sz="2000"/>
          </a:p>
          <a:p>
            <a:pPr indent="0" lvl="0" marL="0" rtl="0" algn="ctr">
              <a:lnSpc>
                <a:spcPct val="100000"/>
              </a:lnSpc>
              <a:spcBef>
                <a:spcPts val="1600"/>
              </a:spcBef>
              <a:spcAft>
                <a:spcPts val="1600"/>
              </a:spcAft>
              <a:buNone/>
            </a:pPr>
            <a:r>
              <a:rPr lang="ja-JP" sz="2000"/>
              <a:t>状</a:t>
            </a:r>
            <a:endParaRPr sz="2000"/>
          </a:p>
        </p:txBody>
      </p:sp>
      <p:pic>
        <p:nvPicPr>
          <p:cNvPr id="456" name="Google Shape;456;g3720d42db4c_1_1"/>
          <p:cNvPicPr preferRelativeResize="0"/>
          <p:nvPr/>
        </p:nvPicPr>
        <p:blipFill>
          <a:blip r:embed="rId3">
            <a:alphaModFix/>
          </a:blip>
          <a:stretch>
            <a:fillRect/>
          </a:stretch>
        </p:blipFill>
        <p:spPr>
          <a:xfrm>
            <a:off x="10239450" y="3416675"/>
            <a:ext cx="1495725" cy="1759675"/>
          </a:xfrm>
          <a:prstGeom prst="rect">
            <a:avLst/>
          </a:prstGeom>
          <a:noFill/>
          <a:ln>
            <a:noFill/>
          </a:ln>
        </p:spPr>
      </p:pic>
      <p:pic>
        <p:nvPicPr>
          <p:cNvPr id="457" name="Google Shape;457;g3720d42db4c_1_1"/>
          <p:cNvPicPr preferRelativeResize="0"/>
          <p:nvPr/>
        </p:nvPicPr>
        <p:blipFill>
          <a:blip r:embed="rId4">
            <a:alphaModFix/>
          </a:blip>
          <a:stretch>
            <a:fillRect/>
          </a:stretch>
        </p:blipFill>
        <p:spPr>
          <a:xfrm>
            <a:off x="421425" y="3244850"/>
            <a:ext cx="1856167" cy="2174124"/>
          </a:xfrm>
          <a:prstGeom prst="rect">
            <a:avLst/>
          </a:prstGeom>
          <a:noFill/>
          <a:ln>
            <a:noFill/>
          </a:ln>
        </p:spPr>
      </p:pic>
      <p:sp>
        <p:nvSpPr>
          <p:cNvPr id="458" name="Google Shape;458;g3720d42db4c_1_1"/>
          <p:cNvSpPr/>
          <p:nvPr/>
        </p:nvSpPr>
        <p:spPr>
          <a:xfrm>
            <a:off x="3780563" y="5807025"/>
            <a:ext cx="1659000" cy="8880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2" name="Shape 462"/>
        <p:cNvGrpSpPr/>
        <p:nvPr/>
      </p:nvGrpSpPr>
      <p:grpSpPr>
        <a:xfrm>
          <a:off x="0" y="0"/>
          <a:ext cx="0" cy="0"/>
          <a:chOff x="0" y="0"/>
          <a:chExt cx="0" cy="0"/>
        </a:xfrm>
      </p:grpSpPr>
      <p:sp>
        <p:nvSpPr>
          <p:cNvPr id="463" name="Google Shape;463;g3720d42db4c_7_2"/>
          <p:cNvSpPr/>
          <p:nvPr/>
        </p:nvSpPr>
        <p:spPr>
          <a:xfrm>
            <a:off x="-61800" y="2899425"/>
            <a:ext cx="12315600" cy="5274000"/>
          </a:xfrm>
          <a:prstGeom prst="wave">
            <a:avLst>
              <a:gd fmla="val 12500" name="adj1"/>
              <a:gd fmla="val 0" name="adj2"/>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64" name="Google Shape;464;g3720d42db4c_7_2"/>
          <p:cNvSpPr txBox="1"/>
          <p:nvPr>
            <p:ph type="title"/>
          </p:nvPr>
        </p:nvSpPr>
        <p:spPr>
          <a:xfrm>
            <a:off x="1665301" y="2951850"/>
            <a:ext cx="8861400" cy="954300"/>
          </a:xfrm>
          <a:prstGeom prst="rect">
            <a:avLst/>
          </a:prstGeom>
          <a:noFill/>
          <a:ln>
            <a:noFill/>
          </a:ln>
        </p:spPr>
        <p:txBody>
          <a:bodyPr anchorCtr="0" anchor="ctr" bIns="45700" lIns="91425" spcFirstLastPara="1" rIns="91425" wrap="square" tIns="45700">
            <a:spAutoFit/>
          </a:bodyPr>
          <a:lstStyle/>
          <a:p>
            <a:pPr indent="0" lvl="0" marL="0" rtl="0" algn="ctr">
              <a:lnSpc>
                <a:spcPct val="150000"/>
              </a:lnSpc>
              <a:spcBef>
                <a:spcPts val="0"/>
              </a:spcBef>
              <a:spcAft>
                <a:spcPts val="0"/>
              </a:spcAft>
              <a:buClr>
                <a:schemeClr val="dk1"/>
              </a:buClr>
              <a:buSzPts val="4400"/>
              <a:buFont typeface="Calibri"/>
              <a:buNone/>
            </a:pPr>
            <a:r>
              <a:rPr lang="ja-JP" sz="5600">
                <a:solidFill>
                  <a:srgbClr val="0C0C0C"/>
                </a:solidFill>
              </a:rPr>
              <a:t>以上で提案を終わります</a:t>
            </a:r>
            <a:endParaRPr sz="4300">
              <a:solidFill>
                <a:srgbClr val="0C0C0C"/>
              </a:solidFill>
            </a:endParaRPr>
          </a:p>
        </p:txBody>
      </p:sp>
      <p:pic>
        <p:nvPicPr>
          <p:cNvPr id="465" name="Google Shape;465;g3720d42db4c_7_2"/>
          <p:cNvPicPr preferRelativeResize="0"/>
          <p:nvPr/>
        </p:nvPicPr>
        <p:blipFill>
          <a:blip r:embed="rId3">
            <a:alphaModFix/>
          </a:blip>
          <a:stretch>
            <a:fillRect/>
          </a:stretch>
        </p:blipFill>
        <p:spPr>
          <a:xfrm>
            <a:off x="9990025" y="4324024"/>
            <a:ext cx="2025126" cy="2077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g373cf163c16_5_1"/>
          <p:cNvSpPr txBox="1"/>
          <p:nvPr>
            <p:ph type="title"/>
          </p:nvPr>
        </p:nvSpPr>
        <p:spPr>
          <a:xfrm>
            <a:off x="1773750" y="107650"/>
            <a:ext cx="9374100" cy="133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solidFill>
                  <a:srgbClr val="0C0C0C"/>
                </a:solidFill>
              </a:rPr>
              <a:t>目次</a:t>
            </a:r>
            <a:endParaRPr>
              <a:solidFill>
                <a:srgbClr val="0C0C0C"/>
              </a:solidFill>
            </a:endParaRPr>
          </a:p>
        </p:txBody>
      </p:sp>
      <p:sp>
        <p:nvSpPr>
          <p:cNvPr id="301" name="Google Shape;301;g373cf163c16_5_1"/>
          <p:cNvSpPr txBox="1"/>
          <p:nvPr>
            <p:ph idx="1" type="body"/>
          </p:nvPr>
        </p:nvSpPr>
        <p:spPr>
          <a:xfrm>
            <a:off x="1408950" y="1797425"/>
            <a:ext cx="9374100" cy="603300"/>
          </a:xfrm>
          <a:prstGeom prst="rect">
            <a:avLst/>
          </a:prstGeom>
          <a:solidFill>
            <a:srgbClr val="D4E4FD">
              <a:alpha val="47800"/>
            </a:srgbClr>
          </a:solidFill>
        </p:spPr>
        <p:txBody>
          <a:bodyPr anchorCtr="0" anchor="t" bIns="121900" lIns="121900" spcFirstLastPara="1" rIns="121900" wrap="square" tIns="121900">
            <a:noAutofit/>
          </a:bodyPr>
          <a:lstStyle/>
          <a:p>
            <a:pPr indent="0" lvl="0" marL="0" rtl="0" algn="l">
              <a:spcBef>
                <a:spcPts val="0"/>
              </a:spcBef>
              <a:spcAft>
                <a:spcPts val="1600"/>
              </a:spcAft>
              <a:buSzPts val="1018"/>
              <a:buNone/>
            </a:pPr>
            <a:r>
              <a:rPr b="1" lang="ja-JP" sz="2712"/>
              <a:t>M社様の現状の課題と要望</a:t>
            </a:r>
            <a:endParaRPr b="1" sz="2712"/>
          </a:p>
        </p:txBody>
      </p:sp>
      <p:sp>
        <p:nvSpPr>
          <p:cNvPr id="302" name="Google Shape;302;g373cf163c16_5_1"/>
          <p:cNvSpPr/>
          <p:nvPr/>
        </p:nvSpPr>
        <p:spPr>
          <a:xfrm>
            <a:off x="815250" y="1797413"/>
            <a:ext cx="621300" cy="603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Nunito"/>
              <a:ea typeface="Nunito"/>
              <a:cs typeface="Nunito"/>
              <a:sym typeface="Nunito"/>
            </a:endParaRPr>
          </a:p>
        </p:txBody>
      </p:sp>
      <p:sp>
        <p:nvSpPr>
          <p:cNvPr id="303" name="Google Shape;303;g373cf163c16_5_1"/>
          <p:cNvSpPr txBox="1"/>
          <p:nvPr/>
        </p:nvSpPr>
        <p:spPr>
          <a:xfrm>
            <a:off x="939050" y="1797413"/>
            <a:ext cx="4974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700">
                <a:solidFill>
                  <a:schemeClr val="dk2"/>
                </a:solidFill>
                <a:latin typeface="Nunito"/>
                <a:ea typeface="Nunito"/>
                <a:cs typeface="Nunito"/>
                <a:sym typeface="Nunito"/>
              </a:rPr>
              <a:t>1</a:t>
            </a:r>
            <a:endParaRPr b="1" sz="2700">
              <a:solidFill>
                <a:schemeClr val="dk2"/>
              </a:solidFill>
              <a:latin typeface="Nunito"/>
              <a:ea typeface="Nunito"/>
              <a:cs typeface="Nunito"/>
              <a:sym typeface="Nunito"/>
            </a:endParaRPr>
          </a:p>
        </p:txBody>
      </p:sp>
      <p:sp>
        <p:nvSpPr>
          <p:cNvPr id="304" name="Google Shape;304;g373cf163c16_5_1"/>
          <p:cNvSpPr txBox="1"/>
          <p:nvPr>
            <p:ph idx="1" type="body"/>
          </p:nvPr>
        </p:nvSpPr>
        <p:spPr>
          <a:xfrm>
            <a:off x="1447300" y="2758200"/>
            <a:ext cx="9525600" cy="603300"/>
          </a:xfrm>
          <a:prstGeom prst="rect">
            <a:avLst/>
          </a:prstGeom>
          <a:solidFill>
            <a:srgbClr val="D4E4FD">
              <a:alpha val="47800"/>
            </a:srgbClr>
          </a:solidFill>
        </p:spPr>
        <p:txBody>
          <a:bodyPr anchorCtr="0" anchor="t" bIns="121900" lIns="121900" spcFirstLastPara="1" rIns="121900" wrap="square" tIns="121900">
            <a:noAutofit/>
          </a:bodyPr>
          <a:lstStyle/>
          <a:p>
            <a:pPr indent="0" lvl="0" marL="0" rtl="0" algn="l">
              <a:spcBef>
                <a:spcPts val="0"/>
              </a:spcBef>
              <a:spcAft>
                <a:spcPts val="1600"/>
              </a:spcAft>
              <a:buSzPts val="1018"/>
              <a:buNone/>
            </a:pPr>
            <a:r>
              <a:rPr b="1" lang="ja-JP" sz="2712"/>
              <a:t>開発したシステムの全体図</a:t>
            </a:r>
            <a:endParaRPr b="1" sz="2712"/>
          </a:p>
        </p:txBody>
      </p:sp>
      <p:sp>
        <p:nvSpPr>
          <p:cNvPr id="305" name="Google Shape;305;g373cf163c16_5_1"/>
          <p:cNvSpPr/>
          <p:nvPr/>
        </p:nvSpPr>
        <p:spPr>
          <a:xfrm>
            <a:off x="826000" y="2758200"/>
            <a:ext cx="621300" cy="603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Nunito"/>
              <a:ea typeface="Nunito"/>
              <a:cs typeface="Nunito"/>
              <a:sym typeface="Nunito"/>
            </a:endParaRPr>
          </a:p>
        </p:txBody>
      </p:sp>
      <p:sp>
        <p:nvSpPr>
          <p:cNvPr id="306" name="Google Shape;306;g373cf163c16_5_1"/>
          <p:cNvSpPr txBox="1"/>
          <p:nvPr/>
        </p:nvSpPr>
        <p:spPr>
          <a:xfrm>
            <a:off x="887950" y="2758200"/>
            <a:ext cx="4974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700">
                <a:solidFill>
                  <a:schemeClr val="dk2"/>
                </a:solidFill>
                <a:latin typeface="Nunito"/>
                <a:ea typeface="Nunito"/>
                <a:cs typeface="Nunito"/>
                <a:sym typeface="Nunito"/>
              </a:rPr>
              <a:t>２</a:t>
            </a:r>
            <a:endParaRPr b="1" sz="2700">
              <a:solidFill>
                <a:schemeClr val="dk2"/>
              </a:solidFill>
              <a:latin typeface="Nunito"/>
              <a:ea typeface="Nunito"/>
              <a:cs typeface="Nunito"/>
              <a:sym typeface="Nunito"/>
            </a:endParaRPr>
          </a:p>
        </p:txBody>
      </p:sp>
      <p:sp>
        <p:nvSpPr>
          <p:cNvPr id="307" name="Google Shape;307;g373cf163c16_5_1"/>
          <p:cNvSpPr txBox="1"/>
          <p:nvPr>
            <p:ph idx="1" type="body"/>
          </p:nvPr>
        </p:nvSpPr>
        <p:spPr>
          <a:xfrm>
            <a:off x="1436550" y="3719000"/>
            <a:ext cx="5983500" cy="603300"/>
          </a:xfrm>
          <a:prstGeom prst="rect">
            <a:avLst/>
          </a:prstGeom>
          <a:solidFill>
            <a:srgbClr val="D4E4FD">
              <a:alpha val="47800"/>
            </a:srgbClr>
          </a:solidFill>
        </p:spPr>
        <p:txBody>
          <a:bodyPr anchorCtr="0" anchor="t" bIns="121900" lIns="121900" spcFirstLastPara="1" rIns="121900" wrap="square" tIns="121900">
            <a:noAutofit/>
          </a:bodyPr>
          <a:lstStyle/>
          <a:p>
            <a:pPr indent="0" lvl="0" marL="0" rtl="0" algn="l">
              <a:spcBef>
                <a:spcPts val="0"/>
              </a:spcBef>
              <a:spcAft>
                <a:spcPts val="1600"/>
              </a:spcAft>
              <a:buSzPts val="1018"/>
              <a:buNone/>
            </a:pPr>
            <a:r>
              <a:rPr b="1" lang="ja-JP" sz="2712"/>
              <a:t>開発したシステムの機能</a:t>
            </a:r>
            <a:endParaRPr b="1" sz="2712"/>
          </a:p>
        </p:txBody>
      </p:sp>
      <p:sp>
        <p:nvSpPr>
          <p:cNvPr id="308" name="Google Shape;308;g373cf163c16_5_1"/>
          <p:cNvSpPr/>
          <p:nvPr/>
        </p:nvSpPr>
        <p:spPr>
          <a:xfrm>
            <a:off x="815250" y="3718988"/>
            <a:ext cx="621300" cy="603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Nunito"/>
              <a:ea typeface="Nunito"/>
              <a:cs typeface="Nunito"/>
              <a:sym typeface="Nunito"/>
            </a:endParaRPr>
          </a:p>
        </p:txBody>
      </p:sp>
      <p:sp>
        <p:nvSpPr>
          <p:cNvPr id="309" name="Google Shape;309;g373cf163c16_5_1"/>
          <p:cNvSpPr txBox="1"/>
          <p:nvPr/>
        </p:nvSpPr>
        <p:spPr>
          <a:xfrm>
            <a:off x="877200" y="3718988"/>
            <a:ext cx="4974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700">
                <a:solidFill>
                  <a:schemeClr val="dk2"/>
                </a:solidFill>
                <a:latin typeface="Nunito"/>
                <a:ea typeface="Nunito"/>
                <a:cs typeface="Nunito"/>
                <a:sym typeface="Nunito"/>
              </a:rPr>
              <a:t>３</a:t>
            </a:r>
            <a:endParaRPr b="1" sz="2700">
              <a:solidFill>
                <a:schemeClr val="dk2"/>
              </a:solidFill>
              <a:latin typeface="Nunito"/>
              <a:ea typeface="Nunito"/>
              <a:cs typeface="Nunito"/>
              <a:sym typeface="Nunito"/>
            </a:endParaRPr>
          </a:p>
        </p:txBody>
      </p:sp>
      <p:sp>
        <p:nvSpPr>
          <p:cNvPr id="310" name="Google Shape;310;g373cf163c16_5_1"/>
          <p:cNvSpPr txBox="1"/>
          <p:nvPr>
            <p:ph idx="1" type="body"/>
          </p:nvPr>
        </p:nvSpPr>
        <p:spPr>
          <a:xfrm>
            <a:off x="1436550" y="5699400"/>
            <a:ext cx="5983500" cy="603300"/>
          </a:xfrm>
          <a:prstGeom prst="rect">
            <a:avLst/>
          </a:prstGeom>
          <a:solidFill>
            <a:srgbClr val="D4E4FD">
              <a:alpha val="47800"/>
            </a:srgbClr>
          </a:solidFill>
        </p:spPr>
        <p:txBody>
          <a:bodyPr anchorCtr="0" anchor="t" bIns="121900" lIns="121900" spcFirstLastPara="1" rIns="121900" wrap="square" tIns="121900">
            <a:noAutofit/>
          </a:bodyPr>
          <a:lstStyle/>
          <a:p>
            <a:pPr indent="0" lvl="0" marL="0" rtl="0" algn="l">
              <a:spcBef>
                <a:spcPts val="0"/>
              </a:spcBef>
              <a:spcAft>
                <a:spcPts val="1600"/>
              </a:spcAft>
              <a:buSzPts val="1018"/>
              <a:buNone/>
            </a:pPr>
            <a:r>
              <a:rPr b="1" lang="ja-JP" sz="2712"/>
              <a:t>システムの展望と新しい提案</a:t>
            </a:r>
            <a:endParaRPr b="1" sz="2712"/>
          </a:p>
        </p:txBody>
      </p:sp>
      <p:sp>
        <p:nvSpPr>
          <p:cNvPr id="311" name="Google Shape;311;g373cf163c16_5_1"/>
          <p:cNvSpPr/>
          <p:nvPr/>
        </p:nvSpPr>
        <p:spPr>
          <a:xfrm>
            <a:off x="815250" y="5699400"/>
            <a:ext cx="621300" cy="603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Nunito"/>
              <a:ea typeface="Nunito"/>
              <a:cs typeface="Nunito"/>
              <a:sym typeface="Nunito"/>
            </a:endParaRPr>
          </a:p>
        </p:txBody>
      </p:sp>
      <p:sp>
        <p:nvSpPr>
          <p:cNvPr id="312" name="Google Shape;312;g373cf163c16_5_1"/>
          <p:cNvSpPr txBox="1"/>
          <p:nvPr/>
        </p:nvSpPr>
        <p:spPr>
          <a:xfrm>
            <a:off x="887950" y="5699400"/>
            <a:ext cx="5619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700">
                <a:solidFill>
                  <a:schemeClr val="dk2"/>
                </a:solidFill>
                <a:latin typeface="Nunito"/>
                <a:ea typeface="Nunito"/>
                <a:cs typeface="Nunito"/>
                <a:sym typeface="Nunito"/>
              </a:rPr>
              <a:t>５</a:t>
            </a:r>
            <a:endParaRPr b="1" sz="2700">
              <a:solidFill>
                <a:schemeClr val="dk2"/>
              </a:solidFill>
              <a:latin typeface="Nunito"/>
              <a:ea typeface="Nunito"/>
              <a:cs typeface="Nunito"/>
              <a:sym typeface="Nunito"/>
            </a:endParaRPr>
          </a:p>
        </p:txBody>
      </p:sp>
      <p:sp>
        <p:nvSpPr>
          <p:cNvPr id="313" name="Google Shape;313;g373cf163c16_5_1"/>
          <p:cNvSpPr txBox="1"/>
          <p:nvPr>
            <p:ph idx="1" type="body"/>
          </p:nvPr>
        </p:nvSpPr>
        <p:spPr>
          <a:xfrm>
            <a:off x="1436550" y="4679775"/>
            <a:ext cx="5983500" cy="603300"/>
          </a:xfrm>
          <a:prstGeom prst="rect">
            <a:avLst/>
          </a:prstGeom>
          <a:solidFill>
            <a:srgbClr val="D4E4FD">
              <a:alpha val="47800"/>
            </a:srgbClr>
          </a:solidFill>
        </p:spPr>
        <p:txBody>
          <a:bodyPr anchorCtr="0" anchor="t" bIns="121900" lIns="121900" spcFirstLastPara="1" rIns="121900" wrap="square" tIns="121900">
            <a:noAutofit/>
          </a:bodyPr>
          <a:lstStyle/>
          <a:p>
            <a:pPr indent="0" lvl="0" marL="0" rtl="0" algn="l">
              <a:spcBef>
                <a:spcPts val="0"/>
              </a:spcBef>
              <a:spcAft>
                <a:spcPts val="1600"/>
              </a:spcAft>
              <a:buSzPts val="1018"/>
              <a:buNone/>
            </a:pPr>
            <a:r>
              <a:rPr b="1" lang="ja-JP" sz="2712"/>
              <a:t>システムのデモンストレーション</a:t>
            </a:r>
            <a:endParaRPr b="1" sz="2712"/>
          </a:p>
        </p:txBody>
      </p:sp>
      <p:sp>
        <p:nvSpPr>
          <p:cNvPr id="314" name="Google Shape;314;g373cf163c16_5_1"/>
          <p:cNvSpPr/>
          <p:nvPr/>
        </p:nvSpPr>
        <p:spPr>
          <a:xfrm>
            <a:off x="815250" y="4679775"/>
            <a:ext cx="621300" cy="603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latin typeface="Nunito"/>
              <a:ea typeface="Nunito"/>
              <a:cs typeface="Nunito"/>
              <a:sym typeface="Nunito"/>
            </a:endParaRPr>
          </a:p>
        </p:txBody>
      </p:sp>
      <p:sp>
        <p:nvSpPr>
          <p:cNvPr id="315" name="Google Shape;315;g373cf163c16_5_1"/>
          <p:cNvSpPr txBox="1"/>
          <p:nvPr/>
        </p:nvSpPr>
        <p:spPr>
          <a:xfrm>
            <a:off x="939050" y="4679775"/>
            <a:ext cx="435600" cy="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JP" sz="2700">
                <a:solidFill>
                  <a:schemeClr val="dk2"/>
                </a:solidFill>
                <a:latin typeface="Nunito"/>
                <a:ea typeface="Nunito"/>
                <a:cs typeface="Nunito"/>
                <a:sym typeface="Nunito"/>
              </a:rPr>
              <a:t>4</a:t>
            </a:r>
            <a:endParaRPr b="1" sz="2700">
              <a:solidFill>
                <a:schemeClr val="dk2"/>
              </a:solidFill>
              <a:latin typeface="Nunito"/>
              <a:ea typeface="Nunito"/>
              <a:cs typeface="Nunito"/>
              <a:sym typeface="Nunito"/>
            </a:endParaRPr>
          </a:p>
        </p:txBody>
      </p:sp>
      <p:pic>
        <p:nvPicPr>
          <p:cNvPr id="316" name="Google Shape;316;g373cf163c16_5_1"/>
          <p:cNvPicPr preferRelativeResize="0"/>
          <p:nvPr/>
        </p:nvPicPr>
        <p:blipFill>
          <a:blip r:embed="rId3">
            <a:alphaModFix/>
          </a:blip>
          <a:stretch>
            <a:fillRect/>
          </a:stretch>
        </p:blipFill>
        <p:spPr>
          <a:xfrm>
            <a:off x="8268225" y="3852526"/>
            <a:ext cx="2704676" cy="2704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
          <p:cNvSpPr txBox="1"/>
          <p:nvPr>
            <p:ph type="title"/>
          </p:nvPr>
        </p:nvSpPr>
        <p:spPr>
          <a:xfrm>
            <a:off x="1776925" y="534400"/>
            <a:ext cx="9908400" cy="60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4400"/>
              <a:buFont typeface="Calibri"/>
              <a:buNone/>
            </a:pPr>
            <a:r>
              <a:rPr lang="ja-JP"/>
              <a:t>M社</a:t>
            </a:r>
            <a:r>
              <a:rPr lang="ja-JP"/>
              <a:t>様</a:t>
            </a:r>
            <a:r>
              <a:rPr lang="ja-JP"/>
              <a:t>の現状の課題と</a:t>
            </a:r>
            <a:r>
              <a:rPr lang="ja-JP"/>
              <a:t>システム導入後の</a:t>
            </a:r>
            <a:r>
              <a:rPr lang="ja-JP"/>
              <a:t>展望</a:t>
            </a:r>
            <a:endParaRPr/>
          </a:p>
        </p:txBody>
      </p:sp>
      <p:sp>
        <p:nvSpPr>
          <p:cNvPr id="322" name="Google Shape;322;p2"/>
          <p:cNvSpPr txBox="1"/>
          <p:nvPr>
            <p:ph idx="1" type="body"/>
          </p:nvPr>
        </p:nvSpPr>
        <p:spPr>
          <a:xfrm>
            <a:off x="633750" y="2494875"/>
            <a:ext cx="5544300" cy="37539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b="1" lang="ja-JP" sz="2700"/>
              <a:t>○総務部門の業務負荷が増加</a:t>
            </a:r>
            <a:endParaRPr b="1" sz="2700"/>
          </a:p>
          <a:p>
            <a:pPr indent="0" lvl="0" marL="0" rtl="0" algn="l">
              <a:lnSpc>
                <a:spcPct val="100000"/>
              </a:lnSpc>
              <a:spcBef>
                <a:spcPts val="1600"/>
              </a:spcBef>
              <a:spcAft>
                <a:spcPts val="0"/>
              </a:spcAft>
              <a:buNone/>
            </a:pPr>
            <a:r>
              <a:rPr lang="ja-JP" sz="2200"/>
              <a:t>　・しかし、増員は厳しい状況</a:t>
            </a:r>
            <a:endParaRPr sz="2200"/>
          </a:p>
          <a:p>
            <a:pPr indent="0" lvl="0" marL="0" rtl="0" algn="l">
              <a:lnSpc>
                <a:spcPct val="100000"/>
              </a:lnSpc>
              <a:spcBef>
                <a:spcPts val="1600"/>
              </a:spcBef>
              <a:spcAft>
                <a:spcPts val="0"/>
              </a:spcAft>
              <a:buNone/>
            </a:pPr>
            <a:r>
              <a:rPr b="1" lang="ja-JP" sz="2700"/>
              <a:t>○入力ミスによる手戻り発生</a:t>
            </a:r>
            <a:endParaRPr b="1" sz="2700"/>
          </a:p>
          <a:p>
            <a:pPr indent="0" lvl="0" marL="0" rtl="0" algn="l">
              <a:lnSpc>
                <a:spcPct val="100000"/>
              </a:lnSpc>
              <a:spcBef>
                <a:spcPts val="1600"/>
              </a:spcBef>
              <a:spcAft>
                <a:spcPts val="0"/>
              </a:spcAft>
              <a:buNone/>
            </a:pPr>
            <a:r>
              <a:rPr lang="ja-JP" sz="2200"/>
              <a:t>　・月末にまとめての入力によるもの</a:t>
            </a:r>
            <a:endParaRPr sz="2200"/>
          </a:p>
          <a:p>
            <a:pPr indent="0" lvl="0" marL="0" rtl="0" algn="l">
              <a:lnSpc>
                <a:spcPct val="100000"/>
              </a:lnSpc>
              <a:spcBef>
                <a:spcPts val="1600"/>
              </a:spcBef>
              <a:spcAft>
                <a:spcPts val="0"/>
              </a:spcAft>
              <a:buNone/>
            </a:pPr>
            <a:r>
              <a:rPr b="1" lang="ja-JP" sz="2700"/>
              <a:t>○勤務実績の一括提出による負担</a:t>
            </a:r>
            <a:endParaRPr b="1" sz="2700"/>
          </a:p>
          <a:p>
            <a:pPr indent="0" lvl="0" marL="0" rtl="0" algn="l">
              <a:lnSpc>
                <a:spcPct val="100000"/>
              </a:lnSpc>
              <a:spcBef>
                <a:spcPts val="1600"/>
              </a:spcBef>
              <a:spcAft>
                <a:spcPts val="1600"/>
              </a:spcAft>
              <a:buNone/>
            </a:pPr>
            <a:r>
              <a:rPr lang="ja-JP" sz="2200"/>
              <a:t>　・総務部門への負担が集中</a:t>
            </a:r>
            <a:endParaRPr sz="2200"/>
          </a:p>
        </p:txBody>
      </p:sp>
      <p:sp>
        <p:nvSpPr>
          <p:cNvPr id="323" name="Google Shape;323;p2"/>
          <p:cNvSpPr txBox="1"/>
          <p:nvPr>
            <p:ph idx="1" type="body"/>
          </p:nvPr>
        </p:nvSpPr>
        <p:spPr>
          <a:xfrm>
            <a:off x="6351862" y="2494850"/>
            <a:ext cx="5544300" cy="37539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rmAutofit/>
          </a:bodyPr>
          <a:lstStyle/>
          <a:p>
            <a:pPr indent="0" lvl="0" marL="0" rtl="0" algn="l">
              <a:spcBef>
                <a:spcPts val="0"/>
              </a:spcBef>
              <a:spcAft>
                <a:spcPts val="0"/>
              </a:spcAft>
              <a:buNone/>
            </a:pPr>
            <a:r>
              <a:rPr b="1" lang="ja-JP" sz="2700"/>
              <a:t>○５年後には現在の２倍の従業員　体制を計画</a:t>
            </a:r>
            <a:endParaRPr b="1" sz="2700"/>
          </a:p>
          <a:p>
            <a:pPr indent="0" lvl="0" marL="0" rtl="0" algn="l">
              <a:spcBef>
                <a:spcPts val="1600"/>
              </a:spcBef>
              <a:spcAft>
                <a:spcPts val="0"/>
              </a:spcAft>
              <a:buNone/>
            </a:pPr>
            <a:r>
              <a:rPr b="1" lang="ja-JP" sz="2700"/>
              <a:t>○勤怠管理と給与計算を連携、</a:t>
            </a:r>
            <a:endParaRPr b="1" sz="2700"/>
          </a:p>
          <a:p>
            <a:pPr indent="0" lvl="0" marL="0" rtl="0" algn="l">
              <a:spcBef>
                <a:spcPts val="1600"/>
              </a:spcBef>
              <a:spcAft>
                <a:spcPts val="1600"/>
              </a:spcAft>
              <a:buNone/>
            </a:pPr>
            <a:r>
              <a:rPr lang="ja-JP" sz="2700"/>
              <a:t>　</a:t>
            </a:r>
            <a:r>
              <a:rPr b="1" lang="ja-JP" sz="2700"/>
              <a:t>給与計算処理まで全て自動化</a:t>
            </a:r>
            <a:endParaRPr b="1" sz="2700"/>
          </a:p>
        </p:txBody>
      </p:sp>
      <p:sp>
        <p:nvSpPr>
          <p:cNvPr id="324" name="Google Shape;324;p2"/>
          <p:cNvSpPr txBox="1"/>
          <p:nvPr/>
        </p:nvSpPr>
        <p:spPr>
          <a:xfrm>
            <a:off x="2153425" y="1560050"/>
            <a:ext cx="2274000" cy="93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JP" sz="5100">
                <a:solidFill>
                  <a:schemeClr val="dk2"/>
                </a:solidFill>
                <a:latin typeface="Nunito"/>
                <a:ea typeface="Nunito"/>
                <a:cs typeface="Nunito"/>
                <a:sym typeface="Nunito"/>
              </a:rPr>
              <a:t>課題</a:t>
            </a:r>
            <a:endParaRPr b="1" sz="5100">
              <a:solidFill>
                <a:schemeClr val="dk2"/>
              </a:solidFill>
              <a:latin typeface="Nunito"/>
              <a:ea typeface="Nunito"/>
              <a:cs typeface="Nunito"/>
              <a:sym typeface="Nunito"/>
            </a:endParaRPr>
          </a:p>
        </p:txBody>
      </p:sp>
      <p:sp>
        <p:nvSpPr>
          <p:cNvPr id="325" name="Google Shape;325;p2"/>
          <p:cNvSpPr txBox="1"/>
          <p:nvPr/>
        </p:nvSpPr>
        <p:spPr>
          <a:xfrm>
            <a:off x="7987000" y="1560050"/>
            <a:ext cx="2274000" cy="93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JP" sz="5100">
                <a:solidFill>
                  <a:schemeClr val="dk2"/>
                </a:solidFill>
                <a:latin typeface="Nunito"/>
                <a:ea typeface="Nunito"/>
                <a:cs typeface="Nunito"/>
                <a:sym typeface="Nunito"/>
              </a:rPr>
              <a:t>展望</a:t>
            </a:r>
            <a:endParaRPr b="1" sz="51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3"/>
          <p:cNvSpPr txBox="1"/>
          <p:nvPr/>
        </p:nvSpPr>
        <p:spPr>
          <a:xfrm>
            <a:off x="738550" y="3306150"/>
            <a:ext cx="10879800" cy="3459000"/>
          </a:xfrm>
          <a:prstGeom prst="rect">
            <a:avLst/>
          </a:prstGeom>
          <a:solidFill>
            <a:srgbClr val="FFF2CC"/>
          </a:solid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2"/>
              </a:solidFill>
              <a:latin typeface="Nunito"/>
              <a:ea typeface="Nunito"/>
              <a:cs typeface="Nunito"/>
              <a:sym typeface="Nunito"/>
            </a:endParaRPr>
          </a:p>
        </p:txBody>
      </p:sp>
      <p:sp>
        <p:nvSpPr>
          <p:cNvPr id="331" name="Google Shape;331;p3"/>
          <p:cNvSpPr txBox="1"/>
          <p:nvPr/>
        </p:nvSpPr>
        <p:spPr>
          <a:xfrm>
            <a:off x="738550" y="1979238"/>
            <a:ext cx="10879800" cy="1184700"/>
          </a:xfrm>
          <a:prstGeom prst="rect">
            <a:avLst/>
          </a:prstGeom>
          <a:solidFill>
            <a:srgbClr val="FFF2CC"/>
          </a:solid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2"/>
              </a:solidFill>
              <a:latin typeface="Nunito"/>
              <a:ea typeface="Nunito"/>
              <a:cs typeface="Nunito"/>
              <a:sym typeface="Nunito"/>
            </a:endParaRPr>
          </a:p>
        </p:txBody>
      </p:sp>
      <p:sp>
        <p:nvSpPr>
          <p:cNvPr id="332" name="Google Shape;332;p3"/>
          <p:cNvSpPr txBox="1"/>
          <p:nvPr>
            <p:ph type="title"/>
          </p:nvPr>
        </p:nvSpPr>
        <p:spPr>
          <a:xfrm>
            <a:off x="1796200" y="177425"/>
            <a:ext cx="9374100" cy="133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ja-JP"/>
              <a:t>M社</a:t>
            </a:r>
            <a:r>
              <a:rPr lang="ja-JP"/>
              <a:t>様からの</a:t>
            </a:r>
            <a:r>
              <a:rPr lang="ja-JP"/>
              <a:t>要望</a:t>
            </a:r>
            <a:endParaRPr/>
          </a:p>
        </p:txBody>
      </p:sp>
      <p:sp>
        <p:nvSpPr>
          <p:cNvPr id="333" name="Google Shape;333;p3"/>
          <p:cNvSpPr txBox="1"/>
          <p:nvPr>
            <p:ph idx="1" type="body"/>
          </p:nvPr>
        </p:nvSpPr>
        <p:spPr>
          <a:xfrm>
            <a:off x="820900" y="3520875"/>
            <a:ext cx="4258800" cy="17379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None/>
            </a:pPr>
            <a:r>
              <a:rPr b="1" lang="ja-JP" sz="2700">
                <a:solidFill>
                  <a:srgbClr val="000000"/>
                </a:solidFill>
                <a:latin typeface="Arial"/>
                <a:ea typeface="Arial"/>
                <a:cs typeface="Arial"/>
                <a:sym typeface="Arial"/>
              </a:rPr>
              <a:t>◯</a:t>
            </a:r>
            <a:r>
              <a:rPr b="1" lang="ja-JP" sz="2700">
                <a:solidFill>
                  <a:srgbClr val="444746"/>
                </a:solidFill>
                <a:latin typeface="Arial"/>
                <a:ea typeface="Arial"/>
                <a:cs typeface="Arial"/>
                <a:sym typeface="Arial"/>
              </a:rPr>
              <a:t>勤怠情報の登録</a:t>
            </a:r>
            <a:endParaRPr b="1" sz="2700">
              <a:solidFill>
                <a:srgbClr val="444746"/>
              </a:solidFill>
              <a:latin typeface="Arial"/>
              <a:ea typeface="Arial"/>
              <a:cs typeface="Arial"/>
              <a:sym typeface="Arial"/>
            </a:endParaRPr>
          </a:p>
          <a:p>
            <a:pPr indent="0" lvl="0" marL="0" rtl="0" algn="l">
              <a:lnSpc>
                <a:spcPct val="70000"/>
              </a:lnSpc>
              <a:spcBef>
                <a:spcPts val="1600"/>
              </a:spcBef>
              <a:spcAft>
                <a:spcPts val="0"/>
              </a:spcAft>
              <a:buNone/>
            </a:pPr>
            <a:r>
              <a:rPr b="1" lang="ja-JP" sz="2000">
                <a:solidFill>
                  <a:srgbClr val="444746"/>
                </a:solidFill>
                <a:latin typeface="Arial"/>
                <a:ea typeface="Arial"/>
                <a:cs typeface="Arial"/>
                <a:sym typeface="Arial"/>
              </a:rPr>
              <a:t>　・</a:t>
            </a:r>
            <a:r>
              <a:rPr lang="ja-JP" sz="2000">
                <a:solidFill>
                  <a:srgbClr val="444746"/>
                </a:solidFill>
                <a:latin typeface="Arial"/>
                <a:ea typeface="Arial"/>
                <a:cs typeface="Arial"/>
                <a:sym typeface="Arial"/>
              </a:rPr>
              <a:t>勤怠情報の登録が可能</a:t>
            </a:r>
            <a:endParaRPr b="1" sz="2000">
              <a:solidFill>
                <a:srgbClr val="444746"/>
              </a:solidFill>
              <a:latin typeface="Arial"/>
              <a:ea typeface="Arial"/>
              <a:cs typeface="Arial"/>
              <a:sym typeface="Arial"/>
            </a:endParaRPr>
          </a:p>
          <a:p>
            <a:pPr indent="0" lvl="0" marL="0" rtl="0" algn="l">
              <a:lnSpc>
                <a:spcPct val="70000"/>
              </a:lnSpc>
              <a:spcBef>
                <a:spcPts val="1600"/>
              </a:spcBef>
              <a:spcAft>
                <a:spcPts val="0"/>
              </a:spcAft>
              <a:buNone/>
            </a:pPr>
            <a:r>
              <a:rPr b="1" lang="ja-JP" sz="2700">
                <a:solidFill>
                  <a:srgbClr val="444746"/>
                </a:solidFill>
                <a:latin typeface="Arial"/>
                <a:ea typeface="Arial"/>
                <a:cs typeface="Arial"/>
                <a:sym typeface="Arial"/>
              </a:rPr>
              <a:t>◯勤怠情報の編集</a:t>
            </a:r>
            <a:endParaRPr b="1" sz="2700">
              <a:solidFill>
                <a:srgbClr val="444746"/>
              </a:solidFill>
              <a:latin typeface="Arial"/>
              <a:ea typeface="Arial"/>
              <a:cs typeface="Arial"/>
              <a:sym typeface="Arial"/>
            </a:endParaRPr>
          </a:p>
          <a:p>
            <a:pPr indent="0" lvl="0" marL="0" rtl="0" algn="l">
              <a:lnSpc>
                <a:spcPct val="70000"/>
              </a:lnSpc>
              <a:spcBef>
                <a:spcPts val="1600"/>
              </a:spcBef>
              <a:spcAft>
                <a:spcPts val="0"/>
              </a:spcAft>
              <a:buNone/>
            </a:pPr>
            <a:r>
              <a:rPr lang="ja-JP">
                <a:solidFill>
                  <a:srgbClr val="444746"/>
                </a:solidFill>
                <a:latin typeface="Arial"/>
                <a:ea typeface="Arial"/>
                <a:cs typeface="Arial"/>
                <a:sym typeface="Arial"/>
              </a:rPr>
              <a:t>　</a:t>
            </a:r>
            <a:r>
              <a:rPr lang="ja-JP" sz="2000">
                <a:solidFill>
                  <a:srgbClr val="444746"/>
                </a:solidFill>
                <a:latin typeface="Arial"/>
                <a:ea typeface="Arial"/>
                <a:cs typeface="Arial"/>
                <a:sym typeface="Arial"/>
              </a:rPr>
              <a:t>・登録情報の更新、削除が可能</a:t>
            </a:r>
            <a:endParaRPr sz="2000">
              <a:solidFill>
                <a:srgbClr val="444746"/>
              </a:solidFill>
              <a:latin typeface="Arial"/>
              <a:ea typeface="Arial"/>
              <a:cs typeface="Arial"/>
              <a:sym typeface="Arial"/>
            </a:endParaRPr>
          </a:p>
          <a:p>
            <a:pPr indent="0" lvl="0" marL="0" rtl="0" algn="l">
              <a:lnSpc>
                <a:spcPct val="70000"/>
              </a:lnSpc>
              <a:spcBef>
                <a:spcPts val="1600"/>
              </a:spcBef>
              <a:spcAft>
                <a:spcPts val="0"/>
              </a:spcAft>
              <a:buNone/>
            </a:pPr>
            <a:r>
              <a:t/>
            </a:r>
            <a:endParaRPr b="1">
              <a:solidFill>
                <a:srgbClr val="444746"/>
              </a:solidFill>
              <a:latin typeface="Arial"/>
              <a:ea typeface="Arial"/>
              <a:cs typeface="Arial"/>
              <a:sym typeface="Arial"/>
            </a:endParaRPr>
          </a:p>
          <a:p>
            <a:pPr indent="0" lvl="0" marL="0" rtl="0" algn="l">
              <a:lnSpc>
                <a:spcPct val="70000"/>
              </a:lnSpc>
              <a:spcBef>
                <a:spcPts val="1600"/>
              </a:spcBef>
              <a:spcAft>
                <a:spcPts val="0"/>
              </a:spcAft>
              <a:buNone/>
            </a:pPr>
            <a:r>
              <a:t/>
            </a:r>
            <a:endParaRPr>
              <a:solidFill>
                <a:srgbClr val="444746"/>
              </a:solidFill>
              <a:latin typeface="Arial"/>
              <a:ea typeface="Arial"/>
              <a:cs typeface="Arial"/>
              <a:sym typeface="Arial"/>
            </a:endParaRPr>
          </a:p>
          <a:p>
            <a:pPr indent="0" lvl="0" marL="0" rtl="0" algn="l">
              <a:lnSpc>
                <a:spcPct val="70000"/>
              </a:lnSpc>
              <a:spcBef>
                <a:spcPts val="1600"/>
              </a:spcBef>
              <a:spcAft>
                <a:spcPts val="1600"/>
              </a:spcAft>
              <a:buClr>
                <a:schemeClr val="dk1"/>
              </a:buClr>
              <a:buSzPts val="2800"/>
              <a:buNone/>
            </a:pPr>
            <a:r>
              <a:t/>
            </a:r>
            <a:endParaRPr/>
          </a:p>
        </p:txBody>
      </p:sp>
      <p:sp>
        <p:nvSpPr>
          <p:cNvPr id="334" name="Google Shape;334;p3"/>
          <p:cNvSpPr txBox="1"/>
          <p:nvPr/>
        </p:nvSpPr>
        <p:spPr>
          <a:xfrm>
            <a:off x="820900" y="2055438"/>
            <a:ext cx="10778100" cy="1184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ja-JP" sz="2700">
                <a:solidFill>
                  <a:srgbClr val="444746"/>
                </a:solidFill>
              </a:rPr>
              <a:t>◯共通</a:t>
            </a:r>
            <a:r>
              <a:rPr b="1" lang="ja-JP" sz="2700">
                <a:solidFill>
                  <a:srgbClr val="444746"/>
                </a:solidFill>
              </a:rPr>
              <a:t>機能</a:t>
            </a:r>
            <a:endParaRPr b="1" sz="2700">
              <a:solidFill>
                <a:srgbClr val="444746"/>
              </a:solidFill>
            </a:endParaRPr>
          </a:p>
          <a:p>
            <a:pPr indent="0" lvl="0" marL="0" rtl="0" algn="l">
              <a:lnSpc>
                <a:spcPct val="90000"/>
              </a:lnSpc>
              <a:spcBef>
                <a:spcPts val="1600"/>
              </a:spcBef>
              <a:spcAft>
                <a:spcPts val="0"/>
              </a:spcAft>
              <a:buNone/>
            </a:pPr>
            <a:r>
              <a:rPr lang="ja-JP" sz="1700">
                <a:solidFill>
                  <a:srgbClr val="444746"/>
                </a:solidFill>
              </a:rPr>
              <a:t>　</a:t>
            </a:r>
            <a:r>
              <a:rPr lang="ja-JP" sz="1900">
                <a:solidFill>
                  <a:srgbClr val="444746"/>
                </a:solidFill>
              </a:rPr>
              <a:t> </a:t>
            </a:r>
            <a:r>
              <a:rPr lang="ja-JP" sz="2000">
                <a:solidFill>
                  <a:srgbClr val="444746"/>
                </a:solidFill>
              </a:rPr>
              <a:t>・IDとパスワードでログイン　　　・必須項目の設定（入力、更新時にエラーチェック）</a:t>
            </a:r>
            <a:endParaRPr sz="2000">
              <a:solidFill>
                <a:srgbClr val="444746"/>
              </a:solidFill>
            </a:endParaRPr>
          </a:p>
          <a:p>
            <a:pPr indent="0" lvl="0" marL="0" rtl="0" algn="l">
              <a:spcBef>
                <a:spcPts val="1600"/>
              </a:spcBef>
              <a:spcAft>
                <a:spcPts val="0"/>
              </a:spcAft>
              <a:buNone/>
            </a:pPr>
            <a:r>
              <a:t/>
            </a:r>
            <a:endParaRPr sz="1700">
              <a:solidFill>
                <a:schemeClr val="dk2"/>
              </a:solidFill>
              <a:latin typeface="Nunito"/>
              <a:ea typeface="Nunito"/>
              <a:cs typeface="Nunito"/>
              <a:sym typeface="Nunito"/>
            </a:endParaRPr>
          </a:p>
        </p:txBody>
      </p:sp>
      <p:sp>
        <p:nvSpPr>
          <p:cNvPr id="335" name="Google Shape;335;p3"/>
          <p:cNvSpPr txBox="1"/>
          <p:nvPr/>
        </p:nvSpPr>
        <p:spPr>
          <a:xfrm>
            <a:off x="590250" y="1250600"/>
            <a:ext cx="3503700" cy="686100"/>
          </a:xfrm>
          <a:prstGeom prst="rect">
            <a:avLst/>
          </a:prstGeom>
          <a:noFill/>
          <a:ln>
            <a:noFill/>
          </a:ln>
        </p:spPr>
        <p:txBody>
          <a:bodyPr anchorCtr="0" anchor="t" bIns="91425" lIns="91425" spcFirstLastPara="1" rIns="91425" wrap="square" tIns="91425">
            <a:noAutofit/>
          </a:bodyPr>
          <a:lstStyle/>
          <a:p>
            <a:pPr indent="0" lvl="0" marL="177800" rtl="0" algn="ctr">
              <a:lnSpc>
                <a:spcPct val="90000"/>
              </a:lnSpc>
              <a:spcBef>
                <a:spcPts val="0"/>
              </a:spcBef>
              <a:spcAft>
                <a:spcPts val="0"/>
              </a:spcAft>
              <a:buClr>
                <a:schemeClr val="dk1"/>
              </a:buClr>
              <a:buSzPts val="2800"/>
              <a:buFont typeface="Arial"/>
              <a:buNone/>
            </a:pPr>
            <a:r>
              <a:rPr b="1" lang="ja-JP" sz="3800">
                <a:solidFill>
                  <a:schemeClr val="dk2"/>
                </a:solidFill>
                <a:latin typeface="Nunito"/>
                <a:ea typeface="Nunito"/>
                <a:cs typeface="Nunito"/>
                <a:sym typeface="Nunito"/>
              </a:rPr>
              <a:t>＜機能要件＞</a:t>
            </a:r>
            <a:endParaRPr b="1" sz="900"/>
          </a:p>
          <a:p>
            <a:pPr indent="0" lvl="0" marL="0" rtl="0" algn="l">
              <a:spcBef>
                <a:spcPts val="1600"/>
              </a:spcBef>
              <a:spcAft>
                <a:spcPts val="0"/>
              </a:spcAft>
              <a:buNone/>
            </a:pPr>
            <a:r>
              <a:t/>
            </a:r>
            <a:endParaRPr sz="1700">
              <a:solidFill>
                <a:schemeClr val="dk2"/>
              </a:solidFill>
              <a:latin typeface="Nunito"/>
              <a:ea typeface="Nunito"/>
              <a:cs typeface="Nunito"/>
              <a:sym typeface="Nunito"/>
            </a:endParaRPr>
          </a:p>
        </p:txBody>
      </p:sp>
      <p:sp>
        <p:nvSpPr>
          <p:cNvPr id="336" name="Google Shape;336;p3"/>
          <p:cNvSpPr txBox="1"/>
          <p:nvPr/>
        </p:nvSpPr>
        <p:spPr>
          <a:xfrm>
            <a:off x="817800" y="5244600"/>
            <a:ext cx="6677700" cy="14430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0"/>
              </a:spcBef>
              <a:spcAft>
                <a:spcPts val="0"/>
              </a:spcAft>
              <a:buNone/>
            </a:pPr>
            <a:r>
              <a:rPr b="1" lang="ja-JP" sz="2700">
                <a:solidFill>
                  <a:srgbClr val="444746"/>
                </a:solidFill>
              </a:rPr>
              <a:t>◯勤怠情報の外部出力</a:t>
            </a:r>
            <a:endParaRPr b="1" sz="2700">
              <a:solidFill>
                <a:srgbClr val="444746"/>
              </a:solidFill>
            </a:endParaRPr>
          </a:p>
          <a:p>
            <a:pPr indent="0" lvl="0" marL="0" rtl="0" algn="l">
              <a:lnSpc>
                <a:spcPct val="70000"/>
              </a:lnSpc>
              <a:spcBef>
                <a:spcPts val="1600"/>
              </a:spcBef>
              <a:spcAft>
                <a:spcPts val="0"/>
              </a:spcAft>
              <a:buNone/>
            </a:pPr>
            <a:r>
              <a:rPr lang="ja-JP" sz="1900">
                <a:solidFill>
                  <a:srgbClr val="444746"/>
                </a:solidFill>
              </a:rPr>
              <a:t>　</a:t>
            </a:r>
            <a:r>
              <a:rPr lang="ja-JP" sz="2000">
                <a:solidFill>
                  <a:srgbClr val="444746"/>
                </a:solidFill>
              </a:rPr>
              <a:t>・給与計算システム用のデータを</a:t>
            </a:r>
            <a:endParaRPr sz="2000">
              <a:solidFill>
                <a:srgbClr val="444746"/>
              </a:solidFill>
            </a:endParaRPr>
          </a:p>
          <a:p>
            <a:pPr indent="0" lvl="0" marL="0" rtl="0" algn="l">
              <a:lnSpc>
                <a:spcPct val="70000"/>
              </a:lnSpc>
              <a:spcBef>
                <a:spcPts val="1600"/>
              </a:spcBef>
              <a:spcAft>
                <a:spcPts val="0"/>
              </a:spcAft>
              <a:buNone/>
            </a:pPr>
            <a:r>
              <a:rPr lang="ja-JP" sz="2000">
                <a:solidFill>
                  <a:srgbClr val="444746"/>
                </a:solidFill>
              </a:rPr>
              <a:t>　　ファイル形式で出力</a:t>
            </a:r>
            <a:endParaRPr sz="2000">
              <a:solidFill>
                <a:schemeClr val="dk2"/>
              </a:solidFill>
              <a:latin typeface="Nunito"/>
              <a:ea typeface="Nunito"/>
              <a:cs typeface="Nunito"/>
              <a:sym typeface="Nunito"/>
            </a:endParaRPr>
          </a:p>
          <a:p>
            <a:pPr indent="0" lvl="0" marL="0" rtl="0" algn="l">
              <a:lnSpc>
                <a:spcPct val="70000"/>
              </a:lnSpc>
              <a:spcBef>
                <a:spcPts val="1600"/>
              </a:spcBef>
              <a:spcAft>
                <a:spcPts val="0"/>
              </a:spcAft>
              <a:buNone/>
            </a:pPr>
            <a:r>
              <a:t/>
            </a:r>
            <a:endParaRPr sz="1900">
              <a:solidFill>
                <a:srgbClr val="444746"/>
              </a:solidFill>
            </a:endParaRPr>
          </a:p>
          <a:p>
            <a:pPr indent="0" lvl="0" marL="0" rtl="0" algn="l">
              <a:spcBef>
                <a:spcPts val="1600"/>
              </a:spcBef>
              <a:spcAft>
                <a:spcPts val="0"/>
              </a:spcAft>
              <a:buNone/>
            </a:pPr>
            <a:r>
              <a:t/>
            </a:r>
            <a:endParaRPr sz="1700">
              <a:solidFill>
                <a:schemeClr val="dk2"/>
              </a:solidFill>
              <a:latin typeface="Nunito"/>
              <a:ea typeface="Nunito"/>
              <a:cs typeface="Nunito"/>
              <a:sym typeface="Nunito"/>
            </a:endParaRPr>
          </a:p>
        </p:txBody>
      </p:sp>
      <p:sp>
        <p:nvSpPr>
          <p:cNvPr id="337" name="Google Shape;337;p3"/>
          <p:cNvSpPr txBox="1"/>
          <p:nvPr/>
        </p:nvSpPr>
        <p:spPr>
          <a:xfrm>
            <a:off x="5293425" y="4015325"/>
            <a:ext cx="6469500" cy="17379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b="1" lang="ja-JP" sz="2700">
                <a:solidFill>
                  <a:srgbClr val="444746"/>
                </a:solidFill>
              </a:rPr>
              <a:t>◯勤怠情報の検索</a:t>
            </a:r>
            <a:endParaRPr b="1" sz="2700">
              <a:solidFill>
                <a:srgbClr val="444746"/>
              </a:solidFill>
            </a:endParaRPr>
          </a:p>
          <a:p>
            <a:pPr indent="0" lvl="0" marL="0" rtl="0" algn="l">
              <a:lnSpc>
                <a:spcPct val="70000"/>
              </a:lnSpc>
              <a:spcBef>
                <a:spcPts val="1600"/>
              </a:spcBef>
              <a:spcAft>
                <a:spcPts val="0"/>
              </a:spcAft>
              <a:buNone/>
            </a:pPr>
            <a:r>
              <a:rPr lang="ja-JP" sz="1700">
                <a:solidFill>
                  <a:srgbClr val="444746"/>
                </a:solidFill>
              </a:rPr>
              <a:t>　</a:t>
            </a:r>
            <a:r>
              <a:rPr lang="ja-JP" sz="2000">
                <a:solidFill>
                  <a:srgbClr val="444746"/>
                </a:solidFill>
              </a:rPr>
              <a:t>・権限に応じて他部署や他社員のデータも参照可能</a:t>
            </a:r>
            <a:endParaRPr sz="2000">
              <a:solidFill>
                <a:srgbClr val="444746"/>
              </a:solidFill>
            </a:endParaRPr>
          </a:p>
          <a:p>
            <a:pPr indent="0" lvl="0" marL="0" rtl="0" algn="l">
              <a:lnSpc>
                <a:spcPct val="70000"/>
              </a:lnSpc>
              <a:spcBef>
                <a:spcPts val="1600"/>
              </a:spcBef>
              <a:spcAft>
                <a:spcPts val="0"/>
              </a:spcAft>
              <a:buNone/>
            </a:pPr>
            <a:r>
              <a:rPr lang="ja-JP" sz="2000">
                <a:solidFill>
                  <a:srgbClr val="444746"/>
                </a:solidFill>
              </a:rPr>
              <a:t>　・給与計算に必要な情報を表示</a:t>
            </a:r>
            <a:endParaRPr sz="2000">
              <a:solidFill>
                <a:srgbClr val="444746"/>
              </a:solidFill>
            </a:endParaRPr>
          </a:p>
          <a:p>
            <a:pPr indent="0" lvl="0" marL="0" rtl="0" algn="l">
              <a:lnSpc>
                <a:spcPct val="70000"/>
              </a:lnSpc>
              <a:spcBef>
                <a:spcPts val="1600"/>
              </a:spcBef>
              <a:spcAft>
                <a:spcPts val="1600"/>
              </a:spcAft>
              <a:buNone/>
            </a:pPr>
            <a:r>
              <a:rPr lang="ja-JP" sz="2000">
                <a:solidFill>
                  <a:srgbClr val="444746"/>
                </a:solidFill>
              </a:rPr>
              <a:t>　（月間所定労働時間、残業時間）</a:t>
            </a:r>
            <a:endParaRPr sz="18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1" name="Shape 341"/>
        <p:cNvGrpSpPr/>
        <p:nvPr/>
      </p:nvGrpSpPr>
      <p:grpSpPr>
        <a:xfrm>
          <a:off x="0" y="0"/>
          <a:ext cx="0" cy="0"/>
          <a:chOff x="0" y="0"/>
          <a:chExt cx="0" cy="0"/>
        </a:xfrm>
      </p:grpSpPr>
      <p:sp>
        <p:nvSpPr>
          <p:cNvPr id="342" name="Google Shape;342;g36f867ef8d6_0_3"/>
          <p:cNvSpPr txBox="1"/>
          <p:nvPr/>
        </p:nvSpPr>
        <p:spPr>
          <a:xfrm>
            <a:off x="1811375" y="3367875"/>
            <a:ext cx="8549400" cy="1533600"/>
          </a:xfrm>
          <a:prstGeom prst="rect">
            <a:avLst/>
          </a:prstGeom>
          <a:solidFill>
            <a:srgbClr val="FFF2CC"/>
          </a:solid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2"/>
              </a:solidFill>
              <a:latin typeface="Nunito"/>
              <a:ea typeface="Nunito"/>
              <a:cs typeface="Nunito"/>
              <a:sym typeface="Nunito"/>
            </a:endParaRPr>
          </a:p>
        </p:txBody>
      </p:sp>
      <p:sp>
        <p:nvSpPr>
          <p:cNvPr id="343" name="Google Shape;343;g36f867ef8d6_0_3"/>
          <p:cNvSpPr txBox="1"/>
          <p:nvPr/>
        </p:nvSpPr>
        <p:spPr>
          <a:xfrm>
            <a:off x="1780775" y="5017475"/>
            <a:ext cx="8580000" cy="1680000"/>
          </a:xfrm>
          <a:prstGeom prst="rect">
            <a:avLst/>
          </a:prstGeom>
          <a:solidFill>
            <a:srgbClr val="FFF2CC"/>
          </a:solid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2"/>
              </a:solidFill>
              <a:latin typeface="Nunito"/>
              <a:ea typeface="Nunito"/>
              <a:cs typeface="Nunito"/>
              <a:sym typeface="Nunito"/>
            </a:endParaRPr>
          </a:p>
        </p:txBody>
      </p:sp>
      <p:sp>
        <p:nvSpPr>
          <p:cNvPr id="344" name="Google Shape;344;g36f867ef8d6_0_3"/>
          <p:cNvSpPr txBox="1"/>
          <p:nvPr>
            <p:ph type="title"/>
          </p:nvPr>
        </p:nvSpPr>
        <p:spPr>
          <a:xfrm>
            <a:off x="1439500" y="388950"/>
            <a:ext cx="9374100" cy="758700"/>
          </a:xfrm>
          <a:prstGeom prst="rect">
            <a:avLst/>
          </a:prstGeom>
        </p:spPr>
        <p:txBody>
          <a:bodyPr anchorCtr="0" anchor="t" bIns="121900" lIns="121900" spcFirstLastPara="1" rIns="121900" wrap="square" tIns="121900">
            <a:spAutoFit/>
          </a:bodyPr>
          <a:lstStyle/>
          <a:p>
            <a:pPr indent="0" lvl="0" marL="0" rtl="0" algn="l">
              <a:lnSpc>
                <a:spcPct val="90000"/>
              </a:lnSpc>
              <a:spcBef>
                <a:spcPts val="0"/>
              </a:spcBef>
              <a:spcAft>
                <a:spcPts val="0"/>
              </a:spcAft>
              <a:buClr>
                <a:schemeClr val="dk1"/>
              </a:buClr>
              <a:buSzPts val="4400"/>
              <a:buFont typeface="Calibri"/>
              <a:buNone/>
            </a:pPr>
            <a:r>
              <a:rPr lang="ja-JP"/>
              <a:t>M社様からの要望</a:t>
            </a:r>
            <a:endParaRPr/>
          </a:p>
        </p:txBody>
      </p:sp>
      <p:sp>
        <p:nvSpPr>
          <p:cNvPr id="345" name="Google Shape;345;g36f867ef8d6_0_3"/>
          <p:cNvSpPr txBox="1"/>
          <p:nvPr>
            <p:ph idx="1" type="body"/>
          </p:nvPr>
        </p:nvSpPr>
        <p:spPr>
          <a:xfrm>
            <a:off x="1532275" y="1065821"/>
            <a:ext cx="6216600" cy="582900"/>
          </a:xfrm>
          <a:prstGeom prst="rect">
            <a:avLst/>
          </a:prstGeom>
        </p:spPr>
        <p:txBody>
          <a:bodyPr anchorCtr="0" anchor="t" bIns="121900" lIns="121900" spcFirstLastPara="1" rIns="121900" wrap="square" tIns="121900">
            <a:normAutofit fontScale="25000" lnSpcReduction="20000"/>
          </a:bodyPr>
          <a:lstStyle/>
          <a:p>
            <a:pPr indent="0" lvl="0" marL="0" rtl="0" algn="l">
              <a:lnSpc>
                <a:spcPct val="90000"/>
              </a:lnSpc>
              <a:spcBef>
                <a:spcPts val="0"/>
              </a:spcBef>
              <a:spcAft>
                <a:spcPts val="1600"/>
              </a:spcAft>
              <a:buClr>
                <a:schemeClr val="dk1"/>
              </a:buClr>
              <a:buSzPts val="700"/>
              <a:buFont typeface="Arial"/>
              <a:buNone/>
            </a:pPr>
            <a:r>
              <a:rPr b="1" lang="ja-JP" sz="12400"/>
              <a:t>&lt;非機能要件&gt;</a:t>
            </a:r>
            <a:endParaRPr b="1" sz="2400"/>
          </a:p>
        </p:txBody>
      </p:sp>
      <p:sp>
        <p:nvSpPr>
          <p:cNvPr id="346" name="Google Shape;346;g36f867ef8d6_0_3"/>
          <p:cNvSpPr txBox="1"/>
          <p:nvPr/>
        </p:nvSpPr>
        <p:spPr>
          <a:xfrm>
            <a:off x="1811372" y="5017475"/>
            <a:ext cx="8344800" cy="161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ja-JP" sz="3000">
                <a:solidFill>
                  <a:schemeClr val="dk2"/>
                </a:solidFill>
                <a:latin typeface="Nunito"/>
                <a:ea typeface="Nunito"/>
                <a:cs typeface="Nunito"/>
                <a:sym typeface="Nunito"/>
              </a:rPr>
              <a:t>○</a:t>
            </a:r>
            <a:r>
              <a:rPr b="1" lang="ja-JP" sz="3000">
                <a:solidFill>
                  <a:srgbClr val="444746"/>
                </a:solidFill>
              </a:rPr>
              <a:t>セキュリティ</a:t>
            </a:r>
            <a:endParaRPr b="1" sz="3000">
              <a:solidFill>
                <a:srgbClr val="444746"/>
              </a:solidFill>
            </a:endParaRPr>
          </a:p>
          <a:p>
            <a:pPr indent="0" lvl="0" marL="0" rtl="0" algn="l">
              <a:lnSpc>
                <a:spcPct val="90000"/>
              </a:lnSpc>
              <a:spcBef>
                <a:spcPts val="1600"/>
              </a:spcBef>
              <a:spcAft>
                <a:spcPts val="0"/>
              </a:spcAft>
              <a:buNone/>
            </a:pPr>
            <a:r>
              <a:rPr lang="ja-JP" sz="2000">
                <a:solidFill>
                  <a:srgbClr val="444746"/>
                </a:solidFill>
              </a:rPr>
              <a:t>　</a:t>
            </a:r>
            <a:r>
              <a:rPr lang="ja-JP" sz="2300">
                <a:solidFill>
                  <a:srgbClr val="444746"/>
                </a:solidFill>
              </a:rPr>
              <a:t>・</a:t>
            </a:r>
            <a:r>
              <a:rPr lang="ja-JP" sz="2050">
                <a:solidFill>
                  <a:srgbClr val="444746"/>
                </a:solidFill>
              </a:rPr>
              <a:t>ログアウト時にセッションを削除し、不正アクセスを防止</a:t>
            </a:r>
            <a:endParaRPr sz="2050">
              <a:solidFill>
                <a:srgbClr val="444746"/>
              </a:solidFill>
            </a:endParaRPr>
          </a:p>
          <a:p>
            <a:pPr indent="0" lvl="0" marL="0" rtl="0" algn="l">
              <a:lnSpc>
                <a:spcPct val="90000"/>
              </a:lnSpc>
              <a:spcBef>
                <a:spcPts val="1600"/>
              </a:spcBef>
              <a:spcAft>
                <a:spcPts val="1600"/>
              </a:spcAft>
              <a:buNone/>
            </a:pPr>
            <a:r>
              <a:rPr lang="ja-JP" sz="2050">
                <a:solidFill>
                  <a:srgbClr val="444746"/>
                </a:solidFill>
              </a:rPr>
              <a:t>　・パスワードポリシーを設定し、違反するパスワードは登録不可。</a:t>
            </a:r>
            <a:endParaRPr sz="2050">
              <a:solidFill>
                <a:srgbClr val="444746"/>
              </a:solidFill>
            </a:endParaRPr>
          </a:p>
        </p:txBody>
      </p:sp>
      <p:sp>
        <p:nvSpPr>
          <p:cNvPr id="347" name="Google Shape;347;g36f867ef8d6_0_3"/>
          <p:cNvSpPr txBox="1"/>
          <p:nvPr/>
        </p:nvSpPr>
        <p:spPr>
          <a:xfrm>
            <a:off x="1780775" y="3344100"/>
            <a:ext cx="7352700" cy="2012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ja-JP" sz="3000">
                <a:solidFill>
                  <a:schemeClr val="dk2"/>
                </a:solidFill>
                <a:latin typeface="Nunito"/>
                <a:ea typeface="Nunito"/>
                <a:cs typeface="Nunito"/>
                <a:sym typeface="Nunito"/>
              </a:rPr>
              <a:t>○</a:t>
            </a:r>
            <a:r>
              <a:rPr b="1" lang="ja-JP" sz="3000">
                <a:solidFill>
                  <a:srgbClr val="444746"/>
                </a:solidFill>
              </a:rPr>
              <a:t>データ</a:t>
            </a:r>
            <a:endParaRPr b="1" sz="3000">
              <a:solidFill>
                <a:srgbClr val="444746"/>
              </a:solidFill>
            </a:endParaRPr>
          </a:p>
          <a:p>
            <a:pPr indent="0" lvl="0" marL="0" rtl="0" algn="l">
              <a:lnSpc>
                <a:spcPct val="90000"/>
              </a:lnSpc>
              <a:spcBef>
                <a:spcPts val="1600"/>
              </a:spcBef>
              <a:spcAft>
                <a:spcPts val="0"/>
              </a:spcAft>
              <a:buNone/>
            </a:pPr>
            <a:r>
              <a:rPr lang="ja-JP" sz="1700">
                <a:solidFill>
                  <a:srgbClr val="444746"/>
                </a:solidFill>
              </a:rPr>
              <a:t>　</a:t>
            </a:r>
            <a:r>
              <a:rPr lang="ja-JP" sz="2000">
                <a:solidFill>
                  <a:srgbClr val="444746"/>
                </a:solidFill>
              </a:rPr>
              <a:t>・データは最低5年間保持し、保存期間終了後は削除</a:t>
            </a:r>
            <a:endParaRPr sz="2000">
              <a:solidFill>
                <a:srgbClr val="444746"/>
              </a:solidFill>
            </a:endParaRPr>
          </a:p>
          <a:p>
            <a:pPr indent="0" lvl="0" marL="0" rtl="0" algn="l">
              <a:lnSpc>
                <a:spcPct val="90000"/>
              </a:lnSpc>
              <a:spcBef>
                <a:spcPts val="1600"/>
              </a:spcBef>
              <a:spcAft>
                <a:spcPts val="0"/>
              </a:spcAft>
              <a:buNone/>
            </a:pPr>
            <a:r>
              <a:rPr lang="ja-JP" sz="1700">
                <a:solidFill>
                  <a:srgbClr val="444746"/>
                </a:solidFill>
              </a:rPr>
              <a:t>　</a:t>
            </a:r>
            <a:r>
              <a:rPr lang="ja-JP" sz="2000">
                <a:solidFill>
                  <a:srgbClr val="444746"/>
                </a:solidFill>
              </a:rPr>
              <a:t>・登録済みデータは一日前の状態に戻せる機能を提供</a:t>
            </a:r>
            <a:endParaRPr sz="2000">
              <a:solidFill>
                <a:srgbClr val="444746"/>
              </a:solidFill>
            </a:endParaRPr>
          </a:p>
          <a:p>
            <a:pPr indent="0" lvl="0" marL="0" rtl="0" algn="l">
              <a:lnSpc>
                <a:spcPct val="90000"/>
              </a:lnSpc>
              <a:spcBef>
                <a:spcPts val="1600"/>
              </a:spcBef>
              <a:spcAft>
                <a:spcPts val="1600"/>
              </a:spcAft>
              <a:buNone/>
            </a:pPr>
            <a:r>
              <a:t/>
            </a:r>
            <a:endParaRPr sz="1750">
              <a:solidFill>
                <a:srgbClr val="444746"/>
              </a:solidFill>
              <a:highlight>
                <a:srgbClr val="FFFFFF"/>
              </a:highlight>
            </a:endParaRPr>
          </a:p>
        </p:txBody>
      </p:sp>
      <p:sp>
        <p:nvSpPr>
          <p:cNvPr id="348" name="Google Shape;348;g36f867ef8d6_0_3"/>
          <p:cNvSpPr txBox="1"/>
          <p:nvPr/>
        </p:nvSpPr>
        <p:spPr>
          <a:xfrm>
            <a:off x="1796075" y="1563650"/>
            <a:ext cx="8549400" cy="1680000"/>
          </a:xfrm>
          <a:prstGeom prst="rect">
            <a:avLst/>
          </a:prstGeom>
          <a:solidFill>
            <a:srgbClr val="FFF2CC"/>
          </a:solid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2"/>
              </a:solidFill>
              <a:latin typeface="Nunito"/>
              <a:ea typeface="Nunito"/>
              <a:cs typeface="Nunito"/>
              <a:sym typeface="Nunito"/>
            </a:endParaRPr>
          </a:p>
        </p:txBody>
      </p:sp>
      <p:sp>
        <p:nvSpPr>
          <p:cNvPr id="349" name="Google Shape;349;g36f867ef8d6_0_3"/>
          <p:cNvSpPr txBox="1"/>
          <p:nvPr/>
        </p:nvSpPr>
        <p:spPr>
          <a:xfrm>
            <a:off x="1751127" y="1686906"/>
            <a:ext cx="11227200" cy="1433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ja-JP" sz="3000">
                <a:solidFill>
                  <a:schemeClr val="dk2"/>
                </a:solidFill>
                <a:latin typeface="Nunito"/>
                <a:ea typeface="Nunito"/>
                <a:cs typeface="Nunito"/>
                <a:sym typeface="Nunito"/>
              </a:rPr>
              <a:t>○</a:t>
            </a:r>
            <a:r>
              <a:rPr b="1" lang="ja-JP" sz="3000">
                <a:solidFill>
                  <a:srgbClr val="444746"/>
                </a:solidFill>
              </a:rPr>
              <a:t>画面</a:t>
            </a:r>
            <a:endParaRPr b="1" sz="2700">
              <a:solidFill>
                <a:srgbClr val="444746"/>
              </a:solidFill>
            </a:endParaRPr>
          </a:p>
          <a:p>
            <a:pPr indent="0" lvl="0" marL="0" rtl="0" algn="l">
              <a:lnSpc>
                <a:spcPct val="90000"/>
              </a:lnSpc>
              <a:spcBef>
                <a:spcPts val="1600"/>
              </a:spcBef>
              <a:spcAft>
                <a:spcPts val="0"/>
              </a:spcAft>
              <a:buNone/>
            </a:pPr>
            <a:r>
              <a:rPr lang="ja-JP" sz="1700">
                <a:solidFill>
                  <a:srgbClr val="444746"/>
                </a:solidFill>
              </a:rPr>
              <a:t>　</a:t>
            </a:r>
            <a:r>
              <a:rPr lang="ja-JP" sz="2000">
                <a:solidFill>
                  <a:srgbClr val="444746"/>
                </a:solidFill>
              </a:rPr>
              <a:t>・連続操作が可能で、情報は画面遷移後も引き継がれる</a:t>
            </a:r>
            <a:endParaRPr sz="2000">
              <a:solidFill>
                <a:srgbClr val="444746"/>
              </a:solidFill>
            </a:endParaRPr>
          </a:p>
          <a:p>
            <a:pPr indent="0" lvl="0" marL="0" rtl="0" algn="l">
              <a:lnSpc>
                <a:spcPct val="90000"/>
              </a:lnSpc>
              <a:spcBef>
                <a:spcPts val="1600"/>
              </a:spcBef>
              <a:spcAft>
                <a:spcPts val="0"/>
              </a:spcAft>
              <a:buNone/>
            </a:pPr>
            <a:r>
              <a:rPr lang="ja-JP" sz="2000">
                <a:solidFill>
                  <a:srgbClr val="444746"/>
                </a:solidFill>
              </a:rPr>
              <a:t>　・必須項目設定とエラーチェックあり</a:t>
            </a:r>
            <a:endParaRPr sz="2000">
              <a:solidFill>
                <a:srgbClr val="444746"/>
              </a:solidFill>
            </a:endParaRPr>
          </a:p>
          <a:p>
            <a:pPr indent="0" lvl="0" marL="0" rtl="0" algn="l">
              <a:spcBef>
                <a:spcPts val="1600"/>
              </a:spcBef>
              <a:spcAft>
                <a:spcPts val="0"/>
              </a:spcAft>
              <a:buNone/>
            </a:pPr>
            <a:r>
              <a:t/>
            </a:r>
            <a:endParaRPr sz="17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g36f9765f2bd_2_0"/>
          <p:cNvPicPr preferRelativeResize="0"/>
          <p:nvPr/>
        </p:nvPicPr>
        <p:blipFill rotWithShape="1">
          <a:blip r:embed="rId3">
            <a:alphaModFix/>
          </a:blip>
          <a:srcRect b="0" l="2619" r="0" t="0"/>
          <a:stretch/>
        </p:blipFill>
        <p:spPr>
          <a:xfrm>
            <a:off x="671675" y="1177650"/>
            <a:ext cx="10848650" cy="5604150"/>
          </a:xfrm>
          <a:prstGeom prst="rect">
            <a:avLst/>
          </a:prstGeom>
          <a:noFill/>
          <a:ln>
            <a:noFill/>
          </a:ln>
        </p:spPr>
      </p:pic>
      <p:sp>
        <p:nvSpPr>
          <p:cNvPr id="355" name="Google Shape;355;g36f9765f2bd_2_0"/>
          <p:cNvSpPr txBox="1"/>
          <p:nvPr>
            <p:ph type="title"/>
          </p:nvPr>
        </p:nvSpPr>
        <p:spPr>
          <a:xfrm>
            <a:off x="1796200" y="515150"/>
            <a:ext cx="9374100" cy="60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4400"/>
              <a:buFont typeface="Calibri"/>
              <a:buNone/>
            </a:pPr>
            <a:r>
              <a:rPr lang="ja-JP"/>
              <a:t>開発したシステム</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
          <p:cNvSpPr txBox="1"/>
          <p:nvPr>
            <p:ph type="title"/>
          </p:nvPr>
        </p:nvSpPr>
        <p:spPr>
          <a:xfrm>
            <a:off x="1796200" y="518650"/>
            <a:ext cx="9374100" cy="60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4400"/>
              <a:buFont typeface="Calibri"/>
              <a:buNone/>
            </a:pPr>
            <a:r>
              <a:rPr lang="ja-JP"/>
              <a:t>勤怠登録機能(入力)</a:t>
            </a:r>
            <a:endParaRPr/>
          </a:p>
        </p:txBody>
      </p:sp>
      <p:graphicFrame>
        <p:nvGraphicFramePr>
          <p:cNvPr id="361" name="Google Shape;361;p4"/>
          <p:cNvGraphicFramePr/>
          <p:nvPr/>
        </p:nvGraphicFramePr>
        <p:xfrm>
          <a:off x="6543800" y="2559163"/>
          <a:ext cx="3000000" cy="3000000"/>
        </p:xfrm>
        <a:graphic>
          <a:graphicData uri="http://schemas.openxmlformats.org/drawingml/2006/table">
            <a:tbl>
              <a:tblPr>
                <a:noFill/>
                <a:tableStyleId>{672AF045-CED1-4658-85C4-E4E06B396C41}</a:tableStyleId>
              </a:tblPr>
              <a:tblGrid>
                <a:gridCol w="2168400"/>
                <a:gridCol w="3186975"/>
              </a:tblGrid>
              <a:tr h="381000">
                <a:tc>
                  <a:txBody>
                    <a:bodyPr/>
                    <a:lstStyle/>
                    <a:p>
                      <a:pPr indent="0" lvl="0" marL="0" rtl="0" algn="l">
                        <a:spcBef>
                          <a:spcPts val="0"/>
                        </a:spcBef>
                        <a:spcAft>
                          <a:spcPts val="0"/>
                        </a:spcAft>
                        <a:buNone/>
                      </a:pPr>
                      <a:r>
                        <a:rPr lang="ja-JP" sz="2700"/>
                        <a:t>日付</a:t>
                      </a:r>
                      <a:endParaRPr sz="2700"/>
                    </a:p>
                  </a:txBody>
                  <a:tcPr marT="91425" marB="91425" marR="91425" marL="91425">
                    <a:lnL cap="flat" cmpd="sng" w="9525">
                      <a:solidFill>
                        <a:srgbClr val="0C0C0C"/>
                      </a:solidFill>
                      <a:prstDash val="solid"/>
                      <a:round/>
                      <a:headEnd len="sm" w="sm" type="none"/>
                      <a:tailEnd len="sm" w="sm" type="none"/>
                    </a:lnL>
                    <a:lnR cap="flat" cmpd="sng" w="9525">
                      <a:solidFill>
                        <a:srgbClr val="0C0C0C"/>
                      </a:solidFill>
                      <a:prstDash val="solid"/>
                      <a:round/>
                      <a:headEnd len="sm" w="sm" type="none"/>
                      <a:tailEnd len="sm" w="sm" type="none"/>
                    </a:lnR>
                    <a:lnT cap="flat" cmpd="sng" w="9525">
                      <a:solidFill>
                        <a:srgbClr val="0C0C0C"/>
                      </a:solidFill>
                      <a:prstDash val="solid"/>
                      <a:round/>
                      <a:headEnd len="sm" w="sm" type="none"/>
                      <a:tailEnd len="sm" w="sm" type="none"/>
                    </a:lnT>
                    <a:lnB cap="flat" cmpd="sng" w="9525">
                      <a:solidFill>
                        <a:srgbClr val="0C0C0C"/>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700"/>
                        <a:t>2025/07/30</a:t>
                      </a:r>
                      <a:endParaRPr sz="2700"/>
                    </a:p>
                  </a:txBody>
                  <a:tcPr marT="91425" marB="91425" marR="91425" marL="91425">
                    <a:lnL cap="flat" cmpd="sng" w="9525">
                      <a:solidFill>
                        <a:srgbClr val="0C0C0C"/>
                      </a:solidFill>
                      <a:prstDash val="solid"/>
                      <a:round/>
                      <a:headEnd len="sm" w="sm" type="none"/>
                      <a:tailEnd len="sm" w="sm" type="none"/>
                    </a:lnL>
                    <a:lnR cap="flat" cmpd="sng" w="9525">
                      <a:solidFill>
                        <a:srgbClr val="0C0C0C"/>
                      </a:solidFill>
                      <a:prstDash val="solid"/>
                      <a:round/>
                      <a:headEnd len="sm" w="sm" type="none"/>
                      <a:tailEnd len="sm" w="sm" type="none"/>
                    </a:lnR>
                    <a:lnT cap="flat" cmpd="sng" w="9525">
                      <a:solidFill>
                        <a:srgbClr val="0C0C0C"/>
                      </a:solidFill>
                      <a:prstDash val="solid"/>
                      <a:round/>
                      <a:headEnd len="sm" w="sm" type="none"/>
                      <a:tailEnd len="sm" w="sm" type="none"/>
                    </a:lnT>
                    <a:lnB cap="flat" cmpd="sng" w="9525">
                      <a:solidFill>
                        <a:srgbClr val="0C0C0C"/>
                      </a:solidFill>
                      <a:prstDash val="solid"/>
                      <a:round/>
                      <a:headEnd len="sm" w="sm" type="none"/>
                      <a:tailEnd len="sm" w="sm" type="none"/>
                    </a:lnB>
                    <a:solidFill>
                      <a:srgbClr val="FFF2CC"/>
                    </a:solidFill>
                  </a:tcPr>
                </a:tc>
              </a:tr>
              <a:tr h="381000">
                <a:tc>
                  <a:txBody>
                    <a:bodyPr/>
                    <a:lstStyle/>
                    <a:p>
                      <a:pPr indent="0" lvl="0" marL="0" rtl="0" algn="l">
                        <a:spcBef>
                          <a:spcPts val="0"/>
                        </a:spcBef>
                        <a:spcAft>
                          <a:spcPts val="0"/>
                        </a:spcAft>
                        <a:buNone/>
                      </a:pPr>
                      <a:r>
                        <a:rPr lang="ja-JP" sz="2700"/>
                        <a:t>勤怠区分</a:t>
                      </a:r>
                      <a:endParaRPr sz="2700"/>
                    </a:p>
                  </a:txBody>
                  <a:tcPr marT="91425" marB="91425" marR="91425" marL="91425">
                    <a:lnL cap="flat" cmpd="sng" w="9525">
                      <a:solidFill>
                        <a:srgbClr val="0C0C0C"/>
                      </a:solidFill>
                      <a:prstDash val="solid"/>
                      <a:round/>
                      <a:headEnd len="sm" w="sm" type="none"/>
                      <a:tailEnd len="sm" w="sm" type="none"/>
                    </a:lnL>
                    <a:lnR cap="flat" cmpd="sng" w="9525">
                      <a:solidFill>
                        <a:srgbClr val="0C0C0C"/>
                      </a:solidFill>
                      <a:prstDash val="solid"/>
                      <a:round/>
                      <a:headEnd len="sm" w="sm" type="none"/>
                      <a:tailEnd len="sm" w="sm" type="none"/>
                    </a:lnR>
                    <a:lnT cap="flat" cmpd="sng" w="9525">
                      <a:solidFill>
                        <a:srgbClr val="0C0C0C"/>
                      </a:solidFill>
                      <a:prstDash val="solid"/>
                      <a:round/>
                      <a:headEnd len="sm" w="sm" type="none"/>
                      <a:tailEnd len="sm" w="sm" type="none"/>
                    </a:lnT>
                    <a:lnB cap="flat" cmpd="sng" w="9525">
                      <a:solidFill>
                        <a:srgbClr val="0C0C0C"/>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700"/>
                        <a:t>出勤</a:t>
                      </a:r>
                      <a:endParaRPr sz="2700"/>
                    </a:p>
                  </a:txBody>
                  <a:tcPr marT="91425" marB="91425" marR="91425" marL="91425">
                    <a:lnL cap="flat" cmpd="sng" w="9525">
                      <a:solidFill>
                        <a:srgbClr val="0C0C0C"/>
                      </a:solidFill>
                      <a:prstDash val="solid"/>
                      <a:round/>
                      <a:headEnd len="sm" w="sm" type="none"/>
                      <a:tailEnd len="sm" w="sm" type="none"/>
                    </a:lnL>
                    <a:lnR cap="flat" cmpd="sng" w="9525">
                      <a:solidFill>
                        <a:srgbClr val="0C0C0C"/>
                      </a:solidFill>
                      <a:prstDash val="solid"/>
                      <a:round/>
                      <a:headEnd len="sm" w="sm" type="none"/>
                      <a:tailEnd len="sm" w="sm" type="none"/>
                    </a:lnR>
                    <a:lnT cap="flat" cmpd="sng" w="9525">
                      <a:solidFill>
                        <a:srgbClr val="0C0C0C"/>
                      </a:solidFill>
                      <a:prstDash val="solid"/>
                      <a:round/>
                      <a:headEnd len="sm" w="sm" type="none"/>
                      <a:tailEnd len="sm" w="sm" type="none"/>
                    </a:lnT>
                    <a:lnB cap="flat" cmpd="sng" w="9525">
                      <a:solidFill>
                        <a:srgbClr val="0C0C0C"/>
                      </a:solidFill>
                      <a:prstDash val="solid"/>
                      <a:round/>
                      <a:headEnd len="sm" w="sm" type="none"/>
                      <a:tailEnd len="sm" w="sm" type="none"/>
                    </a:lnB>
                    <a:solidFill>
                      <a:srgbClr val="FFF2CC"/>
                    </a:solidFill>
                  </a:tcPr>
                </a:tc>
              </a:tr>
              <a:tr h="381000">
                <a:tc>
                  <a:txBody>
                    <a:bodyPr/>
                    <a:lstStyle/>
                    <a:p>
                      <a:pPr indent="0" lvl="0" marL="0" rtl="0" algn="l">
                        <a:spcBef>
                          <a:spcPts val="0"/>
                        </a:spcBef>
                        <a:spcAft>
                          <a:spcPts val="0"/>
                        </a:spcAft>
                        <a:buNone/>
                      </a:pPr>
                      <a:r>
                        <a:rPr lang="ja-JP" sz="2700"/>
                        <a:t>出勤時刻</a:t>
                      </a:r>
                      <a:endParaRPr sz="2700"/>
                    </a:p>
                  </a:txBody>
                  <a:tcPr marT="91425" marB="91425" marR="91425" marL="91425">
                    <a:lnL cap="flat" cmpd="sng" w="9525">
                      <a:solidFill>
                        <a:srgbClr val="0C0C0C"/>
                      </a:solidFill>
                      <a:prstDash val="solid"/>
                      <a:round/>
                      <a:headEnd len="sm" w="sm" type="none"/>
                      <a:tailEnd len="sm" w="sm" type="none"/>
                    </a:lnL>
                    <a:lnR cap="flat" cmpd="sng" w="9525">
                      <a:solidFill>
                        <a:srgbClr val="0C0C0C"/>
                      </a:solidFill>
                      <a:prstDash val="solid"/>
                      <a:round/>
                      <a:headEnd len="sm" w="sm" type="none"/>
                      <a:tailEnd len="sm" w="sm" type="none"/>
                    </a:lnR>
                    <a:lnT cap="flat" cmpd="sng" w="9525">
                      <a:solidFill>
                        <a:srgbClr val="0C0C0C"/>
                      </a:solidFill>
                      <a:prstDash val="solid"/>
                      <a:round/>
                      <a:headEnd len="sm" w="sm" type="none"/>
                      <a:tailEnd len="sm" w="sm" type="none"/>
                    </a:lnT>
                    <a:lnB cap="flat" cmpd="sng" w="9525">
                      <a:solidFill>
                        <a:srgbClr val="0C0C0C"/>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700"/>
                        <a:t>8 : 00</a:t>
                      </a:r>
                      <a:endParaRPr sz="2700"/>
                    </a:p>
                  </a:txBody>
                  <a:tcPr marT="91425" marB="91425" marR="91425" marL="91425">
                    <a:lnL cap="flat" cmpd="sng" w="9525">
                      <a:solidFill>
                        <a:srgbClr val="0C0C0C"/>
                      </a:solidFill>
                      <a:prstDash val="solid"/>
                      <a:round/>
                      <a:headEnd len="sm" w="sm" type="none"/>
                      <a:tailEnd len="sm" w="sm" type="none"/>
                    </a:lnL>
                    <a:lnR cap="flat" cmpd="sng" w="9525">
                      <a:solidFill>
                        <a:srgbClr val="0C0C0C"/>
                      </a:solidFill>
                      <a:prstDash val="solid"/>
                      <a:round/>
                      <a:headEnd len="sm" w="sm" type="none"/>
                      <a:tailEnd len="sm" w="sm" type="none"/>
                    </a:lnR>
                    <a:lnT cap="flat" cmpd="sng" w="9525">
                      <a:solidFill>
                        <a:srgbClr val="0C0C0C"/>
                      </a:solidFill>
                      <a:prstDash val="solid"/>
                      <a:round/>
                      <a:headEnd len="sm" w="sm" type="none"/>
                      <a:tailEnd len="sm" w="sm" type="none"/>
                    </a:lnT>
                    <a:lnB cap="flat" cmpd="sng" w="9525">
                      <a:solidFill>
                        <a:srgbClr val="0C0C0C"/>
                      </a:solidFill>
                      <a:prstDash val="solid"/>
                      <a:round/>
                      <a:headEnd len="sm" w="sm" type="none"/>
                      <a:tailEnd len="sm" w="sm" type="none"/>
                    </a:lnB>
                    <a:solidFill>
                      <a:srgbClr val="FFF2CC"/>
                    </a:solidFill>
                  </a:tcPr>
                </a:tc>
              </a:tr>
              <a:tr h="381000">
                <a:tc>
                  <a:txBody>
                    <a:bodyPr/>
                    <a:lstStyle/>
                    <a:p>
                      <a:pPr indent="0" lvl="0" marL="0" rtl="0" algn="l">
                        <a:spcBef>
                          <a:spcPts val="0"/>
                        </a:spcBef>
                        <a:spcAft>
                          <a:spcPts val="0"/>
                        </a:spcAft>
                        <a:buNone/>
                      </a:pPr>
                      <a:r>
                        <a:rPr lang="ja-JP" sz="2700"/>
                        <a:t>退勤時刻</a:t>
                      </a:r>
                      <a:endParaRPr sz="2700"/>
                    </a:p>
                  </a:txBody>
                  <a:tcPr marT="91425" marB="91425" marR="91425" marL="91425">
                    <a:lnL cap="flat" cmpd="sng" w="9525">
                      <a:solidFill>
                        <a:srgbClr val="0C0C0C"/>
                      </a:solidFill>
                      <a:prstDash val="solid"/>
                      <a:round/>
                      <a:headEnd len="sm" w="sm" type="none"/>
                      <a:tailEnd len="sm" w="sm" type="none"/>
                    </a:lnL>
                    <a:lnR cap="flat" cmpd="sng" w="9525">
                      <a:solidFill>
                        <a:srgbClr val="0C0C0C"/>
                      </a:solidFill>
                      <a:prstDash val="solid"/>
                      <a:round/>
                      <a:headEnd len="sm" w="sm" type="none"/>
                      <a:tailEnd len="sm" w="sm" type="none"/>
                    </a:lnR>
                    <a:lnT cap="flat" cmpd="sng" w="9525">
                      <a:solidFill>
                        <a:srgbClr val="0C0C0C"/>
                      </a:solidFill>
                      <a:prstDash val="solid"/>
                      <a:round/>
                      <a:headEnd len="sm" w="sm" type="none"/>
                      <a:tailEnd len="sm" w="sm" type="none"/>
                    </a:lnT>
                    <a:lnB cap="flat" cmpd="sng" w="9525">
                      <a:solidFill>
                        <a:srgbClr val="0C0C0C"/>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700"/>
                        <a:t>17 : 00</a:t>
                      </a:r>
                      <a:endParaRPr sz="2700"/>
                    </a:p>
                  </a:txBody>
                  <a:tcPr marT="91425" marB="91425" marR="91425" marL="91425">
                    <a:lnL cap="flat" cmpd="sng" w="9525">
                      <a:solidFill>
                        <a:srgbClr val="0C0C0C"/>
                      </a:solidFill>
                      <a:prstDash val="solid"/>
                      <a:round/>
                      <a:headEnd len="sm" w="sm" type="none"/>
                      <a:tailEnd len="sm" w="sm" type="none"/>
                    </a:lnL>
                    <a:lnR cap="flat" cmpd="sng" w="9525">
                      <a:solidFill>
                        <a:srgbClr val="0C0C0C"/>
                      </a:solidFill>
                      <a:prstDash val="solid"/>
                      <a:round/>
                      <a:headEnd len="sm" w="sm" type="none"/>
                      <a:tailEnd len="sm" w="sm" type="none"/>
                    </a:lnR>
                    <a:lnT cap="flat" cmpd="sng" w="9525">
                      <a:solidFill>
                        <a:srgbClr val="0C0C0C"/>
                      </a:solidFill>
                      <a:prstDash val="solid"/>
                      <a:round/>
                      <a:headEnd len="sm" w="sm" type="none"/>
                      <a:tailEnd len="sm" w="sm" type="none"/>
                    </a:lnT>
                    <a:lnB cap="flat" cmpd="sng" w="9525">
                      <a:solidFill>
                        <a:srgbClr val="0C0C0C"/>
                      </a:solidFill>
                      <a:prstDash val="solid"/>
                      <a:round/>
                      <a:headEnd len="sm" w="sm" type="none"/>
                      <a:tailEnd len="sm" w="sm" type="none"/>
                    </a:lnB>
                    <a:solidFill>
                      <a:srgbClr val="FFF2CC"/>
                    </a:solidFill>
                  </a:tcPr>
                </a:tc>
              </a:tr>
              <a:tr h="381000">
                <a:tc>
                  <a:txBody>
                    <a:bodyPr/>
                    <a:lstStyle/>
                    <a:p>
                      <a:pPr indent="0" lvl="0" marL="0" rtl="0" algn="l">
                        <a:spcBef>
                          <a:spcPts val="0"/>
                        </a:spcBef>
                        <a:spcAft>
                          <a:spcPts val="0"/>
                        </a:spcAft>
                        <a:buNone/>
                      </a:pPr>
                      <a:r>
                        <a:rPr lang="ja-JP" sz="2700"/>
                        <a:t>休憩時間(分)</a:t>
                      </a:r>
                      <a:endParaRPr sz="2700"/>
                    </a:p>
                  </a:txBody>
                  <a:tcPr marT="91425" marB="91425" marR="91425" marL="91425">
                    <a:lnL cap="flat" cmpd="sng" w="9525">
                      <a:solidFill>
                        <a:srgbClr val="0C0C0C"/>
                      </a:solidFill>
                      <a:prstDash val="solid"/>
                      <a:round/>
                      <a:headEnd len="sm" w="sm" type="none"/>
                      <a:tailEnd len="sm" w="sm" type="none"/>
                    </a:lnL>
                    <a:lnR cap="flat" cmpd="sng" w="9525">
                      <a:solidFill>
                        <a:srgbClr val="0C0C0C"/>
                      </a:solidFill>
                      <a:prstDash val="solid"/>
                      <a:round/>
                      <a:headEnd len="sm" w="sm" type="none"/>
                      <a:tailEnd len="sm" w="sm" type="none"/>
                    </a:lnR>
                    <a:lnT cap="flat" cmpd="sng" w="9525">
                      <a:solidFill>
                        <a:srgbClr val="0C0C0C"/>
                      </a:solidFill>
                      <a:prstDash val="solid"/>
                      <a:round/>
                      <a:headEnd len="sm" w="sm" type="none"/>
                      <a:tailEnd len="sm" w="sm" type="none"/>
                    </a:lnT>
                    <a:lnB cap="flat" cmpd="sng" w="9525">
                      <a:solidFill>
                        <a:srgbClr val="0C0C0C"/>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700"/>
                        <a:t>60</a:t>
                      </a:r>
                      <a:endParaRPr sz="2700"/>
                    </a:p>
                  </a:txBody>
                  <a:tcPr marT="91425" marB="91425" marR="91425" marL="91425">
                    <a:lnL cap="flat" cmpd="sng" w="9525">
                      <a:solidFill>
                        <a:srgbClr val="0C0C0C"/>
                      </a:solidFill>
                      <a:prstDash val="solid"/>
                      <a:round/>
                      <a:headEnd len="sm" w="sm" type="none"/>
                      <a:tailEnd len="sm" w="sm" type="none"/>
                    </a:lnL>
                    <a:lnR cap="flat" cmpd="sng" w="9525">
                      <a:solidFill>
                        <a:srgbClr val="0C0C0C"/>
                      </a:solidFill>
                      <a:prstDash val="solid"/>
                      <a:round/>
                      <a:headEnd len="sm" w="sm" type="none"/>
                      <a:tailEnd len="sm" w="sm" type="none"/>
                    </a:lnR>
                    <a:lnT cap="flat" cmpd="sng" w="9525">
                      <a:solidFill>
                        <a:srgbClr val="0C0C0C"/>
                      </a:solidFill>
                      <a:prstDash val="solid"/>
                      <a:round/>
                      <a:headEnd len="sm" w="sm" type="none"/>
                      <a:tailEnd len="sm" w="sm" type="none"/>
                    </a:lnT>
                    <a:lnB cap="flat" cmpd="sng" w="9525">
                      <a:solidFill>
                        <a:srgbClr val="0C0C0C"/>
                      </a:solidFill>
                      <a:prstDash val="solid"/>
                      <a:round/>
                      <a:headEnd len="sm" w="sm" type="none"/>
                      <a:tailEnd len="sm" w="sm" type="none"/>
                    </a:lnB>
                    <a:solidFill>
                      <a:srgbClr val="FFF2CC"/>
                    </a:solidFill>
                  </a:tcPr>
                </a:tc>
              </a:tr>
            </a:tbl>
          </a:graphicData>
        </a:graphic>
      </p:graphicFrame>
      <p:sp>
        <p:nvSpPr>
          <p:cNvPr id="362" name="Google Shape;362;p4"/>
          <p:cNvSpPr/>
          <p:nvPr/>
        </p:nvSpPr>
        <p:spPr>
          <a:xfrm>
            <a:off x="8007825" y="5751600"/>
            <a:ext cx="2427300" cy="6585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JP" sz="2600">
                <a:latin typeface="Nunito"/>
                <a:ea typeface="Nunito"/>
                <a:cs typeface="Nunito"/>
                <a:sym typeface="Nunito"/>
              </a:rPr>
              <a:t>登録する</a:t>
            </a:r>
            <a:endParaRPr sz="2600">
              <a:latin typeface="Nunito"/>
              <a:ea typeface="Nunito"/>
              <a:cs typeface="Nunito"/>
              <a:sym typeface="Nunito"/>
            </a:endParaRPr>
          </a:p>
        </p:txBody>
      </p:sp>
      <p:sp>
        <p:nvSpPr>
          <p:cNvPr id="363" name="Google Shape;363;p4"/>
          <p:cNvSpPr txBox="1"/>
          <p:nvPr/>
        </p:nvSpPr>
        <p:spPr>
          <a:xfrm>
            <a:off x="8310975" y="1780625"/>
            <a:ext cx="1821000" cy="65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JP" sz="3200">
                <a:solidFill>
                  <a:schemeClr val="dk2"/>
                </a:solidFill>
                <a:latin typeface="Nunito"/>
                <a:ea typeface="Nunito"/>
                <a:cs typeface="Nunito"/>
                <a:sym typeface="Nunito"/>
              </a:rPr>
              <a:t>勤怠登録</a:t>
            </a:r>
            <a:endParaRPr b="1" sz="3200">
              <a:solidFill>
                <a:schemeClr val="dk2"/>
              </a:solidFill>
              <a:latin typeface="Nunito"/>
              <a:ea typeface="Nunito"/>
              <a:cs typeface="Nunito"/>
              <a:sym typeface="Nunito"/>
            </a:endParaRPr>
          </a:p>
        </p:txBody>
      </p:sp>
      <p:pic>
        <p:nvPicPr>
          <p:cNvPr id="364" name="Google Shape;364;p4"/>
          <p:cNvPicPr preferRelativeResize="0"/>
          <p:nvPr/>
        </p:nvPicPr>
        <p:blipFill>
          <a:blip r:embed="rId3">
            <a:alphaModFix/>
          </a:blip>
          <a:stretch>
            <a:fillRect/>
          </a:stretch>
        </p:blipFill>
        <p:spPr>
          <a:xfrm>
            <a:off x="4675904" y="1482376"/>
            <a:ext cx="1252170" cy="1252200"/>
          </a:xfrm>
          <a:prstGeom prst="rect">
            <a:avLst/>
          </a:prstGeom>
          <a:noFill/>
          <a:ln>
            <a:noFill/>
          </a:ln>
        </p:spPr>
      </p:pic>
      <p:sp>
        <p:nvSpPr>
          <p:cNvPr id="365" name="Google Shape;365;p4"/>
          <p:cNvSpPr/>
          <p:nvPr/>
        </p:nvSpPr>
        <p:spPr>
          <a:xfrm rot="3097715">
            <a:off x="5365330" y="3138354"/>
            <a:ext cx="2289786" cy="1813292"/>
          </a:xfrm>
          <a:prstGeom prst="rtTriangl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366" name="Google Shape;366;p4"/>
          <p:cNvCxnSpPr>
            <a:stCxn id="365" idx="2"/>
          </p:cNvCxnSpPr>
          <p:nvPr/>
        </p:nvCxnSpPr>
        <p:spPr>
          <a:xfrm>
            <a:off x="5088823" y="3710350"/>
            <a:ext cx="0" cy="0"/>
          </a:xfrm>
          <a:prstGeom prst="straightConnector1">
            <a:avLst/>
          </a:prstGeom>
          <a:noFill/>
          <a:ln cap="flat" cmpd="sng" w="9525">
            <a:solidFill>
              <a:schemeClr val="dk2"/>
            </a:solidFill>
            <a:prstDash val="solid"/>
            <a:round/>
            <a:headEnd len="med" w="med" type="none"/>
            <a:tailEnd len="med" w="med" type="none"/>
          </a:ln>
        </p:spPr>
      </p:cxnSp>
      <p:pic>
        <p:nvPicPr>
          <p:cNvPr id="367" name="Google Shape;367;p4"/>
          <p:cNvPicPr preferRelativeResize="0"/>
          <p:nvPr/>
        </p:nvPicPr>
        <p:blipFill rotWithShape="1">
          <a:blip r:embed="rId4">
            <a:alphaModFix amt="63000"/>
          </a:blip>
          <a:srcRect b="30434" l="0" r="34443" t="0"/>
          <a:stretch/>
        </p:blipFill>
        <p:spPr>
          <a:xfrm flipH="1">
            <a:off x="0" y="1123450"/>
            <a:ext cx="2581800" cy="2650475"/>
          </a:xfrm>
          <a:prstGeom prst="rect">
            <a:avLst/>
          </a:prstGeom>
          <a:noFill/>
          <a:ln>
            <a:noFill/>
          </a:ln>
        </p:spPr>
      </p:pic>
      <p:pic>
        <p:nvPicPr>
          <p:cNvPr id="368" name="Google Shape;368;p4"/>
          <p:cNvPicPr preferRelativeResize="0"/>
          <p:nvPr/>
        </p:nvPicPr>
        <p:blipFill>
          <a:blip r:embed="rId5">
            <a:alphaModFix/>
          </a:blip>
          <a:stretch>
            <a:fillRect/>
          </a:stretch>
        </p:blipFill>
        <p:spPr>
          <a:xfrm flipH="1">
            <a:off x="1358050" y="2584450"/>
            <a:ext cx="4141850" cy="3294625"/>
          </a:xfrm>
          <a:prstGeom prst="rect">
            <a:avLst/>
          </a:prstGeom>
          <a:noFill/>
          <a:ln>
            <a:noFill/>
          </a:ln>
        </p:spPr>
      </p:pic>
      <p:pic>
        <p:nvPicPr>
          <p:cNvPr id="369" name="Google Shape;369;p4"/>
          <p:cNvPicPr preferRelativeResize="0"/>
          <p:nvPr/>
        </p:nvPicPr>
        <p:blipFill rotWithShape="1">
          <a:blip r:embed="rId6">
            <a:alphaModFix/>
          </a:blip>
          <a:srcRect b="0" l="25156" r="25156" t="0"/>
          <a:stretch/>
        </p:blipFill>
        <p:spPr>
          <a:xfrm>
            <a:off x="3118100" y="3093500"/>
            <a:ext cx="1863351" cy="1484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3720d42db4c_0_0"/>
          <p:cNvSpPr/>
          <p:nvPr/>
        </p:nvSpPr>
        <p:spPr>
          <a:xfrm>
            <a:off x="4980500" y="1321600"/>
            <a:ext cx="6498300" cy="2514300"/>
          </a:xfrm>
          <a:prstGeom prst="wedgeRectCallout">
            <a:avLst>
              <a:gd fmla="val -67565" name="adj1"/>
              <a:gd fmla="val -8621"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graphicFrame>
        <p:nvGraphicFramePr>
          <p:cNvPr id="375" name="Google Shape;375;g3720d42db4c_0_0"/>
          <p:cNvGraphicFramePr/>
          <p:nvPr/>
        </p:nvGraphicFramePr>
        <p:xfrm>
          <a:off x="4980500" y="1321600"/>
          <a:ext cx="3000000" cy="3000000"/>
        </p:xfrm>
        <a:graphic>
          <a:graphicData uri="http://schemas.openxmlformats.org/drawingml/2006/table">
            <a:tbl>
              <a:tblPr>
                <a:noFill/>
                <a:tableStyleId>{672AF045-CED1-4658-85C4-E4E06B396C41}</a:tableStyleId>
              </a:tblPr>
              <a:tblGrid>
                <a:gridCol w="1624550"/>
                <a:gridCol w="1624550"/>
                <a:gridCol w="1624550"/>
                <a:gridCol w="1624550"/>
              </a:tblGrid>
              <a:tr h="473650">
                <a:tc>
                  <a:txBody>
                    <a:bodyPr/>
                    <a:lstStyle/>
                    <a:p>
                      <a:pPr indent="0" lvl="0" marL="0" rtl="0" algn="ctr">
                        <a:spcBef>
                          <a:spcPts val="0"/>
                        </a:spcBef>
                        <a:spcAft>
                          <a:spcPts val="0"/>
                        </a:spcAft>
                        <a:buNone/>
                      </a:pPr>
                      <a:r>
                        <a:rPr lang="ja-JP" sz="2100"/>
                        <a:t>社員番号</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パスワード</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名前</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上長権限</a:t>
                      </a:r>
                      <a:endParaRPr sz="2100"/>
                    </a:p>
                  </a:txBody>
                  <a:tcPr marT="91425" marB="91425" marR="91425" marL="91425">
                    <a:solidFill>
                      <a:srgbClr val="FFF2CC"/>
                    </a:solidFill>
                  </a:tcPr>
                </a:tc>
              </a:tr>
              <a:tr h="431625">
                <a:tc>
                  <a:txBody>
                    <a:bodyPr/>
                    <a:lstStyle/>
                    <a:p>
                      <a:pPr indent="0" lvl="0" marL="0" rtl="0" algn="ctr">
                        <a:spcBef>
                          <a:spcPts val="0"/>
                        </a:spcBef>
                        <a:spcAft>
                          <a:spcPts val="0"/>
                        </a:spcAft>
                        <a:buNone/>
                      </a:pPr>
                      <a:r>
                        <a:rPr lang="ja-JP" sz="2100"/>
                        <a:t>000001</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山田太郎</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あり</a:t>
                      </a:r>
                      <a:endParaRPr sz="2100"/>
                    </a:p>
                  </a:txBody>
                  <a:tcPr marT="91425" marB="91425" marR="91425" marL="91425">
                    <a:solidFill>
                      <a:srgbClr val="FFF2CC"/>
                    </a:solidFill>
                  </a:tcPr>
                </a:tc>
              </a:tr>
              <a:tr h="380500">
                <a:tc>
                  <a:txBody>
                    <a:bodyPr/>
                    <a:lstStyle/>
                    <a:p>
                      <a:pPr indent="0" lvl="0" marL="0" rtl="0" algn="ctr">
                        <a:spcBef>
                          <a:spcPts val="0"/>
                        </a:spcBef>
                        <a:spcAft>
                          <a:spcPts val="0"/>
                        </a:spcAft>
                        <a:buNone/>
                      </a:pPr>
                      <a:r>
                        <a:rPr lang="ja-JP" sz="2100"/>
                        <a:t>000002</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鈴木花子</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あり</a:t>
                      </a:r>
                      <a:endParaRPr sz="2100"/>
                    </a:p>
                  </a:txBody>
                  <a:tcPr marT="91425" marB="91425" marR="91425" marL="91425">
                    <a:solidFill>
                      <a:srgbClr val="FFF2CC"/>
                    </a:solidFill>
                  </a:tcPr>
                </a:tc>
              </a:tr>
              <a:tr h="352475">
                <a:tc>
                  <a:txBody>
                    <a:bodyPr/>
                    <a:lstStyle/>
                    <a:p>
                      <a:pPr indent="0" lvl="0" marL="0" rtl="0" algn="ctr">
                        <a:spcBef>
                          <a:spcPts val="0"/>
                        </a:spcBef>
                        <a:spcAft>
                          <a:spcPts val="0"/>
                        </a:spcAft>
                        <a:buNone/>
                      </a:pPr>
                      <a:r>
                        <a:rPr lang="ja-JP" sz="2100"/>
                        <a:t>000003</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佐藤次郎</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なし</a:t>
                      </a:r>
                      <a:endParaRPr sz="2100"/>
                    </a:p>
                  </a:txBody>
                  <a:tcPr marT="91425" marB="91425" marR="91425" marL="91425">
                    <a:solidFill>
                      <a:srgbClr val="FFF2CC"/>
                    </a:solidFill>
                  </a:tcPr>
                </a:tc>
              </a:tr>
              <a:tr h="310475">
                <a:tc>
                  <a:txBody>
                    <a:bodyPr/>
                    <a:lstStyle/>
                    <a:p>
                      <a:pPr indent="0" lvl="0" marL="0" rtl="0" algn="ctr">
                        <a:spcBef>
                          <a:spcPts val="0"/>
                        </a:spcBef>
                        <a:spcAft>
                          <a:spcPts val="0"/>
                        </a:spcAft>
                        <a:buNone/>
                      </a:pPr>
                      <a:r>
                        <a:rPr lang="ja-JP" sz="2100"/>
                        <a:t>000004</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田中三郎</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あり</a:t>
                      </a:r>
                      <a:endParaRPr sz="2100"/>
                    </a:p>
                  </a:txBody>
                  <a:tcPr marT="91425" marB="91425" marR="91425" marL="91425">
                    <a:solidFill>
                      <a:srgbClr val="FFF2CC"/>
                    </a:solidFill>
                  </a:tcPr>
                </a:tc>
              </a:tr>
            </a:tbl>
          </a:graphicData>
        </a:graphic>
      </p:graphicFrame>
      <p:graphicFrame>
        <p:nvGraphicFramePr>
          <p:cNvPr id="376" name="Google Shape;376;g3720d42db4c_0_0"/>
          <p:cNvGraphicFramePr/>
          <p:nvPr/>
        </p:nvGraphicFramePr>
        <p:xfrm>
          <a:off x="564800" y="4038825"/>
          <a:ext cx="3000000" cy="3000000"/>
        </p:xfrm>
        <a:graphic>
          <a:graphicData uri="http://schemas.openxmlformats.org/drawingml/2006/table">
            <a:tbl>
              <a:tblPr>
                <a:noFill/>
                <a:tableStyleId>{672AF045-CED1-4658-85C4-E4E06B396C41}</a:tableStyleId>
              </a:tblPr>
              <a:tblGrid>
                <a:gridCol w="1382800"/>
                <a:gridCol w="1382800"/>
                <a:gridCol w="1382800"/>
                <a:gridCol w="1382800"/>
                <a:gridCol w="1382800"/>
                <a:gridCol w="1382800"/>
                <a:gridCol w="1382800"/>
                <a:gridCol w="1382800"/>
              </a:tblGrid>
              <a:tr h="473650">
                <a:tc>
                  <a:txBody>
                    <a:bodyPr/>
                    <a:lstStyle/>
                    <a:p>
                      <a:pPr indent="0" lvl="0" marL="0" rtl="0" algn="ctr">
                        <a:spcBef>
                          <a:spcPts val="0"/>
                        </a:spcBef>
                        <a:spcAft>
                          <a:spcPts val="0"/>
                        </a:spcAft>
                        <a:buNone/>
                      </a:pPr>
                      <a:r>
                        <a:rPr lang="ja-JP" sz="2100"/>
                        <a:t>社員番号</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年月日</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勤怠区分</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出勤 時</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出勤 分</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退勤 時</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退勤 分</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休憩</a:t>
                      </a:r>
                      <a:endParaRPr sz="2100"/>
                    </a:p>
                  </a:txBody>
                  <a:tcPr marT="91425" marB="91425" marR="91425" marL="91425">
                    <a:solidFill>
                      <a:srgbClr val="FFF2CC"/>
                    </a:solidFill>
                  </a:tcPr>
                </a:tc>
              </a:tr>
              <a:tr h="431625">
                <a:tc>
                  <a:txBody>
                    <a:bodyPr/>
                    <a:lstStyle/>
                    <a:p>
                      <a:pPr indent="0" lvl="0" marL="0" rtl="0" algn="ctr">
                        <a:spcBef>
                          <a:spcPts val="0"/>
                        </a:spcBef>
                        <a:spcAft>
                          <a:spcPts val="0"/>
                        </a:spcAft>
                        <a:buNone/>
                      </a:pPr>
                      <a:r>
                        <a:rPr lang="ja-JP" sz="2100"/>
                        <a:t>000001</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2025/7/30</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200"/>
                        <a:t>出勤</a:t>
                      </a:r>
                      <a:endParaRPr sz="2200"/>
                    </a:p>
                  </a:txBody>
                  <a:tcPr marT="91425" marB="91425" marR="91425" marL="91425">
                    <a:solidFill>
                      <a:srgbClr val="FFF2CC"/>
                    </a:solidFill>
                  </a:tcPr>
                </a:tc>
                <a:tc>
                  <a:txBody>
                    <a:bodyPr/>
                    <a:lstStyle/>
                    <a:p>
                      <a:pPr indent="0" lvl="0" marL="0" rtl="0" algn="ctr">
                        <a:spcBef>
                          <a:spcPts val="0"/>
                        </a:spcBef>
                        <a:spcAft>
                          <a:spcPts val="0"/>
                        </a:spcAft>
                        <a:buNone/>
                      </a:pPr>
                      <a:r>
                        <a:rPr lang="ja-JP" sz="2200"/>
                        <a:t>9</a:t>
                      </a:r>
                      <a:endParaRPr sz="22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0</a:t>
                      </a:r>
                      <a:endParaRPr sz="22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17</a:t>
                      </a:r>
                      <a:endParaRPr sz="22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0</a:t>
                      </a:r>
                      <a:endParaRPr sz="2200"/>
                    </a:p>
                  </a:txBody>
                  <a:tcPr marT="91425" marB="91425" marR="91425" marL="91425">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60</a:t>
                      </a:r>
                      <a:endParaRPr sz="2200"/>
                    </a:p>
                  </a:txBody>
                  <a:tcPr marT="91425" marB="91425" marR="91425" marL="91425">
                    <a:solidFill>
                      <a:srgbClr val="FFF2CC"/>
                    </a:solidFill>
                  </a:tcPr>
                </a:tc>
              </a:tr>
              <a:tr h="380500">
                <a:tc>
                  <a:txBody>
                    <a:bodyPr/>
                    <a:lstStyle/>
                    <a:p>
                      <a:pPr indent="0" lvl="0" marL="0" rtl="0" algn="ctr">
                        <a:spcBef>
                          <a:spcPts val="0"/>
                        </a:spcBef>
                        <a:spcAft>
                          <a:spcPts val="0"/>
                        </a:spcAft>
                        <a:buNone/>
                      </a:pPr>
                      <a:r>
                        <a:rPr lang="ja-JP" sz="2100"/>
                        <a:t>000002</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2025/7/30</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200"/>
                        <a:t>出勤</a:t>
                      </a:r>
                      <a:endParaRPr sz="2200"/>
                    </a:p>
                  </a:txBody>
                  <a:tcPr marT="91425" marB="91425" marR="91425" marL="91425">
                    <a:lnR cap="flat" cmpd="sng" w="9525">
                      <a:solidFill>
                        <a:srgbClr val="9E9E9E"/>
                      </a:solidFill>
                      <a:prstDash val="solid"/>
                      <a:round/>
                      <a:headEnd len="sm" w="sm" type="none"/>
                      <a:tailEnd len="sm" w="sm" type="none"/>
                    </a:lnR>
                    <a:solidFill>
                      <a:srgbClr val="FFF2CC"/>
                    </a:solidFill>
                  </a:tcPr>
                </a:tc>
                <a:tc>
                  <a:txBody>
                    <a:bodyPr/>
                    <a:lstStyle/>
                    <a:p>
                      <a:pPr indent="0" lvl="0" marL="0" rtl="0" algn="ctr">
                        <a:spcBef>
                          <a:spcPts val="0"/>
                        </a:spcBef>
                        <a:spcAft>
                          <a:spcPts val="0"/>
                        </a:spcAft>
                        <a:buNone/>
                      </a:pPr>
                      <a:r>
                        <a:rPr lang="ja-JP" sz="2200"/>
                        <a:t>9</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0</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17</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0</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60</a:t>
                      </a:r>
                      <a:endParaRPr sz="2200"/>
                    </a:p>
                  </a:txBody>
                  <a:tcPr marT="91425" marB="91425" marR="91425" marL="91425">
                    <a:lnL cap="flat" cmpd="sng" w="9525">
                      <a:solidFill>
                        <a:srgbClr val="9E9E9E"/>
                      </a:solidFill>
                      <a:prstDash val="solid"/>
                      <a:round/>
                      <a:headEnd len="sm" w="sm" type="none"/>
                      <a:tailEnd len="sm" w="sm" type="none"/>
                    </a:lnL>
                    <a:solidFill>
                      <a:srgbClr val="FFF2CC"/>
                    </a:solidFill>
                  </a:tcPr>
                </a:tc>
              </a:tr>
              <a:tr h="352475">
                <a:tc>
                  <a:txBody>
                    <a:bodyPr/>
                    <a:lstStyle/>
                    <a:p>
                      <a:pPr indent="0" lvl="0" marL="0" rtl="0" algn="ctr">
                        <a:spcBef>
                          <a:spcPts val="0"/>
                        </a:spcBef>
                        <a:spcAft>
                          <a:spcPts val="0"/>
                        </a:spcAft>
                        <a:buNone/>
                      </a:pPr>
                      <a:r>
                        <a:rPr lang="ja-JP" sz="2100"/>
                        <a:t>000003</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2025/7/30</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200"/>
                        <a:t>年休</a:t>
                      </a:r>
                      <a:endParaRPr sz="2200"/>
                    </a:p>
                  </a:txBody>
                  <a:tcPr marT="91425" marB="91425" marR="91425" marL="91425">
                    <a:solidFill>
                      <a:srgbClr val="FFF2CC"/>
                    </a:solidFill>
                  </a:tcPr>
                </a:tc>
                <a:tc>
                  <a:txBody>
                    <a:bodyPr/>
                    <a:lstStyle/>
                    <a:p>
                      <a:pPr indent="0" lvl="0" marL="0" rtl="0" algn="ctr">
                        <a:spcBef>
                          <a:spcPts val="0"/>
                        </a:spcBef>
                        <a:spcAft>
                          <a:spcPts val="0"/>
                        </a:spcAft>
                        <a:buNone/>
                      </a:pPr>
                      <a:r>
                        <a:rPr lang="ja-JP" sz="2200"/>
                        <a:t>0</a:t>
                      </a:r>
                      <a:endParaRPr sz="2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0</a:t>
                      </a:r>
                      <a:endParaRPr sz="2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0</a:t>
                      </a:r>
                      <a:endParaRPr sz="2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0</a:t>
                      </a:r>
                      <a:endParaRPr sz="2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0</a:t>
                      </a:r>
                      <a:endParaRPr sz="2200"/>
                    </a:p>
                  </a:txBody>
                  <a:tcPr marT="91425" marB="91425" marR="91425" marL="91425">
                    <a:solidFill>
                      <a:srgbClr val="FFF2CC"/>
                    </a:solidFill>
                  </a:tcPr>
                </a:tc>
              </a:tr>
              <a:tr h="310475">
                <a:tc>
                  <a:txBody>
                    <a:bodyPr/>
                    <a:lstStyle/>
                    <a:p>
                      <a:pPr indent="0" lvl="0" marL="0" rtl="0" algn="ctr">
                        <a:spcBef>
                          <a:spcPts val="0"/>
                        </a:spcBef>
                        <a:spcAft>
                          <a:spcPts val="0"/>
                        </a:spcAft>
                        <a:buNone/>
                      </a:pPr>
                      <a:r>
                        <a:rPr lang="ja-JP" sz="2100"/>
                        <a:t>000004</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100"/>
                        <a:t>2025/7/30</a:t>
                      </a:r>
                      <a:endParaRPr sz="2100"/>
                    </a:p>
                  </a:txBody>
                  <a:tcPr marT="91425" marB="91425" marR="91425" marL="91425">
                    <a:solidFill>
                      <a:srgbClr val="FFF2CC"/>
                    </a:solidFill>
                  </a:tcPr>
                </a:tc>
                <a:tc>
                  <a:txBody>
                    <a:bodyPr/>
                    <a:lstStyle/>
                    <a:p>
                      <a:pPr indent="0" lvl="0" marL="0" rtl="0" algn="ctr">
                        <a:spcBef>
                          <a:spcPts val="0"/>
                        </a:spcBef>
                        <a:spcAft>
                          <a:spcPts val="0"/>
                        </a:spcAft>
                        <a:buNone/>
                      </a:pPr>
                      <a:r>
                        <a:rPr lang="ja-JP" sz="2200"/>
                        <a:t>出勤</a:t>
                      </a:r>
                      <a:endParaRPr sz="2200"/>
                    </a:p>
                  </a:txBody>
                  <a:tcPr marT="91425" marB="91425" marR="91425" marL="91425">
                    <a:lnR cap="flat" cmpd="sng" w="9525">
                      <a:solidFill>
                        <a:srgbClr val="9E9E9E"/>
                      </a:solidFill>
                      <a:prstDash val="solid"/>
                      <a:round/>
                      <a:headEnd len="sm" w="sm" type="none"/>
                      <a:tailEnd len="sm" w="sm" type="none"/>
                    </a:lnR>
                    <a:solidFill>
                      <a:srgbClr val="FFF2CC"/>
                    </a:solidFill>
                  </a:tcPr>
                </a:tc>
                <a:tc>
                  <a:txBody>
                    <a:bodyPr/>
                    <a:lstStyle/>
                    <a:p>
                      <a:pPr indent="0" lvl="0" marL="0" rtl="0" algn="ctr">
                        <a:spcBef>
                          <a:spcPts val="0"/>
                        </a:spcBef>
                        <a:spcAft>
                          <a:spcPts val="0"/>
                        </a:spcAft>
                        <a:buNone/>
                      </a:pPr>
                      <a:r>
                        <a:rPr lang="ja-JP" sz="2200"/>
                        <a:t>9</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0</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17</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0</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ja-JP" sz="2200"/>
                        <a:t>60</a:t>
                      </a:r>
                      <a:endParaRPr sz="2200"/>
                    </a:p>
                  </a:txBody>
                  <a:tcPr marT="91425" marB="91425" marR="91425" marL="91425">
                    <a:lnL cap="flat" cmpd="sng" w="9525">
                      <a:solidFill>
                        <a:srgbClr val="9E9E9E"/>
                      </a:solidFill>
                      <a:prstDash val="solid"/>
                      <a:round/>
                      <a:headEnd len="sm" w="sm" type="none"/>
                      <a:tailEnd len="sm" w="sm" type="none"/>
                    </a:lnL>
                    <a:solidFill>
                      <a:srgbClr val="FFF2CC"/>
                    </a:solidFill>
                  </a:tcPr>
                </a:tc>
              </a:tr>
            </a:tbl>
          </a:graphicData>
        </a:graphic>
      </p:graphicFrame>
      <p:sp>
        <p:nvSpPr>
          <p:cNvPr id="377" name="Google Shape;377;g3720d42db4c_0_0"/>
          <p:cNvSpPr txBox="1"/>
          <p:nvPr>
            <p:ph type="title"/>
          </p:nvPr>
        </p:nvSpPr>
        <p:spPr>
          <a:xfrm>
            <a:off x="1796200" y="518675"/>
            <a:ext cx="9374100" cy="60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4400"/>
              <a:buFont typeface="Calibri"/>
              <a:buNone/>
            </a:pPr>
            <a:r>
              <a:rPr lang="ja-JP"/>
              <a:t>勤怠登録機能(データベース)</a:t>
            </a:r>
            <a:endParaRPr/>
          </a:p>
        </p:txBody>
      </p:sp>
      <p:pic>
        <p:nvPicPr>
          <p:cNvPr id="378" name="Google Shape;378;g3720d42db4c_0_0"/>
          <p:cNvPicPr preferRelativeResize="0"/>
          <p:nvPr/>
        </p:nvPicPr>
        <p:blipFill rotWithShape="1">
          <a:blip r:embed="rId3">
            <a:alphaModFix/>
          </a:blip>
          <a:srcRect b="10026" l="12425" r="15162" t="8253"/>
          <a:stretch/>
        </p:blipFill>
        <p:spPr>
          <a:xfrm>
            <a:off x="1058400" y="1039613"/>
            <a:ext cx="2960359" cy="292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373cf163c16_5_5"/>
          <p:cNvSpPr txBox="1"/>
          <p:nvPr>
            <p:ph idx="1" type="body"/>
          </p:nvPr>
        </p:nvSpPr>
        <p:spPr>
          <a:xfrm>
            <a:off x="401550" y="2615725"/>
            <a:ext cx="11388900" cy="3388800"/>
          </a:xfrm>
          <a:prstGeom prst="rect">
            <a:avLst/>
          </a:prstGeom>
          <a:solidFill>
            <a:srgbClr val="FFF2CC"/>
          </a:solidFill>
          <a:ln cap="flat" cmpd="sng" w="9525">
            <a:solidFill>
              <a:srgbClr val="E69138"/>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None/>
            </a:pPr>
            <a:r>
              <a:rPr b="1" lang="ja-JP" sz="2700"/>
              <a:t>社員コード , 年月 , 始業時分 , 終業時分 , 労働時間 , 休憩時間 , 超過時間</a:t>
            </a:r>
            <a:endParaRPr b="1" sz="2700"/>
          </a:p>
          <a:p>
            <a:pPr indent="0" lvl="0" marL="0" rtl="0" algn="l">
              <a:lnSpc>
                <a:spcPct val="100000"/>
              </a:lnSpc>
              <a:spcBef>
                <a:spcPts val="1600"/>
              </a:spcBef>
              <a:spcAft>
                <a:spcPts val="0"/>
              </a:spcAft>
              <a:buNone/>
            </a:pPr>
            <a:r>
              <a:rPr b="1" lang="ja-JP" sz="2700"/>
              <a:t>   000001,  2025-7,    9,0,          17</a:t>
            </a:r>
            <a:r>
              <a:rPr b="1" lang="ja-JP" sz="2700"/>
              <a:t>,0, </a:t>
            </a:r>
            <a:r>
              <a:rPr b="1" lang="ja-JP" sz="2700"/>
              <a:t>         420,           60,             0</a:t>
            </a:r>
            <a:endParaRPr b="1" sz="2700"/>
          </a:p>
          <a:p>
            <a:pPr indent="0" lvl="0" marL="0" rtl="0" algn="l">
              <a:lnSpc>
                <a:spcPct val="100000"/>
              </a:lnSpc>
              <a:spcBef>
                <a:spcPts val="1600"/>
              </a:spcBef>
              <a:spcAft>
                <a:spcPts val="0"/>
              </a:spcAft>
              <a:buNone/>
            </a:pPr>
            <a:r>
              <a:rPr b="1" lang="ja-JP" sz="2700"/>
              <a:t>   000001,  2025-7,    9,0,          17,0,          420,           60,             0</a:t>
            </a:r>
            <a:endParaRPr b="1" sz="2700"/>
          </a:p>
          <a:p>
            <a:pPr indent="0" lvl="0" marL="0" rtl="0" algn="l">
              <a:lnSpc>
                <a:spcPct val="100000"/>
              </a:lnSpc>
              <a:spcBef>
                <a:spcPts val="1600"/>
              </a:spcBef>
              <a:spcAft>
                <a:spcPts val="0"/>
              </a:spcAft>
              <a:buNone/>
            </a:pPr>
            <a:r>
              <a:rPr b="1" lang="ja-JP" sz="2700"/>
              <a:t>   000001,  2025-7,    9,0,          17,0,          420,           60,             0</a:t>
            </a:r>
            <a:endParaRPr b="1" sz="2700"/>
          </a:p>
          <a:p>
            <a:pPr indent="0" lvl="0" marL="0" rtl="0" algn="l">
              <a:lnSpc>
                <a:spcPct val="100000"/>
              </a:lnSpc>
              <a:spcBef>
                <a:spcPts val="1600"/>
              </a:spcBef>
              <a:spcAft>
                <a:spcPts val="1600"/>
              </a:spcAft>
              <a:buNone/>
            </a:pPr>
            <a:r>
              <a:rPr b="1" lang="ja-JP" sz="2700"/>
              <a:t>   000001,  2025-7,    8,0,          19,0,          600,           60,           180</a:t>
            </a:r>
            <a:endParaRPr b="1" sz="2700"/>
          </a:p>
        </p:txBody>
      </p:sp>
      <p:sp>
        <p:nvSpPr>
          <p:cNvPr id="384" name="Google Shape;384;g373cf163c16_5_5"/>
          <p:cNvSpPr txBox="1"/>
          <p:nvPr>
            <p:ph idx="1" type="body"/>
          </p:nvPr>
        </p:nvSpPr>
        <p:spPr>
          <a:xfrm>
            <a:off x="401550" y="1692975"/>
            <a:ext cx="4065600" cy="727500"/>
          </a:xfrm>
          <a:prstGeom prst="rect">
            <a:avLst/>
          </a:prstGeom>
        </p:spPr>
        <p:txBody>
          <a:bodyPr anchorCtr="0" anchor="t" bIns="121900" lIns="121900" spcFirstLastPara="1" rIns="121900" wrap="square" tIns="121900">
            <a:normAutofit fontScale="32500" lnSpcReduction="20000"/>
          </a:bodyPr>
          <a:lstStyle/>
          <a:p>
            <a:pPr indent="0" lvl="0" marL="0" rtl="0" algn="l">
              <a:lnSpc>
                <a:spcPct val="90000"/>
              </a:lnSpc>
              <a:spcBef>
                <a:spcPts val="0"/>
              </a:spcBef>
              <a:spcAft>
                <a:spcPts val="1600"/>
              </a:spcAft>
              <a:buClr>
                <a:schemeClr val="dk1"/>
              </a:buClr>
              <a:buSzPts val="910"/>
              <a:buFont typeface="Arial"/>
              <a:buNone/>
            </a:pPr>
            <a:r>
              <a:rPr b="1" lang="ja-JP" sz="12400"/>
              <a:t>&lt;CSV</a:t>
            </a:r>
            <a:r>
              <a:rPr b="1" lang="ja-JP" sz="12400"/>
              <a:t>ファイル</a:t>
            </a:r>
            <a:r>
              <a:rPr b="1" lang="ja-JP" sz="12400"/>
              <a:t>&gt;</a:t>
            </a:r>
            <a:endParaRPr b="1" sz="2400"/>
          </a:p>
        </p:txBody>
      </p:sp>
      <p:sp>
        <p:nvSpPr>
          <p:cNvPr id="385" name="Google Shape;385;g373cf163c16_5_5"/>
          <p:cNvSpPr txBox="1"/>
          <p:nvPr>
            <p:ph type="title"/>
          </p:nvPr>
        </p:nvSpPr>
        <p:spPr>
          <a:xfrm>
            <a:off x="1796200" y="495875"/>
            <a:ext cx="9374100" cy="6048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chemeClr val="dk1"/>
              </a:buClr>
              <a:buSzPts val="4400"/>
              <a:buFont typeface="Calibri"/>
              <a:buNone/>
            </a:pPr>
            <a:r>
              <a:rPr lang="ja-JP"/>
              <a:t>エクスポート</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2025-07-23T05:52:56Z</dcterms:created>
  <dc:creator>250451052</dc:creator>
</cp:coreProperties>
</file>