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292CDE-B05D-471E-830A-0508B3D62EB6}">
  <a:tblStyle styleId="{C0292CDE-B05D-471E-830A-0508B3D62EB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just" rtl="0">
              <a:lnSpc>
                <a:spcPct val="150000"/>
              </a:lnSpc>
              <a:spcBef>
                <a:spcPts val="0"/>
              </a:spcBef>
              <a:buClr>
                <a:schemeClr val="dk1"/>
              </a:buClr>
              <a:buSzPct val="122222"/>
              <a:buFont typeface="Arial"/>
              <a:buNone/>
            </a:pPr>
            <a:r>
              <a:rPr lang="en" sz="900">
                <a:solidFill>
                  <a:srgbClr val="444444"/>
                </a:solidFill>
              </a:rPr>
              <a:t>Modern societies have a growing dependency on information and communication technologies that are globally interconnected. However, this interconnectivity also creates interdependencies and risks that need to be managed at the national, regional and international levels. Enhancing cybersecurity and protecting critical information infrastructures is essential to each nation's security and economic well-being.</a:t>
            </a:r>
          </a:p>
          <a:p>
            <a:pPr lvl="0" algn="just" rtl="0">
              <a:lnSpc>
                <a:spcPct val="150000"/>
              </a:lnSpc>
              <a:spcBef>
                <a:spcPts val="0"/>
              </a:spcBef>
              <a:buClr>
                <a:schemeClr val="dk1"/>
              </a:buClr>
              <a:buSzPct val="122222"/>
              <a:buFont typeface="Arial"/>
              <a:buNone/>
            </a:pPr>
            <a:endParaRPr sz="900">
              <a:solidFill>
                <a:srgbClr val="444444"/>
              </a:solidFill>
            </a:endParaRPr>
          </a:p>
          <a:p>
            <a:pPr lvl="0" algn="just" rtl="0">
              <a:lnSpc>
                <a:spcPct val="150000"/>
              </a:lnSpc>
              <a:spcBef>
                <a:spcPts val="0"/>
              </a:spcBef>
              <a:buClr>
                <a:schemeClr val="dk1"/>
              </a:buClr>
              <a:buSzPct val="122222"/>
              <a:buFont typeface="Arial"/>
              <a:buNone/>
            </a:pPr>
            <a:r>
              <a:rPr lang="en" sz="900">
                <a:solidFill>
                  <a:srgbClr val="444444"/>
                </a:solidFill>
              </a:rPr>
              <a:t>At the national level, this is a shared responsibility requiring coordinated action related to the prevention, preparation, response, and recovery from incidents on the part of government authorities, the private sector and civil society. The formulation and implementation of a national framework for cybersecurity requires a comprehensive approach. This framework often receives a label of a National Cybersecurity Strategy (NCS). </a:t>
            </a:r>
          </a:p>
          <a:p>
            <a:pPr lvl="0" algn="just" rtl="0">
              <a:lnSpc>
                <a:spcPct val="150000"/>
              </a:lnSpc>
              <a:spcBef>
                <a:spcPts val="0"/>
              </a:spcBef>
              <a:buClr>
                <a:schemeClr val="dk1"/>
              </a:buClr>
              <a:buSzPct val="122222"/>
              <a:buFont typeface="Arial"/>
              <a:buNone/>
            </a:pPr>
            <a:endParaRPr sz="900">
              <a:solidFill>
                <a:srgbClr val="444444"/>
              </a:solidFill>
            </a:endParaRPr>
          </a:p>
          <a:p>
            <a:pPr lvl="0" algn="just" rtl="0">
              <a:lnSpc>
                <a:spcPct val="150000"/>
              </a:lnSpc>
              <a:spcBef>
                <a:spcPts val="0"/>
              </a:spcBef>
              <a:buClr>
                <a:schemeClr val="dk1"/>
              </a:buClr>
              <a:buSzPct val="122222"/>
              <a:buFont typeface="Arial"/>
              <a:buNone/>
            </a:pPr>
            <a:r>
              <a:rPr lang="en" sz="900">
                <a:solidFill>
                  <a:srgbClr val="444444"/>
                </a:solidFill>
              </a:rPr>
              <a:t>National Cybersecurity Strategies, however, do not always take the form of a single, aptly titled, document; certain states chose a fragmented approach and decided to address different cybersecurity areas via multiple different instruments. Together, they form a National Cybersecurity Strategy. At the same time, strategies may receive a designation other than a National Cybersecurity Strategy. Documents titled, for example, National ICT Strategy or National Cybersecurity Masterplan should not be disregarded. What is more, certain states have multiple strategies.</a:t>
            </a: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www.fordham.edu/info/22941/full-time_faculty/4901/w_rp_raghupath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p:nvPr/>
        </p:nvSpPr>
        <p:spPr>
          <a:xfrm>
            <a:off x="743850" y="2873825"/>
            <a:ext cx="7837800" cy="1687200"/>
          </a:xfrm>
          <a:prstGeom prst="rect">
            <a:avLst/>
          </a:prstGeom>
          <a:solidFill>
            <a:srgbClr val="F3F3F3"/>
          </a:solidFill>
          <a:ln w="9525" cap="flat" cmpd="sng">
            <a:solidFill>
              <a:srgbClr val="F3F3F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1383625" y="1436400"/>
            <a:ext cx="6176100" cy="1082700"/>
          </a:xfrm>
          <a:prstGeom prst="rect">
            <a:avLst/>
          </a:prstGeom>
          <a:solidFill>
            <a:srgbClr val="EFEFE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ctrTitle"/>
          </p:nvPr>
        </p:nvSpPr>
        <p:spPr>
          <a:xfrm>
            <a:off x="311700" y="1070187"/>
            <a:ext cx="8520600" cy="1623013"/>
          </a:xfrm>
          <a:prstGeom prst="rect">
            <a:avLst/>
          </a:prstGeom>
          <a:ln>
            <a:noFill/>
          </a:ln>
        </p:spPr>
        <p:txBody>
          <a:bodyPr lIns="91425" tIns="91425" rIns="91425" bIns="91425" anchor="b" anchorCtr="0">
            <a:noAutofit/>
          </a:bodyPr>
          <a:lstStyle/>
          <a:p>
            <a:pPr lvl="0">
              <a:lnSpc>
                <a:spcPct val="200000"/>
              </a:lnSpc>
              <a:spcBef>
                <a:spcPts val="0"/>
              </a:spcBef>
              <a:buNone/>
            </a:pPr>
            <a:r>
              <a:rPr lang="en" sz="6000" b="1" dirty="0">
                <a:solidFill>
                  <a:srgbClr val="000000"/>
                </a:solidFill>
              </a:rPr>
              <a:t>Cyber Security</a:t>
            </a:r>
          </a:p>
        </p:txBody>
      </p:sp>
      <p:sp>
        <p:nvSpPr>
          <p:cNvPr id="57" name="Shape 57"/>
          <p:cNvSpPr txBox="1">
            <a:spLocks noGrp="1"/>
          </p:cNvSpPr>
          <p:nvPr>
            <p:ph type="subTitle" idx="1"/>
          </p:nvPr>
        </p:nvSpPr>
        <p:spPr>
          <a:xfrm>
            <a:off x="311700" y="2794350"/>
            <a:ext cx="8520600" cy="1947300"/>
          </a:xfrm>
          <a:prstGeom prst="rect">
            <a:avLst/>
          </a:prstGeom>
        </p:spPr>
        <p:txBody>
          <a:bodyPr lIns="91425" tIns="91425" rIns="91425" bIns="91425" anchor="t" anchorCtr="0">
            <a:noAutofit/>
          </a:bodyPr>
          <a:lstStyle/>
          <a:p>
            <a:pPr lvl="0" rtl="0">
              <a:spcBef>
                <a:spcPts val="0"/>
              </a:spcBef>
              <a:buNone/>
            </a:pPr>
            <a:r>
              <a:rPr lang="en" sz="3600" b="1">
                <a:solidFill>
                  <a:srgbClr val="000000"/>
                </a:solidFill>
              </a:rPr>
              <a:t>Team: HANDEL</a:t>
            </a:r>
          </a:p>
          <a:p>
            <a:pPr lvl="0" indent="457200" algn="l" rtl="0">
              <a:spcBef>
                <a:spcPts val="0"/>
              </a:spcBef>
              <a:buNone/>
            </a:pPr>
            <a:endParaRPr sz="1400">
              <a:solidFill>
                <a:srgbClr val="000000"/>
              </a:solidFill>
            </a:endParaRPr>
          </a:p>
          <a:p>
            <a:pPr marL="457200" lvl="0" indent="0" algn="l">
              <a:spcBef>
                <a:spcPts val="0"/>
              </a:spcBef>
              <a:buNone/>
            </a:pPr>
            <a:r>
              <a:rPr lang="en" sz="1300" b="1">
                <a:solidFill>
                  <a:srgbClr val="000000"/>
                </a:solidFill>
              </a:rPr>
              <a:t>Team member: Youwei Xiao, Chuanjian Deng, Haixuan Zhu, Nianting Ouyang, Xiaoyu Wang</a:t>
            </a:r>
          </a:p>
          <a:p>
            <a:pPr marL="457200" lvl="0" indent="0" algn="l" rtl="0">
              <a:spcBef>
                <a:spcPts val="0"/>
              </a:spcBef>
              <a:buNone/>
            </a:pPr>
            <a:r>
              <a:rPr lang="en" sz="1300" b="1">
                <a:solidFill>
                  <a:srgbClr val="000000"/>
                </a:solidFill>
              </a:rPr>
              <a:t>	  </a:t>
            </a:r>
          </a:p>
          <a:p>
            <a:pPr marL="457200" lvl="0" indent="457200" algn="l" rtl="0">
              <a:spcBef>
                <a:spcPts val="0"/>
              </a:spcBef>
              <a:buNone/>
            </a:pPr>
            <a:endParaRPr sz="1300" b="1">
              <a:solidFill>
                <a:srgbClr val="000000"/>
              </a:solidFill>
            </a:endParaRPr>
          </a:p>
          <a:p>
            <a:pPr marL="457200" lvl="0" indent="0" algn="l" rtl="0">
              <a:spcBef>
                <a:spcPts val="0"/>
              </a:spcBef>
              <a:buNone/>
            </a:pPr>
            <a:r>
              <a:rPr lang="en" sz="1300" b="1">
                <a:solidFill>
                  <a:srgbClr val="000000"/>
                </a:solidFill>
              </a:rPr>
              <a:t> Project Instructor: Prof. </a:t>
            </a:r>
            <a:r>
              <a:rPr lang="en" sz="1300" b="1">
                <a:solidFill>
                  <a:srgbClr val="000000"/>
                </a:solidFill>
                <a:hlinkClick r:id="rId4"/>
              </a:rPr>
              <a:t>W. “RP” Raghupathi</a:t>
            </a:r>
            <a:r>
              <a:rPr lang="en" sz="1300" b="1">
                <a:solidFill>
                  <a:srgbClr val="000000"/>
                </a:solidFill>
              </a:rPr>
              <a:t>, Prof. Yilu Zhou</a:t>
            </a:r>
          </a:p>
          <a:p>
            <a:pPr marL="1828800" lvl="0" indent="0" algn="l" rtl="0">
              <a:spcBef>
                <a:spcPts val="0"/>
              </a:spcBef>
              <a:buNone/>
            </a:pPr>
            <a:r>
              <a:rPr lang="en" sz="1300" b="1">
                <a:solidFill>
                  <a:srgbClr val="00FF00"/>
                </a:solidFill>
              </a:rPr>
              <a:t> </a:t>
            </a:r>
          </a:p>
          <a:p>
            <a:pPr lvl="0" indent="457200" algn="l" rtl="0">
              <a:spcBef>
                <a:spcPts val="0"/>
              </a:spcBef>
              <a:buNone/>
            </a:pPr>
            <a:endParaRPr sz="1400" b="1">
              <a:solidFill>
                <a:srgbClr val="333333"/>
              </a:solidFill>
            </a:endParaRPr>
          </a:p>
          <a:p>
            <a:pPr lvl="0" indent="457200" algn="l">
              <a:spcBef>
                <a:spcPts val="0"/>
              </a:spcBef>
              <a:buNone/>
            </a:pPr>
            <a:endParaRPr sz="1400"/>
          </a:p>
        </p:txBody>
      </p:sp>
      <p:pic>
        <p:nvPicPr>
          <p:cNvPr id="58" name="Shape 58"/>
          <p:cNvPicPr preferRelativeResize="0"/>
          <p:nvPr/>
        </p:nvPicPr>
        <p:blipFill>
          <a:blip r:embed="rId5">
            <a:alphaModFix/>
          </a:blip>
          <a:stretch>
            <a:fillRect/>
          </a:stretch>
        </p:blipFill>
        <p:spPr>
          <a:xfrm>
            <a:off x="6470550" y="20319"/>
            <a:ext cx="1336725" cy="1336725"/>
          </a:xfrm>
          <a:prstGeom prst="rect">
            <a:avLst/>
          </a:prstGeom>
          <a:ln>
            <a:noFill/>
          </a:ln>
          <a:effectLst>
            <a:softEdge rad="112500"/>
          </a:effectLst>
        </p:spPr>
      </p:pic>
      <p:pic>
        <p:nvPicPr>
          <p:cNvPr id="59" name="Shape 59"/>
          <p:cNvPicPr preferRelativeResize="0"/>
          <p:nvPr/>
        </p:nvPicPr>
        <p:blipFill>
          <a:blip r:embed="rId6">
            <a:alphaModFix/>
          </a:blip>
          <a:stretch>
            <a:fillRect/>
          </a:stretch>
        </p:blipFill>
        <p:spPr>
          <a:xfrm>
            <a:off x="7807275" y="24845"/>
            <a:ext cx="1336725" cy="1120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sz="3600" b="1">
                <a:solidFill>
                  <a:srgbClr val="000000"/>
                </a:solidFill>
              </a:rPr>
              <a:t>Abstract </a:t>
            </a:r>
          </a:p>
        </p:txBody>
      </p:sp>
      <p:sp>
        <p:nvSpPr>
          <p:cNvPr id="65" name="Shape 65"/>
          <p:cNvSpPr/>
          <p:nvPr/>
        </p:nvSpPr>
        <p:spPr>
          <a:xfrm>
            <a:off x="421100" y="1197150"/>
            <a:ext cx="8181600" cy="3399000"/>
          </a:xfrm>
          <a:prstGeom prst="rect">
            <a:avLst/>
          </a:prstGeom>
          <a:solidFill>
            <a:srgbClr val="EFEFEF"/>
          </a:solidFill>
          <a:ln w="9525" cap="flat" cmpd="sng">
            <a:solidFill>
              <a:srgbClr val="F3F3F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txBox="1"/>
          <p:nvPr/>
        </p:nvSpPr>
        <p:spPr>
          <a:xfrm>
            <a:off x="451175" y="1227225"/>
            <a:ext cx="8261700" cy="2430300"/>
          </a:xfrm>
          <a:prstGeom prst="rect">
            <a:avLst/>
          </a:prstGeom>
          <a:noFill/>
          <a:ln>
            <a:noFill/>
          </a:ln>
        </p:spPr>
        <p:txBody>
          <a:bodyPr lIns="91425" tIns="91425" rIns="91425" bIns="91425" anchor="t" anchorCtr="0">
            <a:noAutofit/>
          </a:bodyPr>
          <a:lstStyle/>
          <a:p>
            <a:pPr lvl="0">
              <a:lnSpc>
                <a:spcPct val="150000"/>
              </a:lnSpc>
              <a:spcBef>
                <a:spcPts val="0"/>
              </a:spcBef>
              <a:buNone/>
            </a:pPr>
            <a:r>
              <a:rPr lang="en" sz="1800" b="1"/>
              <a:t>Modern societies have a growing dependency on information and communication technologies that are globally interconnected. However, this interconnectivity also creates risks that need to be managed at the national and international levels.</a:t>
            </a:r>
          </a:p>
          <a:p>
            <a:pPr lvl="0">
              <a:lnSpc>
                <a:spcPct val="150000"/>
              </a:lnSpc>
              <a:spcBef>
                <a:spcPts val="0"/>
              </a:spcBef>
              <a:buNone/>
            </a:pPr>
            <a:r>
              <a:rPr lang="en" sz="1800" b="1"/>
              <a:t>For the purpose of cyber security management, each country implemented its own cybersecurity strategy documents. The aim of the project is combining all documents and classifying sentences of them into categories according to their contents of cyberwellness.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marL="0" lvl="0" indent="-69850" algn="ctr" rtl="0">
              <a:spcBef>
                <a:spcPts val="0"/>
              </a:spcBef>
              <a:buClr>
                <a:schemeClr val="dk1"/>
              </a:buClr>
              <a:buSzPct val="30555"/>
              <a:buFont typeface="Arial"/>
              <a:buNone/>
            </a:pPr>
            <a:r>
              <a:rPr lang="en" sz="3600" b="1"/>
              <a:t> Introduction</a:t>
            </a:r>
          </a:p>
        </p:txBody>
      </p:sp>
      <p:pic>
        <p:nvPicPr>
          <p:cNvPr id="72" name="Shape 72"/>
          <p:cNvPicPr preferRelativeResize="0"/>
          <p:nvPr/>
        </p:nvPicPr>
        <p:blipFill>
          <a:blip r:embed="rId4">
            <a:alphaModFix/>
          </a:blip>
          <a:stretch>
            <a:fillRect/>
          </a:stretch>
        </p:blipFill>
        <p:spPr>
          <a:xfrm>
            <a:off x="420700" y="1117612"/>
            <a:ext cx="8448675" cy="362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224450"/>
            <a:ext cx="8520600" cy="572700"/>
          </a:xfrm>
          <a:prstGeom prst="rect">
            <a:avLst/>
          </a:prstGeom>
        </p:spPr>
        <p:txBody>
          <a:bodyPr lIns="91425" tIns="91425" rIns="91425" bIns="91425" anchor="t" anchorCtr="0">
            <a:noAutofit/>
          </a:bodyPr>
          <a:lstStyle/>
          <a:p>
            <a:pPr lvl="0">
              <a:spcBef>
                <a:spcPts val="0"/>
              </a:spcBef>
              <a:buNone/>
            </a:pPr>
            <a:r>
              <a:rPr lang="en" b="1"/>
              <a:t>                        Methodology</a:t>
            </a:r>
          </a:p>
        </p:txBody>
      </p:sp>
      <p:pic>
        <p:nvPicPr>
          <p:cNvPr id="78" name="Shape 78"/>
          <p:cNvPicPr preferRelativeResize="0"/>
          <p:nvPr/>
        </p:nvPicPr>
        <p:blipFill>
          <a:blip r:embed="rId3">
            <a:alphaModFix/>
          </a:blip>
          <a:stretch>
            <a:fillRect/>
          </a:stretch>
        </p:blipFill>
        <p:spPr>
          <a:xfrm>
            <a:off x="762001" y="887375"/>
            <a:ext cx="7427549" cy="4246875"/>
          </a:xfrm>
          <a:prstGeom prst="rect">
            <a:avLst/>
          </a:prstGeom>
          <a:noFill/>
          <a:ln>
            <a:noFill/>
          </a:ln>
        </p:spPr>
      </p:pic>
      <p:pic>
        <p:nvPicPr>
          <p:cNvPr id="79" name="Shape 79"/>
          <p:cNvPicPr preferRelativeResize="0"/>
          <p:nvPr/>
        </p:nvPicPr>
        <p:blipFill>
          <a:blip r:embed="rId4">
            <a:alphaModFix/>
          </a:blip>
          <a:stretch>
            <a:fillRect/>
          </a:stretch>
        </p:blipFill>
        <p:spPr>
          <a:xfrm>
            <a:off x="5577724" y="615649"/>
            <a:ext cx="2991274" cy="1388274"/>
          </a:xfrm>
          <a:prstGeom prst="rect">
            <a:avLst/>
          </a:prstGeom>
          <a:noFill/>
          <a:ln>
            <a:noFill/>
          </a:ln>
        </p:spPr>
      </p:pic>
      <p:sp>
        <p:nvSpPr>
          <p:cNvPr id="2" name="Arrow: Down 1"/>
          <p:cNvSpPr/>
          <p:nvPr/>
        </p:nvSpPr>
        <p:spPr>
          <a:xfrm>
            <a:off x="4985174" y="4301066"/>
            <a:ext cx="176106" cy="501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Left 2"/>
          <p:cNvSpPr/>
          <p:nvPr/>
        </p:nvSpPr>
        <p:spPr>
          <a:xfrm>
            <a:off x="1561254" y="4693919"/>
            <a:ext cx="3373120" cy="2167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 3"/>
          <p:cNvSpPr/>
          <p:nvPr/>
        </p:nvSpPr>
        <p:spPr>
          <a:xfrm>
            <a:off x="1395308" y="3027615"/>
            <a:ext cx="165946" cy="17746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b="1"/>
              <a:t>Keywords Selector</a:t>
            </a:r>
          </a:p>
          <a:p>
            <a:pPr lvl="0">
              <a:spcBef>
                <a:spcPts val="0"/>
              </a:spcBef>
              <a:buNone/>
            </a:pPr>
            <a:endParaRPr/>
          </a:p>
        </p:txBody>
      </p:sp>
      <p:sp>
        <p:nvSpPr>
          <p:cNvPr id="85" name="Shape 85"/>
          <p:cNvSpPr/>
          <p:nvPr/>
        </p:nvSpPr>
        <p:spPr>
          <a:xfrm>
            <a:off x="999825" y="1268650"/>
            <a:ext cx="1255200" cy="5202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9900"/>
              </a:solidFill>
            </a:endParaRPr>
          </a:p>
        </p:txBody>
      </p:sp>
      <p:sp>
        <p:nvSpPr>
          <p:cNvPr id="86" name="Shape 86"/>
          <p:cNvSpPr txBox="1"/>
          <p:nvPr/>
        </p:nvSpPr>
        <p:spPr>
          <a:xfrm>
            <a:off x="1052625" y="1329700"/>
            <a:ext cx="1144200" cy="322200"/>
          </a:xfrm>
          <a:prstGeom prst="rect">
            <a:avLst/>
          </a:prstGeom>
          <a:noFill/>
          <a:ln>
            <a:noFill/>
          </a:ln>
        </p:spPr>
        <p:txBody>
          <a:bodyPr lIns="91425" tIns="91425" rIns="91425" bIns="91425" anchor="t" anchorCtr="0">
            <a:noAutofit/>
          </a:bodyPr>
          <a:lstStyle/>
          <a:p>
            <a:pPr lvl="0" algn="ctr">
              <a:spcBef>
                <a:spcPts val="0"/>
              </a:spcBef>
              <a:buNone/>
            </a:pPr>
            <a:r>
              <a:rPr lang="en" b="1"/>
              <a:t>Raw</a:t>
            </a:r>
          </a:p>
        </p:txBody>
      </p:sp>
      <p:sp>
        <p:nvSpPr>
          <p:cNvPr id="87" name="Shape 87"/>
          <p:cNvSpPr/>
          <p:nvPr/>
        </p:nvSpPr>
        <p:spPr>
          <a:xfrm>
            <a:off x="738675" y="2201825"/>
            <a:ext cx="1772100" cy="13329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Shape 88"/>
          <p:cNvSpPr txBox="1"/>
          <p:nvPr/>
        </p:nvSpPr>
        <p:spPr>
          <a:xfrm>
            <a:off x="924825" y="2412875"/>
            <a:ext cx="1399800" cy="910800"/>
          </a:xfrm>
          <a:prstGeom prst="rect">
            <a:avLst/>
          </a:prstGeom>
          <a:noFill/>
          <a:ln>
            <a:noFill/>
          </a:ln>
        </p:spPr>
        <p:txBody>
          <a:bodyPr lIns="91425" tIns="91425" rIns="91425" bIns="91425" anchor="ctr" anchorCtr="0">
            <a:noAutofit/>
          </a:bodyPr>
          <a:lstStyle/>
          <a:p>
            <a:pPr lvl="0" algn="ctr">
              <a:spcBef>
                <a:spcPts val="0"/>
              </a:spcBef>
              <a:buNone/>
            </a:pPr>
            <a:r>
              <a:rPr lang="en" sz="1800" b="1"/>
              <a:t>Keywords</a:t>
            </a:r>
          </a:p>
          <a:p>
            <a:pPr lvl="0" algn="ctr">
              <a:spcBef>
                <a:spcPts val="0"/>
              </a:spcBef>
              <a:buNone/>
            </a:pPr>
            <a:endParaRPr sz="1800" b="1"/>
          </a:p>
          <a:p>
            <a:pPr lvl="0" algn="ctr">
              <a:spcBef>
                <a:spcPts val="0"/>
              </a:spcBef>
              <a:buNone/>
            </a:pPr>
            <a:r>
              <a:rPr lang="en" sz="1800" b="1"/>
              <a:t>Selector</a:t>
            </a:r>
          </a:p>
          <a:p>
            <a:pPr lvl="0">
              <a:spcBef>
                <a:spcPts val="0"/>
              </a:spcBef>
              <a:buNone/>
            </a:pPr>
            <a:endParaRPr/>
          </a:p>
        </p:txBody>
      </p:sp>
      <p:sp>
        <p:nvSpPr>
          <p:cNvPr id="89" name="Shape 89"/>
          <p:cNvSpPr/>
          <p:nvPr/>
        </p:nvSpPr>
        <p:spPr>
          <a:xfrm>
            <a:off x="3110550" y="2107375"/>
            <a:ext cx="522000" cy="1472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txBox="1"/>
          <p:nvPr/>
        </p:nvSpPr>
        <p:spPr>
          <a:xfrm>
            <a:off x="3110550" y="2412875"/>
            <a:ext cx="522000" cy="1255200"/>
          </a:xfrm>
          <a:prstGeom prst="rect">
            <a:avLst/>
          </a:prstGeom>
          <a:noFill/>
          <a:ln>
            <a:noFill/>
          </a:ln>
        </p:spPr>
        <p:txBody>
          <a:bodyPr lIns="91425" tIns="91425" rIns="91425" bIns="91425" anchor="ctr" anchorCtr="0">
            <a:noAutofit/>
          </a:bodyPr>
          <a:lstStyle/>
          <a:p>
            <a:pPr lvl="0" algn="ctr">
              <a:spcBef>
                <a:spcPts val="0"/>
              </a:spcBef>
              <a:buNone/>
            </a:pPr>
            <a:r>
              <a:rPr lang="en" sz="2400" b="1"/>
              <a:t>P</a:t>
            </a:r>
          </a:p>
          <a:p>
            <a:pPr lvl="0" algn="ctr">
              <a:spcBef>
                <a:spcPts val="0"/>
              </a:spcBef>
              <a:buNone/>
            </a:pPr>
            <a:r>
              <a:rPr lang="en" sz="2400" b="1"/>
              <a:t>O</a:t>
            </a:r>
          </a:p>
          <a:p>
            <a:pPr lvl="0" algn="ctr">
              <a:spcBef>
                <a:spcPts val="0"/>
              </a:spcBef>
              <a:buNone/>
            </a:pPr>
            <a:r>
              <a:rPr lang="en" sz="2400" b="1"/>
              <a:t>S</a:t>
            </a:r>
          </a:p>
          <a:p>
            <a:pPr lvl="0">
              <a:spcBef>
                <a:spcPts val="0"/>
              </a:spcBef>
              <a:buNone/>
            </a:pPr>
            <a:endParaRPr/>
          </a:p>
          <a:p>
            <a:pPr lvl="0">
              <a:spcBef>
                <a:spcPts val="0"/>
              </a:spcBef>
              <a:buNone/>
            </a:pPr>
            <a:endParaRPr/>
          </a:p>
        </p:txBody>
      </p:sp>
      <p:sp>
        <p:nvSpPr>
          <p:cNvPr id="91" name="Shape 91"/>
          <p:cNvSpPr/>
          <p:nvPr/>
        </p:nvSpPr>
        <p:spPr>
          <a:xfrm rot="-5400000" flipH="1">
            <a:off x="1482825" y="1818187"/>
            <a:ext cx="289200" cy="354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2586800" y="2630900"/>
            <a:ext cx="449400" cy="322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5020725" y="1332618"/>
            <a:ext cx="1577400" cy="1083900"/>
          </a:xfrm>
          <a:prstGeom prst="triangle">
            <a:avLst>
              <a:gd name="adj" fmla="val 50486"/>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txBox="1"/>
          <p:nvPr/>
        </p:nvSpPr>
        <p:spPr>
          <a:xfrm>
            <a:off x="5276775" y="1957425"/>
            <a:ext cx="1144200" cy="388800"/>
          </a:xfrm>
          <a:prstGeom prst="rect">
            <a:avLst/>
          </a:prstGeom>
          <a:noFill/>
          <a:ln>
            <a:noFill/>
          </a:ln>
        </p:spPr>
        <p:txBody>
          <a:bodyPr lIns="91425" tIns="91425" rIns="91425" bIns="91425" anchor="t" anchorCtr="0">
            <a:noAutofit/>
          </a:bodyPr>
          <a:lstStyle/>
          <a:p>
            <a:pPr lvl="0">
              <a:spcBef>
                <a:spcPts val="0"/>
              </a:spcBef>
              <a:buNone/>
            </a:pPr>
            <a:r>
              <a:rPr lang="en" b="1"/>
              <a:t>One Word</a:t>
            </a:r>
          </a:p>
          <a:p>
            <a:pPr lvl="0">
              <a:spcBef>
                <a:spcPts val="0"/>
              </a:spcBef>
              <a:buNone/>
            </a:pPr>
            <a:endParaRPr/>
          </a:p>
        </p:txBody>
      </p:sp>
      <p:sp>
        <p:nvSpPr>
          <p:cNvPr id="95" name="Shape 95"/>
          <p:cNvSpPr/>
          <p:nvPr/>
        </p:nvSpPr>
        <p:spPr>
          <a:xfrm>
            <a:off x="4871423" y="2412800"/>
            <a:ext cx="1895137" cy="638100"/>
          </a:xfrm>
          <a:prstGeom prst="trapezoid">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txBox="1"/>
          <p:nvPr/>
        </p:nvSpPr>
        <p:spPr>
          <a:xfrm>
            <a:off x="5099075" y="2601750"/>
            <a:ext cx="1455300" cy="388800"/>
          </a:xfrm>
          <a:prstGeom prst="rect">
            <a:avLst/>
          </a:prstGeom>
          <a:noFill/>
          <a:ln>
            <a:noFill/>
          </a:ln>
        </p:spPr>
        <p:txBody>
          <a:bodyPr lIns="91425" tIns="91425" rIns="91425" bIns="91425" anchor="ctr" anchorCtr="0">
            <a:noAutofit/>
          </a:bodyPr>
          <a:lstStyle/>
          <a:p>
            <a:pPr lvl="0" algn="ctr">
              <a:spcBef>
                <a:spcPts val="0"/>
              </a:spcBef>
              <a:buNone/>
            </a:pPr>
            <a:r>
              <a:rPr lang="en" b="1"/>
              <a:t>Two Words</a:t>
            </a:r>
          </a:p>
        </p:txBody>
      </p:sp>
      <p:sp>
        <p:nvSpPr>
          <p:cNvPr id="97" name="Shape 97"/>
          <p:cNvSpPr/>
          <p:nvPr/>
        </p:nvSpPr>
        <p:spPr>
          <a:xfrm>
            <a:off x="4728400" y="3050900"/>
            <a:ext cx="2187174" cy="572700"/>
          </a:xfrm>
          <a:prstGeom prst="trapezoid">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txBox="1"/>
          <p:nvPr/>
        </p:nvSpPr>
        <p:spPr>
          <a:xfrm>
            <a:off x="5021300" y="3201625"/>
            <a:ext cx="1688700" cy="289200"/>
          </a:xfrm>
          <a:prstGeom prst="rect">
            <a:avLst/>
          </a:prstGeom>
          <a:noFill/>
          <a:ln>
            <a:noFill/>
          </a:ln>
        </p:spPr>
        <p:txBody>
          <a:bodyPr lIns="91425" tIns="91425" rIns="91425" bIns="91425" anchor="ctr" anchorCtr="0">
            <a:noAutofit/>
          </a:bodyPr>
          <a:lstStyle/>
          <a:p>
            <a:pPr lvl="0" algn="ctr">
              <a:spcBef>
                <a:spcPts val="0"/>
              </a:spcBef>
              <a:buNone/>
            </a:pPr>
            <a:r>
              <a:rPr lang="en" b="1"/>
              <a:t>Three Words</a:t>
            </a:r>
          </a:p>
        </p:txBody>
      </p:sp>
      <p:sp>
        <p:nvSpPr>
          <p:cNvPr id="99" name="Shape 99"/>
          <p:cNvSpPr/>
          <p:nvPr/>
        </p:nvSpPr>
        <p:spPr>
          <a:xfrm>
            <a:off x="3874175" y="1984412"/>
            <a:ext cx="741900" cy="360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3881037" y="2575087"/>
            <a:ext cx="741900" cy="360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3874175" y="3165762"/>
            <a:ext cx="741900" cy="3609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7048575" y="1268650"/>
            <a:ext cx="354300" cy="24864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3999325" y="4183725"/>
            <a:ext cx="3666000" cy="711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rot="-5400000" flipH="1">
            <a:off x="5682125" y="3750200"/>
            <a:ext cx="289200" cy="354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txBox="1"/>
          <p:nvPr/>
        </p:nvSpPr>
        <p:spPr>
          <a:xfrm>
            <a:off x="4388075" y="4363875"/>
            <a:ext cx="2877300" cy="388800"/>
          </a:xfrm>
          <a:prstGeom prst="rect">
            <a:avLst/>
          </a:prstGeom>
          <a:noFill/>
          <a:ln>
            <a:noFill/>
          </a:ln>
        </p:spPr>
        <p:txBody>
          <a:bodyPr lIns="91425" tIns="91425" rIns="91425" bIns="91425" anchor="ctr" anchorCtr="0">
            <a:noAutofit/>
          </a:bodyPr>
          <a:lstStyle/>
          <a:p>
            <a:pPr lvl="0" algn="ctr">
              <a:spcBef>
                <a:spcPts val="0"/>
              </a:spcBef>
              <a:buNone/>
            </a:pPr>
            <a:r>
              <a:rPr lang="en" sz="1800" b="1"/>
              <a:t>Keyword Candidates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b="1"/>
              <a:t>Keywords Classifier</a:t>
            </a:r>
          </a:p>
          <a:p>
            <a:pPr lvl="0">
              <a:spcBef>
                <a:spcPts val="0"/>
              </a:spcBef>
              <a:buNone/>
            </a:pPr>
            <a:endParaRPr/>
          </a:p>
        </p:txBody>
      </p:sp>
      <p:sp>
        <p:nvSpPr>
          <p:cNvPr id="111" name="Shape 111"/>
          <p:cNvSpPr/>
          <p:nvPr/>
        </p:nvSpPr>
        <p:spPr>
          <a:xfrm>
            <a:off x="1710800" y="1268650"/>
            <a:ext cx="2221800" cy="488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txBox="1"/>
          <p:nvPr/>
        </p:nvSpPr>
        <p:spPr>
          <a:xfrm>
            <a:off x="1894100" y="1317125"/>
            <a:ext cx="1855200" cy="222300"/>
          </a:xfrm>
          <a:prstGeom prst="rect">
            <a:avLst/>
          </a:prstGeom>
          <a:noFill/>
          <a:ln>
            <a:noFill/>
          </a:ln>
        </p:spPr>
        <p:txBody>
          <a:bodyPr lIns="91425" tIns="91425" rIns="91425" bIns="91425" anchor="t" anchorCtr="0">
            <a:noAutofit/>
          </a:bodyPr>
          <a:lstStyle/>
          <a:p>
            <a:pPr lvl="0">
              <a:spcBef>
                <a:spcPts val="0"/>
              </a:spcBef>
              <a:buNone/>
            </a:pPr>
            <a:r>
              <a:rPr lang="en" b="1"/>
              <a:t>Definition Material</a:t>
            </a:r>
          </a:p>
          <a:p>
            <a:pPr lvl="0">
              <a:spcBef>
                <a:spcPts val="0"/>
              </a:spcBef>
              <a:buNone/>
            </a:pPr>
            <a:endParaRPr/>
          </a:p>
        </p:txBody>
      </p:sp>
      <p:sp>
        <p:nvSpPr>
          <p:cNvPr id="113" name="Shape 113"/>
          <p:cNvSpPr/>
          <p:nvPr/>
        </p:nvSpPr>
        <p:spPr>
          <a:xfrm>
            <a:off x="2051000" y="2257325"/>
            <a:ext cx="1422000" cy="633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txBox="1"/>
          <p:nvPr/>
        </p:nvSpPr>
        <p:spPr>
          <a:xfrm>
            <a:off x="2114538" y="2287625"/>
            <a:ext cx="1358462" cy="572700"/>
          </a:xfrm>
          <a:prstGeom prst="rect">
            <a:avLst/>
          </a:prstGeom>
          <a:noFill/>
          <a:ln>
            <a:noFill/>
          </a:ln>
        </p:spPr>
        <p:txBody>
          <a:bodyPr lIns="91425" tIns="91425" rIns="91425" bIns="91425" anchor="ctr" anchorCtr="0">
            <a:noAutofit/>
          </a:bodyPr>
          <a:lstStyle/>
          <a:p>
            <a:pPr lvl="0" algn="ctr" rtl="0">
              <a:spcBef>
                <a:spcPts val="0"/>
              </a:spcBef>
              <a:buNone/>
            </a:pPr>
            <a:r>
              <a:rPr lang="en-US" b="1" dirty="0"/>
              <a:t>Definition Domain</a:t>
            </a:r>
            <a:endParaRPr lang="en" b="1" dirty="0"/>
          </a:p>
        </p:txBody>
      </p:sp>
      <p:sp>
        <p:nvSpPr>
          <p:cNvPr id="115" name="Shape 115"/>
          <p:cNvSpPr/>
          <p:nvPr/>
        </p:nvSpPr>
        <p:spPr>
          <a:xfrm>
            <a:off x="2667000" y="1798087"/>
            <a:ext cx="290700" cy="4185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834583" y="3234950"/>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200" b="1"/>
              <a:t>21</a:t>
            </a:r>
          </a:p>
        </p:txBody>
      </p:sp>
      <p:sp>
        <p:nvSpPr>
          <p:cNvPr id="117" name="Shape 117"/>
          <p:cNvSpPr/>
          <p:nvPr/>
        </p:nvSpPr>
        <p:spPr>
          <a:xfrm>
            <a:off x="2667000" y="2910350"/>
            <a:ext cx="290700" cy="2943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txBox="1"/>
          <p:nvPr/>
        </p:nvSpPr>
        <p:spPr>
          <a:xfrm>
            <a:off x="1544150" y="3798800"/>
            <a:ext cx="77700" cy="294300"/>
          </a:xfrm>
          <a:prstGeom prst="rect">
            <a:avLst/>
          </a:prstGeom>
          <a:noFill/>
          <a:ln>
            <a:noFill/>
          </a:ln>
        </p:spPr>
        <p:txBody>
          <a:bodyPr lIns="91425" tIns="91425" rIns="91425" bIns="91425" anchor="ctr" anchorCtr="0">
            <a:noAutofit/>
          </a:bodyPr>
          <a:lstStyle/>
          <a:p>
            <a:pPr lvl="0" algn="ctr">
              <a:spcBef>
                <a:spcPts val="0"/>
              </a:spcBef>
              <a:buNone/>
            </a:pPr>
            <a:endParaRPr/>
          </a:p>
          <a:p>
            <a:pPr lvl="0" algn="ctr">
              <a:spcBef>
                <a:spcPts val="0"/>
              </a:spcBef>
              <a:buNone/>
            </a:pPr>
            <a:endParaRPr/>
          </a:p>
        </p:txBody>
      </p:sp>
      <p:sp>
        <p:nvSpPr>
          <p:cNvPr id="119" name="Shape 119"/>
          <p:cNvSpPr/>
          <p:nvPr/>
        </p:nvSpPr>
        <p:spPr>
          <a:xfrm>
            <a:off x="3434788" y="3234950"/>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b="1"/>
              <a:t>20</a:t>
            </a:r>
          </a:p>
        </p:txBody>
      </p:sp>
      <p:sp>
        <p:nvSpPr>
          <p:cNvPr id="120" name="Shape 120"/>
          <p:cNvSpPr/>
          <p:nvPr/>
        </p:nvSpPr>
        <p:spPr>
          <a:xfrm>
            <a:off x="1845675" y="3234975"/>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t>2</a:t>
            </a:r>
          </a:p>
        </p:txBody>
      </p:sp>
      <p:sp>
        <p:nvSpPr>
          <p:cNvPr id="121" name="Shape 121"/>
          <p:cNvSpPr/>
          <p:nvPr/>
        </p:nvSpPr>
        <p:spPr>
          <a:xfrm>
            <a:off x="2247075" y="3234975"/>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t>3</a:t>
            </a:r>
          </a:p>
        </p:txBody>
      </p:sp>
      <p:sp>
        <p:nvSpPr>
          <p:cNvPr id="122" name="Shape 122"/>
          <p:cNvSpPr/>
          <p:nvPr/>
        </p:nvSpPr>
        <p:spPr>
          <a:xfrm>
            <a:off x="2633593" y="3234950"/>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a:t>...</a:t>
            </a:r>
          </a:p>
        </p:txBody>
      </p:sp>
      <p:sp>
        <p:nvSpPr>
          <p:cNvPr id="123" name="Shape 123"/>
          <p:cNvSpPr/>
          <p:nvPr/>
        </p:nvSpPr>
        <p:spPr>
          <a:xfrm>
            <a:off x="3034993" y="3234950"/>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b="1"/>
              <a:t>19</a:t>
            </a:r>
          </a:p>
        </p:txBody>
      </p:sp>
      <p:sp>
        <p:nvSpPr>
          <p:cNvPr id="124" name="Shape 124"/>
          <p:cNvSpPr/>
          <p:nvPr/>
        </p:nvSpPr>
        <p:spPr>
          <a:xfrm>
            <a:off x="0" y="3468200"/>
            <a:ext cx="1155000" cy="955500"/>
          </a:xfrm>
          <a:prstGeom prst="snip2SameRect">
            <a:avLst>
              <a:gd name="adj1" fmla="val 16667"/>
              <a:gd name="adj2" fmla="val 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txBox="1"/>
          <p:nvPr/>
        </p:nvSpPr>
        <p:spPr>
          <a:xfrm>
            <a:off x="-31950" y="3798800"/>
            <a:ext cx="1218900" cy="633300"/>
          </a:xfrm>
          <a:prstGeom prst="rect">
            <a:avLst/>
          </a:prstGeom>
          <a:noFill/>
          <a:ln>
            <a:noFill/>
          </a:ln>
        </p:spPr>
        <p:txBody>
          <a:bodyPr lIns="91425" tIns="91425" rIns="91425" bIns="91425" anchor="ctr" anchorCtr="0">
            <a:noAutofit/>
          </a:bodyPr>
          <a:lstStyle/>
          <a:p>
            <a:pPr lvl="0" algn="ctr" rtl="0">
              <a:spcBef>
                <a:spcPts val="0"/>
              </a:spcBef>
              <a:buNone/>
            </a:pPr>
            <a:r>
              <a:rPr lang="en" b="1"/>
              <a:t>Keyword</a:t>
            </a:r>
          </a:p>
          <a:p>
            <a:pPr lvl="0" algn="ctr">
              <a:spcBef>
                <a:spcPts val="0"/>
              </a:spcBef>
              <a:buNone/>
            </a:pPr>
            <a:endParaRPr b="1"/>
          </a:p>
          <a:p>
            <a:pPr lvl="0" algn="ctr">
              <a:spcBef>
                <a:spcPts val="0"/>
              </a:spcBef>
              <a:buNone/>
            </a:pPr>
            <a:r>
              <a:rPr lang="en" b="1"/>
              <a:t>Candidates</a:t>
            </a:r>
          </a:p>
          <a:p>
            <a:pPr lvl="0">
              <a:spcBef>
                <a:spcPts val="0"/>
              </a:spcBef>
              <a:buNone/>
            </a:pPr>
            <a:endParaRPr/>
          </a:p>
          <a:p>
            <a:pPr lvl="0">
              <a:spcBef>
                <a:spcPts val="0"/>
              </a:spcBef>
              <a:buNone/>
            </a:pPr>
            <a:endParaRPr/>
          </a:p>
        </p:txBody>
      </p:sp>
      <p:sp>
        <p:nvSpPr>
          <p:cNvPr id="126" name="Shape 126"/>
          <p:cNvSpPr/>
          <p:nvPr/>
        </p:nvSpPr>
        <p:spPr>
          <a:xfrm>
            <a:off x="1463150" y="3234975"/>
            <a:ext cx="401400" cy="142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b="1"/>
              <a:t>1</a:t>
            </a:r>
          </a:p>
        </p:txBody>
      </p:sp>
      <p:sp>
        <p:nvSpPr>
          <p:cNvPr id="127" name="Shape 127"/>
          <p:cNvSpPr/>
          <p:nvPr/>
        </p:nvSpPr>
        <p:spPr>
          <a:xfrm>
            <a:off x="1223200" y="3844100"/>
            <a:ext cx="171000" cy="222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4533775" y="3418250"/>
            <a:ext cx="3156600" cy="8832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txBox="1"/>
          <p:nvPr/>
        </p:nvSpPr>
        <p:spPr>
          <a:xfrm>
            <a:off x="5475375" y="3427550"/>
            <a:ext cx="1309200" cy="418500"/>
          </a:xfrm>
          <a:prstGeom prst="rect">
            <a:avLst/>
          </a:prstGeom>
          <a:noFill/>
          <a:ln>
            <a:noFill/>
          </a:ln>
        </p:spPr>
        <p:txBody>
          <a:bodyPr lIns="91425" tIns="91425" rIns="91425" bIns="91425" anchor="ctr" anchorCtr="0">
            <a:noAutofit/>
          </a:bodyPr>
          <a:lstStyle/>
          <a:p>
            <a:pPr lvl="0" algn="ctr">
              <a:spcBef>
                <a:spcPts val="0"/>
              </a:spcBef>
              <a:buNone/>
            </a:pPr>
            <a:r>
              <a:rPr lang="en" b="1"/>
              <a:t>Vector</a:t>
            </a:r>
            <a:r>
              <a:rPr lang="en"/>
              <a:t> </a:t>
            </a:r>
          </a:p>
        </p:txBody>
      </p:sp>
      <p:sp>
        <p:nvSpPr>
          <p:cNvPr id="130" name="Shape 130"/>
          <p:cNvSpPr/>
          <p:nvPr/>
        </p:nvSpPr>
        <p:spPr>
          <a:xfrm>
            <a:off x="4312700" y="3886675"/>
            <a:ext cx="171000" cy="222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aphicFrame>
        <p:nvGraphicFramePr>
          <p:cNvPr id="131" name="Shape 131"/>
          <p:cNvGraphicFramePr/>
          <p:nvPr/>
        </p:nvGraphicFramePr>
        <p:xfrm>
          <a:off x="4533775" y="3801625"/>
          <a:ext cx="3156475" cy="396210"/>
        </p:xfrm>
        <a:graphic>
          <a:graphicData uri="http://schemas.openxmlformats.org/drawingml/2006/table">
            <a:tbl>
              <a:tblPr>
                <a:noFill/>
                <a:tableStyleId>{C0292CDE-B05D-471E-830A-0508B3D62EB6}</a:tableStyleId>
              </a:tblPr>
              <a:tblGrid>
                <a:gridCol w="631300">
                  <a:extLst>
                    <a:ext uri="{9D8B030D-6E8A-4147-A177-3AD203B41FA5}">
                      <a16:colId xmlns:a16="http://schemas.microsoft.com/office/drawing/2014/main" val="20000"/>
                    </a:ext>
                  </a:extLst>
                </a:gridCol>
                <a:gridCol w="631300">
                  <a:extLst>
                    <a:ext uri="{9D8B030D-6E8A-4147-A177-3AD203B41FA5}">
                      <a16:colId xmlns:a16="http://schemas.microsoft.com/office/drawing/2014/main" val="20001"/>
                    </a:ext>
                  </a:extLst>
                </a:gridCol>
                <a:gridCol w="540350">
                  <a:extLst>
                    <a:ext uri="{9D8B030D-6E8A-4147-A177-3AD203B41FA5}">
                      <a16:colId xmlns:a16="http://schemas.microsoft.com/office/drawing/2014/main" val="20002"/>
                    </a:ext>
                  </a:extLst>
                </a:gridCol>
                <a:gridCol w="677800">
                  <a:extLst>
                    <a:ext uri="{9D8B030D-6E8A-4147-A177-3AD203B41FA5}">
                      <a16:colId xmlns:a16="http://schemas.microsoft.com/office/drawing/2014/main" val="20003"/>
                    </a:ext>
                  </a:extLst>
                </a:gridCol>
                <a:gridCol w="675725">
                  <a:extLst>
                    <a:ext uri="{9D8B030D-6E8A-4147-A177-3AD203B41FA5}">
                      <a16:colId xmlns:a16="http://schemas.microsoft.com/office/drawing/2014/main" val="20004"/>
                    </a:ext>
                  </a:extLst>
                </a:gridCol>
              </a:tblGrid>
              <a:tr h="357325">
                <a:tc>
                  <a:txBody>
                    <a:bodyPr/>
                    <a:lstStyle/>
                    <a:p>
                      <a:pPr lvl="0">
                        <a:spcBef>
                          <a:spcPts val="0"/>
                        </a:spcBef>
                        <a:buNone/>
                      </a:pPr>
                      <a:r>
                        <a:rPr lang="en"/>
                        <a:t>Fre1</a:t>
                      </a:r>
                    </a:p>
                  </a:txBody>
                  <a:tcPr marL="91425" marR="91425" marT="91425" marB="91425"/>
                </a:tc>
                <a:tc>
                  <a:txBody>
                    <a:bodyPr/>
                    <a:lstStyle/>
                    <a:p>
                      <a:pPr lvl="0">
                        <a:spcBef>
                          <a:spcPts val="0"/>
                        </a:spcBef>
                        <a:buNone/>
                      </a:pPr>
                      <a:r>
                        <a:rPr lang="en"/>
                        <a:t>Fre2</a:t>
                      </a:r>
                    </a:p>
                  </a:txBody>
                  <a:tcPr marL="91425" marR="91425" marT="91425" marB="91425"/>
                </a:tc>
                <a:tc>
                  <a:txBody>
                    <a:bodyPr/>
                    <a:lstStyle/>
                    <a:p>
                      <a:pPr lvl="0">
                        <a:spcBef>
                          <a:spcPts val="0"/>
                        </a:spcBef>
                        <a:buNone/>
                      </a:pPr>
                      <a:r>
                        <a:rPr lang="en"/>
                        <a:t>…...</a:t>
                      </a:r>
                    </a:p>
                  </a:txBody>
                  <a:tcPr marL="91425" marR="91425" marT="91425" marB="91425"/>
                </a:tc>
                <a:tc>
                  <a:txBody>
                    <a:bodyPr/>
                    <a:lstStyle/>
                    <a:p>
                      <a:pPr lvl="0">
                        <a:spcBef>
                          <a:spcPts val="0"/>
                        </a:spcBef>
                        <a:buNone/>
                      </a:pPr>
                      <a:r>
                        <a:rPr lang="en"/>
                        <a:t>Fre20</a:t>
                      </a:r>
                    </a:p>
                  </a:txBody>
                  <a:tcPr marL="91425" marR="91425" marT="91425" marB="91425"/>
                </a:tc>
                <a:tc>
                  <a:txBody>
                    <a:bodyPr/>
                    <a:lstStyle/>
                    <a:p>
                      <a:pPr lvl="0">
                        <a:spcBef>
                          <a:spcPts val="0"/>
                        </a:spcBef>
                        <a:buNone/>
                      </a:pPr>
                      <a:r>
                        <a:rPr lang="en"/>
                        <a:t>Fre21</a:t>
                      </a:r>
                    </a:p>
                  </a:txBody>
                  <a:tcPr marL="91425" marR="91425" marT="91425" marB="91425"/>
                </a:tc>
                <a:extLst>
                  <a:ext uri="{0D108BD9-81ED-4DB2-BD59-A6C34878D82A}">
                    <a16:rowId xmlns:a16="http://schemas.microsoft.com/office/drawing/2014/main" val="10000"/>
                  </a:ext>
                </a:extLst>
              </a:tr>
            </a:tbl>
          </a:graphicData>
        </a:graphic>
      </p:graphicFrame>
      <p:sp>
        <p:nvSpPr>
          <p:cNvPr id="132" name="Shape 132"/>
          <p:cNvSpPr/>
          <p:nvPr/>
        </p:nvSpPr>
        <p:spPr>
          <a:xfrm>
            <a:off x="5354575" y="1546375"/>
            <a:ext cx="1644300" cy="1311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5961525" y="2901124"/>
            <a:ext cx="471600" cy="4185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txBox="1"/>
          <p:nvPr/>
        </p:nvSpPr>
        <p:spPr>
          <a:xfrm>
            <a:off x="5453875" y="1785825"/>
            <a:ext cx="1422000" cy="633300"/>
          </a:xfrm>
          <a:prstGeom prst="rect">
            <a:avLst/>
          </a:prstGeom>
          <a:noFill/>
          <a:ln>
            <a:noFill/>
          </a:ln>
        </p:spPr>
        <p:txBody>
          <a:bodyPr lIns="91425" tIns="91425" rIns="91425" bIns="91425" anchor="t" anchorCtr="0">
            <a:noAutofit/>
          </a:bodyPr>
          <a:lstStyle/>
          <a:p>
            <a:pPr lvl="0" algn="ctr" rtl="0">
              <a:spcBef>
                <a:spcPts val="0"/>
              </a:spcBef>
              <a:buNone/>
            </a:pPr>
            <a:r>
              <a:rPr lang="en" b="1"/>
              <a:t>Quantitative</a:t>
            </a:r>
          </a:p>
          <a:p>
            <a:pPr lvl="0" algn="ctr">
              <a:spcBef>
                <a:spcPts val="0"/>
              </a:spcBef>
              <a:buNone/>
            </a:pPr>
            <a:endParaRPr b="1"/>
          </a:p>
          <a:p>
            <a:pPr lvl="0" algn="ctr">
              <a:spcBef>
                <a:spcPts val="0"/>
              </a:spcBef>
              <a:buNone/>
            </a:pPr>
            <a:r>
              <a:rPr lang="en" b="1"/>
              <a:t>Model</a:t>
            </a:r>
          </a:p>
          <a:p>
            <a:pPr lvl="0">
              <a:spcBef>
                <a:spcPts val="0"/>
              </a:spcBef>
              <a:buNone/>
            </a:pPr>
            <a:endParaRPr/>
          </a:p>
        </p:txBody>
      </p:sp>
      <p:sp>
        <p:nvSpPr>
          <p:cNvPr id="135" name="Shape 135"/>
          <p:cNvSpPr/>
          <p:nvPr/>
        </p:nvSpPr>
        <p:spPr>
          <a:xfrm>
            <a:off x="7400100" y="1840287"/>
            <a:ext cx="1555200" cy="75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p:nvPr/>
        </p:nvSpPr>
        <p:spPr>
          <a:xfrm>
            <a:off x="7523100" y="1931637"/>
            <a:ext cx="1309200" cy="572700"/>
          </a:xfrm>
          <a:prstGeom prst="rect">
            <a:avLst/>
          </a:prstGeom>
          <a:noFill/>
          <a:ln>
            <a:noFill/>
          </a:ln>
        </p:spPr>
        <p:txBody>
          <a:bodyPr lIns="91425" tIns="91425" rIns="91425" bIns="91425" anchor="t" anchorCtr="0">
            <a:noAutofit/>
          </a:bodyPr>
          <a:lstStyle/>
          <a:p>
            <a:pPr lvl="0" algn="ctr">
              <a:spcBef>
                <a:spcPts val="0"/>
              </a:spcBef>
              <a:buNone/>
            </a:pPr>
            <a:r>
              <a:rPr lang="en" b="1"/>
              <a:t>Classified</a:t>
            </a:r>
          </a:p>
          <a:p>
            <a:pPr lvl="0" algn="ctr">
              <a:spcBef>
                <a:spcPts val="0"/>
              </a:spcBef>
              <a:buNone/>
            </a:pPr>
            <a:r>
              <a:rPr lang="en" b="1"/>
              <a:t>Keywords</a:t>
            </a:r>
          </a:p>
        </p:txBody>
      </p:sp>
      <p:sp>
        <p:nvSpPr>
          <p:cNvPr id="137" name="Shape 137"/>
          <p:cNvSpPr/>
          <p:nvPr/>
        </p:nvSpPr>
        <p:spPr>
          <a:xfrm>
            <a:off x="7054149" y="2151300"/>
            <a:ext cx="290700" cy="222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sz="3600" b="1" dirty="0">
                <a:solidFill>
                  <a:srgbClr val="00FF00"/>
                </a:solidFill>
              </a:rPr>
              <a:t>Demo: </a:t>
            </a:r>
            <a:r>
              <a:rPr lang="en" sz="3600" b="1" dirty="0">
                <a:solidFill>
                  <a:schemeClr val="bg1"/>
                </a:solidFill>
              </a:rPr>
              <a:t>Visualization</a:t>
            </a:r>
          </a:p>
        </p:txBody>
      </p:sp>
      <p:pic>
        <p:nvPicPr>
          <p:cNvPr id="143" name="Shape 143"/>
          <p:cNvPicPr preferRelativeResize="0"/>
          <p:nvPr/>
        </p:nvPicPr>
        <p:blipFill>
          <a:blip r:embed="rId4">
            <a:alphaModFix/>
          </a:blip>
          <a:stretch>
            <a:fillRect/>
          </a:stretch>
        </p:blipFill>
        <p:spPr>
          <a:xfrm>
            <a:off x="1059375" y="1271801"/>
            <a:ext cx="2769224" cy="1783322"/>
          </a:xfrm>
          <a:prstGeom prst="rect">
            <a:avLst/>
          </a:prstGeom>
          <a:noFill/>
          <a:ln>
            <a:noFill/>
          </a:ln>
        </p:spPr>
      </p:pic>
      <p:pic>
        <p:nvPicPr>
          <p:cNvPr id="144" name="Shape 144"/>
          <p:cNvPicPr preferRelativeResize="0"/>
          <p:nvPr/>
        </p:nvPicPr>
        <p:blipFill>
          <a:blip r:embed="rId5">
            <a:alphaModFix/>
          </a:blip>
          <a:stretch>
            <a:fillRect/>
          </a:stretch>
        </p:blipFill>
        <p:spPr>
          <a:xfrm>
            <a:off x="4881175" y="1226849"/>
            <a:ext cx="2943824" cy="1895762"/>
          </a:xfrm>
          <a:prstGeom prst="rect">
            <a:avLst/>
          </a:prstGeom>
          <a:noFill/>
          <a:ln>
            <a:noFill/>
          </a:ln>
        </p:spPr>
      </p:pic>
      <p:pic>
        <p:nvPicPr>
          <p:cNvPr id="145" name="Shape 145"/>
          <p:cNvPicPr preferRelativeResize="0"/>
          <p:nvPr/>
        </p:nvPicPr>
        <p:blipFill>
          <a:blip r:embed="rId6">
            <a:alphaModFix/>
          </a:blip>
          <a:stretch>
            <a:fillRect/>
          </a:stretch>
        </p:blipFill>
        <p:spPr>
          <a:xfrm>
            <a:off x="1041887" y="3214824"/>
            <a:ext cx="2769235" cy="1783575"/>
          </a:xfrm>
          <a:prstGeom prst="rect">
            <a:avLst/>
          </a:prstGeom>
          <a:noFill/>
          <a:ln>
            <a:noFill/>
          </a:ln>
        </p:spPr>
      </p:pic>
      <p:pic>
        <p:nvPicPr>
          <p:cNvPr id="146" name="Shape 146"/>
          <p:cNvPicPr preferRelativeResize="0"/>
          <p:nvPr/>
        </p:nvPicPr>
        <p:blipFill>
          <a:blip r:embed="rId7">
            <a:alphaModFix/>
          </a:blip>
          <a:stretch>
            <a:fillRect/>
          </a:stretch>
        </p:blipFill>
        <p:spPr>
          <a:xfrm>
            <a:off x="4881175" y="3214824"/>
            <a:ext cx="2973046" cy="178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1483150"/>
            <a:ext cx="8520600" cy="1242300"/>
          </a:xfrm>
          <a:prstGeom prst="rect">
            <a:avLst/>
          </a:prstGeom>
        </p:spPr>
        <p:txBody>
          <a:bodyPr lIns="91425" tIns="91425" rIns="91425" bIns="91425" anchor="t" anchorCtr="0">
            <a:noAutofit/>
          </a:bodyPr>
          <a:lstStyle/>
          <a:p>
            <a:pPr lvl="0" algn="ctr" rtl="0">
              <a:spcBef>
                <a:spcPts val="0"/>
              </a:spcBef>
              <a:buNone/>
            </a:pPr>
            <a:r>
              <a:rPr lang="en" sz="7200" b="1">
                <a:solidFill>
                  <a:srgbClr val="FFFFFF"/>
                </a:solidFill>
              </a:rPr>
              <a:t>Thanks</a:t>
            </a:r>
          </a:p>
          <a:p>
            <a:pPr lvl="0" algn="ctr">
              <a:spcBef>
                <a:spcPts val="0"/>
              </a:spcBef>
              <a:buNone/>
            </a:pPr>
            <a:r>
              <a:rPr lang="en" sz="7200" b="1">
                <a:solidFill>
                  <a:srgbClr val="FFFFFF"/>
                </a:solidFill>
              </a:rPr>
              <a:t>Q&amp;A</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368</Words>
  <Application>Microsoft Office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simple-light-2</vt:lpstr>
      <vt:lpstr>Cyber Security</vt:lpstr>
      <vt:lpstr>Abstract </vt:lpstr>
      <vt:lpstr> Introduction</vt:lpstr>
      <vt:lpstr>                        Methodology</vt:lpstr>
      <vt:lpstr>Keywords Selector </vt:lpstr>
      <vt:lpstr>Keywords Classifier </vt:lpstr>
      <vt:lpstr>Demo: Visualization</vt:lpstr>
      <vt:lpstr>Thanks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cp:lastModifiedBy>Youwei Xiao</cp:lastModifiedBy>
  <cp:revision>10</cp:revision>
  <dcterms:modified xsi:type="dcterms:W3CDTF">2017-04-24T19:47:09Z</dcterms:modified>
</cp:coreProperties>
</file>