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3" r:id="rId7"/>
    <p:sldId id="272" r:id="rId8"/>
    <p:sldId id="266" r:id="rId9"/>
    <p:sldId id="267" r:id="rId10"/>
    <p:sldId id="274" r:id="rId11"/>
    <p:sldId id="268" r:id="rId12"/>
    <p:sldId id="269" r:id="rId13"/>
    <p:sldId id="270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background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manager react to diff situations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 outline page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conducted the sentence basis analytics under Python environment. We built the data frame below (also in attachment in excel format) to summarize the sentence tagging results.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27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90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81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31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 descr="Untitled-1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5100" y="190500"/>
            <a:ext cx="8796528" cy="64587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-990167" y="1559569"/>
            <a:ext cx="11067536" cy="30837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Cyber Security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PICASSO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3776717" y="4418335"/>
            <a:ext cx="8229600" cy="2132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Members: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Shimeng (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Carol)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Lin, Bennong (Ben) Liu,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Shaoying Tang, Chuanze (Eric) Cai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04/24/2017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ubTitle" idx="1"/>
          </p:nvPr>
        </p:nvSpPr>
        <p:spPr>
          <a:xfrm>
            <a:off x="539450" y="4665368"/>
            <a:ext cx="8185800" cy="315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1"/>
                </a:solidFill>
              </a:rPr>
              <a:t>Summary</a:t>
            </a:r>
          </a:p>
          <a:p>
            <a:pPr marL="457200" lvl="0" indent="-381000" algn="l" rtl="0">
              <a:spcBef>
                <a:spcPts val="0"/>
              </a:spcBef>
              <a:buClr>
                <a:schemeClr val="accent1"/>
              </a:buClr>
              <a:buSzPct val="100000"/>
              <a:buChar char="●"/>
            </a:pPr>
            <a:r>
              <a:rPr lang="en-US" sz="2000" dirty="0">
                <a:solidFill>
                  <a:schemeClr val="accent1"/>
                </a:solidFill>
              </a:rPr>
              <a:t>We added new keywords and the number of sentences tagged was increased resulting from the updated model. The </a:t>
            </a:r>
            <a:r>
              <a:rPr lang="en-US" sz="2000">
                <a:solidFill>
                  <a:schemeClr val="accent1"/>
                </a:solidFill>
              </a:rPr>
              <a:t>tagging accuracy </a:t>
            </a:r>
            <a:r>
              <a:rPr lang="en-US" sz="2000" dirty="0">
                <a:solidFill>
                  <a:schemeClr val="accent1"/>
                </a:solidFill>
              </a:rPr>
              <a:t>was approximately 83.3%, which was acceptable.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1260556" y="730562"/>
            <a:ext cx="5140244" cy="109000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Phase II Progress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8909"/>
              </p:ext>
            </p:extLst>
          </p:nvPr>
        </p:nvGraphicFramePr>
        <p:xfrm>
          <a:off x="1405350" y="1820568"/>
          <a:ext cx="6096000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302802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5491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6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technical measures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cirt</a:t>
                      </a:r>
                      <a:r>
                        <a:rPr lang="en-US" dirty="0"/>
                        <a:t>, standards, certification, indigenous innovation, information infrastructures, </a:t>
                      </a:r>
                      <a:r>
                        <a:rPr lang="en-US" dirty="0" err="1"/>
                        <a:t>slovak</a:t>
                      </a:r>
                      <a:r>
                        <a:rPr lang="en-US" dirty="0"/>
                        <a:t> digital, research, electronical mechanical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80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measures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policy, roadmap for governance, responsible agency, national benchmarking, social development, climate change, public administration, national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681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32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ctrTitle"/>
          </p:nvPr>
        </p:nvSpPr>
        <p:spPr>
          <a:xfrm>
            <a:off x="-87050" y="877075"/>
            <a:ext cx="98982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800" b="1"/>
              <a:t>Phase II Achievements &amp; Improvement Plan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ubTitle" idx="1"/>
          </p:nvPr>
        </p:nvSpPr>
        <p:spPr>
          <a:xfrm>
            <a:off x="663074" y="1870750"/>
            <a:ext cx="7865105" cy="437143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above conclusions, we could observe that the results of distribution were only for informative purpose although we improved the results from Phase I.</a:t>
            </a:r>
          </a:p>
          <a:p>
            <a:pPr marL="45720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tagging results, the categories/keywords may not be accurate enough to provide solid evidence to support the next research stage.</a:t>
            </a:r>
          </a:p>
          <a:p>
            <a:pPr marL="457200" lvl="0" indent="-381000" algn="l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future plan includes updating the model with more restrictive categorizing/clustering criteria to optimize the results. We will also calculate the tentative accuracy rates in terms of measurement. D3 templates will also be used to visualize the result.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subTitle" idx="1"/>
          </p:nvPr>
        </p:nvSpPr>
        <p:spPr>
          <a:xfrm>
            <a:off x="1228379" y="289468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&amp; 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228379" y="2894682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/>
        </p:nvSpPr>
        <p:spPr>
          <a:xfrm>
            <a:off x="-1366812" y="6814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576475" y="1824499"/>
            <a:ext cx="8055900" cy="528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Noto Sans Symbols"/>
              <a:buChar char="❑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 from Phase I to 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Phase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II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Tagging Applied to a Specific Country - UK</a:t>
            </a:r>
          </a:p>
          <a:p>
            <a:pPr marL="342900" lvl="0" indent="-368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❑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Corpus Collection &amp; Tagging Improvement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Methodologies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  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&amp; Subcategory Expansions</a:t>
            </a:r>
          </a:p>
          <a:p>
            <a:pPr marL="342900" lvl="0" indent="-3683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Char char="❑"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Phase II Progress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  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 Tagging Procedure &amp; Tagging Results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   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and Summary Charts</a:t>
            </a:r>
          </a:p>
          <a:p>
            <a:pPr marL="3429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❑"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II Achievements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dk1"/>
                </a:solidFill>
              </a:rPr>
              <a:t>    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mprovements and Calculation, and Improvement Plan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/>
        </p:nvSpPr>
        <p:spPr>
          <a:xfrm>
            <a:off x="669271" y="1718457"/>
            <a:ext cx="8055979" cy="20621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I method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Tagging sentences with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stemming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category names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subcategory names.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Limitation: low coverage.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Tagging Results using Phase I approach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39937" y="10069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</a:t>
            </a: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 Phase I to Phase 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Shape 107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486" y="1491869"/>
            <a:ext cx="1147437" cy="163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1786" y="1499528"/>
            <a:ext cx="1151894" cy="16351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9" name="Shape 109"/>
          <p:cNvSpPr txBox="1"/>
          <p:nvPr/>
        </p:nvSpPr>
        <p:spPr>
          <a:xfrm>
            <a:off x="6423192" y="3176582"/>
            <a:ext cx="179600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 Files Used</a:t>
            </a:r>
          </a:p>
        </p:txBody>
      </p:sp>
      <p:pic>
        <p:nvPicPr>
          <p:cNvPr id="110" name="Shape 110" descr="Screen Clipp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6094" y="3662875"/>
            <a:ext cx="5124783" cy="2288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715" y="3662875"/>
            <a:ext cx="2746314" cy="2244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595718" y="1670499"/>
            <a:ext cx="8055979" cy="29854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UK.txt</a:t>
            </a: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of 523 sentences contained in the UK text, there were 18 sentences tagged by the category and subcategory selected.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❑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tagging rate was only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3.44%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was considered relatively low.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739937" y="10069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Transition</a:t>
            </a: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</a:t>
            </a:r>
            <a:r>
              <a:rPr lang="en-U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rom Phase I to Phase II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739937" y="5011273"/>
            <a:ext cx="7694936" cy="895911"/>
          </a:xfrm>
          <a:prstGeom prst="rect">
            <a:avLst/>
          </a:prstGeom>
          <a:noFill/>
          <a:ln w="28575" cap="flat" cmpd="sng">
            <a:solidFill>
              <a:srgbClr val="538C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1" dirty="0">
                <a:solidFill>
                  <a:schemeClr val="accent1"/>
                </a:solidFill>
              </a:rPr>
              <a:t>The main problem is </a:t>
            </a:r>
            <a:r>
              <a:rPr lang="en-US" sz="24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to expand the coverage of tagging with acceptable accuracy.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ctrTitle"/>
          </p:nvPr>
        </p:nvSpPr>
        <p:spPr>
          <a:xfrm>
            <a:off x="1251225" y="441100"/>
            <a:ext cx="7772400" cy="147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Phase II Progress: Keywords Expansion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251225" y="2247002"/>
            <a:ext cx="6656825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42900" indent="-381000">
              <a:lnSpc>
                <a:spcPct val="115000"/>
              </a:lnSpc>
              <a:buClr>
                <a:schemeClr val="dk1"/>
              </a:buClr>
              <a:buSzPct val="125000"/>
              <a:buFont typeface="Noto Sans Symbols"/>
              <a:buChar char="❑"/>
            </a:pP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81000">
              <a:lnSpc>
                <a:spcPct val="115000"/>
              </a:lnSpc>
              <a:buClr>
                <a:schemeClr val="dk1"/>
              </a:buClr>
              <a:buSzPct val="125000"/>
              <a:buFont typeface="Noto Sans Symbols"/>
              <a:buChar char="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Manually understanding of the official files.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125000"/>
            </a:pP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000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NCA</a:t>
            </a:r>
            <a: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business partnership, private sector partnership, GCHQ……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ct val="125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429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Noto Sans Symbols"/>
              <a:buChar char="❑"/>
            </a:pP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approach.</a:t>
            </a:r>
          </a:p>
          <a:p>
            <a:pPr marL="3429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Noto Sans Symbols"/>
              <a:buChar char="❑"/>
            </a:pP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Noto Sans Symbols"/>
              <a:buChar char="❑"/>
            </a:pP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Noto Sans Symbols"/>
              <a:buChar char="❑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Bigram Approach.</a:t>
            </a:r>
          </a:p>
          <a:p>
            <a:pPr marL="3429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Noto Sans Symbols"/>
              <a:buChar char="❑"/>
            </a:pP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810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25000"/>
              <a:buFont typeface="Noto Sans Symbols"/>
              <a:buChar char="❑"/>
            </a:pPr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4563" y="638531"/>
            <a:ext cx="8229600" cy="1143000"/>
          </a:xfrm>
        </p:spPr>
        <p:txBody>
          <a:bodyPr/>
          <a:lstStyle/>
          <a:p>
            <a:r>
              <a:rPr lang="en-US" sz="3200" b="1" dirty="0" err="1"/>
              <a:t>Tf-idf</a:t>
            </a:r>
            <a:r>
              <a:rPr lang="en-US" sz="3200" b="1" dirty="0"/>
              <a:t> approach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16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/>
              <a:t>Words with high </a:t>
            </a:r>
            <a:r>
              <a:rPr lang="en-US" sz="2400" dirty="0" err="1"/>
              <a:t>tf-idf</a:t>
            </a:r>
            <a:r>
              <a:rPr lang="en-US" sz="2400" dirty="0"/>
              <a:t> scores: </a:t>
            </a:r>
          </a:p>
          <a:p>
            <a:pPr indent="0">
              <a:buNone/>
            </a:pPr>
            <a:r>
              <a:rPr lang="en-US" sz="2400" dirty="0"/>
              <a:t>strategy, structure, policy…</a:t>
            </a:r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endParaRPr lang="en-US" sz="2400" dirty="0"/>
          </a:p>
          <a:p>
            <a:pPr indent="0">
              <a:buNone/>
            </a:pPr>
            <a:r>
              <a:rPr lang="en-US" sz="2400" dirty="0"/>
              <a:t>Problem:</a:t>
            </a:r>
          </a:p>
          <a:p>
            <a:pPr indent="0">
              <a:buNone/>
            </a:pPr>
            <a:r>
              <a:rPr lang="en-US" sz="2400" dirty="0"/>
              <a:t>Tagging with those words (unigrams) led to </a:t>
            </a:r>
            <a:r>
              <a:rPr lang="en-US" sz="2400" dirty="0">
                <a:solidFill>
                  <a:srgbClr val="FF0000"/>
                </a:solidFill>
              </a:rPr>
              <a:t>very low accuracy</a:t>
            </a:r>
            <a:r>
              <a:rPr lang="en-US" sz="2400" dirty="0"/>
              <a:t>.</a:t>
            </a:r>
          </a:p>
          <a:p>
            <a:pPr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sample of 200 sentences, the accuracy is about 50 percent.</a:t>
            </a:r>
            <a:r>
              <a:rPr lang="zh-CN" altLang="en-US" sz="2400" dirty="0"/>
              <a:t>）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40159" y="839756"/>
            <a:ext cx="4483359" cy="60532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000" b="1"/>
              <a:t>Bigram Approach</a:t>
            </a:r>
            <a:endParaRPr lang="en-US" sz="3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4897"/>
              </p:ext>
            </p:extLst>
          </p:nvPr>
        </p:nvGraphicFramePr>
        <p:xfrm>
          <a:off x="1264297" y="2355978"/>
          <a:ext cx="6096000" cy="3198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5579405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13146274"/>
                    </a:ext>
                  </a:extLst>
                </a:gridCol>
              </a:tblGrid>
              <a:tr h="256281">
                <a:tc>
                  <a:txBody>
                    <a:bodyPr/>
                    <a:lstStyle/>
                    <a:p>
                      <a:r>
                        <a:rPr lang="en-US" dirty="0"/>
                        <a:t>Bigrams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02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cyber criminals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5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law enforcement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80788"/>
                  </a:ext>
                </a:extLst>
              </a:tr>
              <a:tr h="429622">
                <a:tc>
                  <a:txBody>
                    <a:bodyPr/>
                    <a:lstStyle/>
                    <a:p>
                      <a:r>
                        <a:rPr lang="en-US" dirty="0"/>
                        <a:t>Information 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40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social </a:t>
                      </a:r>
                      <a:r>
                        <a:rPr lang="en-US" dirty="0" err="1"/>
                        <a:t>develpment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7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Instituition</a:t>
                      </a:r>
                      <a:r>
                        <a:rPr lang="en-US" dirty="0"/>
                        <a:t>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89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Civil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92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Situational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07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9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5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/>
        </p:nvSpPr>
        <p:spPr>
          <a:xfrm>
            <a:off x="1659375" y="945125"/>
            <a:ext cx="8316600" cy="76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b="1" dirty="0"/>
              <a:t>Distribution Comparison - </a:t>
            </a:r>
            <a:r>
              <a:rPr lang="en-US" sz="2600" b="1" dirty="0"/>
              <a:t>Phase II vs. I</a:t>
            </a:r>
          </a:p>
        </p:txBody>
      </p:sp>
      <p:sp>
        <p:nvSpPr>
          <p:cNvPr id="190" name="Shape 190"/>
          <p:cNvSpPr txBox="1"/>
          <p:nvPr/>
        </p:nvSpPr>
        <p:spPr>
          <a:xfrm rot="-2877" flipH="1">
            <a:off x="1138383" y="1665423"/>
            <a:ext cx="3097590" cy="402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 dirty="0"/>
              <a:t>Updated Tagging Results</a:t>
            </a:r>
          </a:p>
        </p:txBody>
      </p:sp>
      <p:sp>
        <p:nvSpPr>
          <p:cNvPr id="191" name="Shape 191"/>
          <p:cNvSpPr txBox="1"/>
          <p:nvPr/>
        </p:nvSpPr>
        <p:spPr>
          <a:xfrm rot="-2914" flipH="1">
            <a:off x="5345880" y="1711892"/>
            <a:ext cx="2991192" cy="4433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 dirty="0"/>
              <a:t>Original Tagging Results 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7908050" y="5907185"/>
            <a:ext cx="8172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b="1"/>
              <a:t>10</a:t>
            </a: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/1</a:t>
            </a:r>
            <a:r>
              <a:rPr lang="en-US" b="1"/>
              <a:t>2</a:t>
            </a:r>
          </a:p>
        </p:txBody>
      </p:sp>
      <p:sp>
        <p:nvSpPr>
          <p:cNvPr id="2" name="AutoShape 2" descr="data:image/png;base64,iVBORw0KGgoAAAANSUhEUgAABJQAAAEmCAYAAAA0kMqcAAAABHNCSVQICAgIfAhkiAAAAAlwSFlzAAALEgAACxIB0t1+/AAAIABJREFUeJzt3Xu8ZnVdL/DPyIDIYbTRJs1SCS9ftcwMFZQUvF86ilpHyyuikWYpSQUqRnrCMpUSUkpQwcwbKKbmhY4XwBC85QXRr5cj6dHMESHR0QCZ88daA9th75m9mHn2nmG/368Xr3me9ay1fr9ns37P+q3P+q21Vm3cuDEAAAAAsFjXW+4KAAAAALBzESgBAAAAMIlACQAAAIBJBEoAAAAATCJQAgAAAGASgRIAAAAAk6xe7goAAOwIqmpjkvOT/Hizjx7R3Rdu57L+NMmnu/uftud6AQCWikAJAOBq9+nu7yxBOfdNcsESlAMAMBMCJQCARaiqI5M8JcmlSc5K8ogkd0zyjST7dvcXx/n+JcnfJnlkko1J7pBkXZIzkjwzyaFJ7prkJVX14+4+fYm/CgDANnMPJQCAq32wqj4157/Tk6SqHpTk4CR3S7JPkjVJ0t0bkpyS5KnjfLdOUkneNa7vzknunyF4umOS3+3uVyT5eJI/FiYBADsrI5QAAK620CVvD01yandfkiRV9Yok9xs/e2WSs6rqeRlGH53U3T+uqiQ5ubu/Py7zugyjmv52xt8BAGDmjFACANi6K5KsmvP+qht3j5e6fSbJQUkel+SkzZbb5Hq55g2/AQB2SgIlAICt++ckv1FVNxrfPyXD/ZE2eUWSlyQ5r7u/OWf6Y6rq+lW1e5InJXnnOP2KJLvOuM4AADPjkjcAgKt9sKo2H0X03O5+d1WdmOQjVbUhyeeSbJgzz7syjEz6u82W3ZDk7CRrk5yW5LXj9HcmeWlV7dbdp2zvLwEAMGsCJQCAJN29aqHPququSa7o7juO75+dZPc5s+yb5NtJ/s9mi76/u186T1kvT/Lyba40AMAyESgBAGzdF5McUVWHZrjU7WsZbsCdqjolyYFJntjdGxdcAwDAdciqjRv1ewAAAABYPDflBgAAAGASgRIAAAAAk+zQ91Bav/5S1+MBAAAAbIN169Ys+PCRa8sIJQAAAAAmESgBAAAAMIlACQAAAIBJBEoAAAAATCJQAgAAAGASgRIAAAAAkwiUAAAAAJhEoAQAAADAJAIlAAAAACYRKAEAAAAwiUAJAAAAgElWL3cFgJXjj9911HJXAbbZS/7nny93FQAAYNkZoQQAAADAJAIlAAAAACaZ2SVvVbVLkhOTVJKNSZ6WZNck70rypXG2E7r7zbOqAwAAAADb3yzvofSwJOnu/avqwCTHJHlnkmO7+2UzLBcAAACAGZrZJW/d/fYkh45vb5XkkiT7JPn1qjqrql5dVWtmVT4AAAAAszHTp7x19xVVdUqSRyb5zSQ/l+Sk7v5EVT0vydFJ/mih5deu3SOrV+8yyyoCwCTr1jkXAgAAMw2UkqS7n1RVRyQ5L8k9u/sb40enJzl+S8tefPGGWVcPACZZv/7S5a4CAABMMouTojO75K2qnlBVzxnfbkhyZZK3VdXdx2n3S/KJWZUPAAAAwGzMcoTS25K8tqrOyvB0t8OSfD3J8VV1eZJv5ep7LAEAAACwk5hZoNTdP0jy6Hk+2n9WZQIAAAAwezO75A0AAACA6yaBEgAAAACTCJQAAAAAmESgBAAAAMAkAiUAAAAAJhEoAQAAADCJQAkAAACASQRKAAAAAEwiUAIAAABgEoESAAAAAJMIlAAAAACYRKAEAAAAwCQCJQAAAAAmESgBAAAAMIlACQAAAIBJBEoAAAAATCJQAgAAAGASgRIAAAAAkwiUAAAAAJhEoAQAAADAJAIlAAAAACYRKAEAAAAwiUAJAAAAgEkESgAAAABMsnpWK66qXZKcmKSSbEzytCQ/SnLy+P78JM/o7itnVQcAAAAAtr9ZjlB6WJJ09/5JjkpyTJJjkxzV3fdKsirJQTMsHwAAAIAZmNkIpe5+e1W9a3x7qySXJLl/kjPHae9J8sAkpy+0jrVr98jq1bvMqooAMNm6dWuWuwoAALDsZhYoJUl3X1FVpyR5ZJLfTPKA7t44fnxpkhttafmLL94wy+oBwGTr11+63FUAAIBJZnFSdOY35e7uJyW5XYb7Kd1gzkdrMoxaAgAAAGAnMrNAqaqeUFXPGd9uSHJlko9X1YHjtIckOXtW5QMAAAAwG7O85O1tSV5bVWcl2TXJYUk+n+TEqtptfH3aDMsHAAAAYAZmeVPuHyR59DwfHTCrMgEAAACYvZnfQwkAAACA6xaBEgAAAACTCJQAAAAAmESgBAAAAMAkAiUAAAAAJhEoAQAAADCJQAkAAACASQRKAAAAAEwiUAIAAABgEoESAAAAAJMIlAAAAACYRKAEAAAAwCQCJQAAAAAmWb3cFVguz3rJO5a7CrBNXv7HD1/uKgAA8zjxb9673FWAbfY7hz14uasA7OCMUAIAAABgEoESAAAAAJMIlAAAAACYRKAEAAAAwCQCJQAAAAAmESgBAAAAMIlACQAAAIBJBEoAAAAATCJQAgAAAGCS1bNYaVXtmuQ1SfZKcv0kf57k60neleRL42wndPebZ1E+AAAAALMzk0ApyeOTXNTdT6iqGyf5VJIXJjm2u182ozIBAAAAWAKzCpROTXLa+HpVkiuS7JOkquqgDKOUDuvuS7e0krVr98jq1bvMqIqwc1u3bs1yVwFWJG0PgJXA/g7YmpkESt39/SSpqjUZgqWjMlz6dlJ3f6Kqnpfk6CR/tKX1XHzxhllUD64T1q/fYh4LzIi2B8BKYH8H1y2zCIlndlPuqrpFkg8m+YfufkOS07v7E+PHpye5y6zKBgAAAGB2ZhIoVdVNk5yR5Ijufs04+X1Vdffx9f2SfGLehQEAAADYoc3qHkrPTbI2yfOr6vnjtGcn+euqujzJt5IcOqOyAQAAAJihWd1D6VlJnjXPR/vPojwAAAAAls7M7qEEAAAAwHWTQAkAAACASQRKAAAAAEwiUAIAAABgEoESAAAAAJMIlAAAAACYRKAEAAAAwCQCJQAAAAAmESgBAAAAMIlACQAAAIBJBEoAAAAATCJQAgAAAGASgRIAAAAAkwiUAAAAAJhEoAQAAADAJAIlAAAAACYRKAEAAAAwiUAJAAAAgEkESgAAAABMIlACAAAAYBKBEgAAAACTCJQAAAAAmGRRgVJVHT/PtFO2f3UAAAAA2NGt3tKHVXVSkr2T3LWqfnHOR7smudEWlts1yWuS7JXk+kn+PMkFSU5OsjHJ+Ume0d1XbkPdAQAAAFgGWwyUMgRBeyV5eZIXzJl+RZLPb2G5xye5qLufUFU3TvKp8b+juvtDVfV3SQ5Kcvq1rTgAAAAAy2OLgVJ3X5jkwiR3rqobZhiVtGr8eM8k311g0VOTnDa+XpUhgNonyZnjtPckeWAESgAAAAA7na2NUEqSVNVzkjwnyUVzJm/McDncNXT398fl1mQIlo5K8tLu3jjOcmm2cMncJmvX7pHVq3dZTBVhxVm3bs1yVwFWJG0PgJXA/g7YmkUFSkmemuTW3b1+sSuuqltkGIH0yu5+Q1X91ZyP1yS5ZGvruPjiDYstDlac9esvXe4qwIqk7QGwEtjfwXXLLELiRT3lLcnXsvDlbddQVTdNckaSI7r7NePkf6uqA8fXD0ly9mLXBwAAAMCOY7EjlL6U5MNV9cEkP9o0sbtfuMD8z02yNsnzq+r547RnJTmuqnbLcEPv0xZYFgAAAIAd2GIDpW+M/yVX35R7Qd39rAwB0uYOWGR5AAAAAOygFhUodfcLZl0RAAAAAHYOi33K25UZnuo21ze7+xbbv0oAAAAA7MgWO0Lpqpt3V9WuSR6R5B6zqhQAAAAAO67FPuXtKt19eXefmuS+M6gPAAAAADu4xV7y9sQ5b1cl+cUkl82kRgAAAADs0Bb7lLf7zHm9Mcl3kjxm+1cHAAAAgB3dYu+h9OTx3kk1LnN+d18x05oBAAAAsENa1D2UqmqfJF9KckqS1yb5WlXtO8uKAQAAALBjWuwlb8cleUx3n5ckVbVfkuOT3H1WFQMAAABgx7TYp7ztuSlMSpLuPjfJ7rOpEgAAAAA7ssUGSt+tqoM2vamqRyS5aDZVAgAAAGBHtthL3g5N8q6qenWSVRme9HbPmdUKAAAAgB3WYkcoPSTJhiS3SnKfJOuTHDijOgEAAACwA1tsoHRokv27+wfd/Zkk+yT5g9lVCwAAAIAd1WIDpV2TXDbn/WUZLnsDAAAAYIVZ7D2U3p7kA1X1lvH9o5L802yqBAAAAMCObFEjlLr7iCTHJakkeyc5rrufP8uKAQAAALBjWuwIpXT3aUlOm2FdAAAAANgJLPYeSgAAAACQRKAEAAAAwEQCJQAAAAAmESgBAAAAMIlACQAAAIBJFv2Ut2ujqvZN8uLuPrCq7pLkXUm+NH58Qne/eZblAwAAALD9zSxQqqo/SfKEJD8YJ+2T5NjuftmsygQAAABg9mZ5ydtXkjxqzvt9kvx6VZ1VVa+uqjUzLBsAAACAGZnZCKXufmtV7TVn0keTnNTdn6iq5yU5OskfbWkda9fukdWrd5lVFWGntm6dTBaWg7YHwEpgfwdszUzvobSZ07v7kk2vkxy/tQUuvnjDbGsEO7H16y9d7irAiqTtAbAS2N/BdcssQuKlfMrb+6rq7uPr+yX5xBKWDQAAAMB2spQjlJ6e5PiqujzJt5IcuoRlAwAAALCdzDRQ6u4Lk+w3vv5kkv1nWR4AAAAAs7eUl7wBAAAAcB0gUAIAAABgEoESAAAAAJMIlAAAAACYRKAEAAAAwCQCJQAAAAAmESgBAAAAMIlACQAAAIBJBEoAAAAATCJQAgAAAGASgRIAAAAAkwiUAAAAAJhEoAQAAADAJAIlAAAAACYRKAEAAAAwiUAJAAAAgEkESgAAAABMIlACAAAAYBKBEgAAAACTCJQAAAAAmESgBAAAAMAkAiUAAAAAJhEoAQAAADCJQAkAAACASVbPcuVVtW+SF3f3gVV1myQnJ9mY5Pwkz+juK2dZPgAAAADb38xGKFXVnyQ5Kcnu46RjkxzV3fdKsirJQbMqGwAAAIDZmeUIpa8keVSSfxjf75PkzPH1e5I8MMnpW1rB2rV7ZPXqXWZWQdiZrVu3ZrmrACuStgfASmB/B2zNzAKl7n5rVe01Z9Kq7t44vr40yY22to6LL94wi6rBdcL69ZcudxVgRdL2AFgJ7O/gumUWIfFS3pR77v2S1iS5ZAnLBgAAAGA7WcpA6d+q6sDx9UOSnL2EZQMAAACwncz0KW+bOTzJiVW1W5LPJzltCcsGAAAAYDuZaaDU3Rcm2W98/cUkB8yyPAAAAABmbykveQMAAADgOkCgBAAAAMAkAiUAAAAAJhEoAQAAADCJQAkAAACASQRKAAAAAEwiUAIAAABgEoESAAAAAJMIlAAAAACYRKAEAAAAwCQCJQAAAAAmESgBAAAAMIlACQAAAIBJBEoAAAAATCJQAgAAAGASgRIAAAAAkwiUAAAAAJhEoAQAAADAJAIlAAAAACYRKAEAAAAwiUAJAAAAgEkESgAAAABMIlACAAAAYJLVS11gVX0yyffGt1/t7icvdR0AAAAAuPaWNFCqqt2TrOruA5eyXAAAAAC2n6UeoXTnJHtU1Rlj2c/t7nMXmnnt2j2yevUuS1Y52JmsW7dmuasAK5K2B8BKYH8HbM1SB0obkrw0yUlJbpvkPVVV3X3FfDNffPGGpawb7FTWr790uasAK5K2B8BKYH8H1y2zCImXOlD6YpIvd/fGJF+sqouS/GySry9xPQAAAAC4lpb6KW+HJHlZklTVzZPcMMl/LHEdAAAAANgGSz1C6dVJTq6qDyfZmOSQhS53AwAAAGDHtKSBUndfluSxS1kmAAAAANvXUl/yBgAAAMBOTqAEAAAAwCQCJQAAAAAmESgBAAAAMIlACQAAAIBJBEoAAAAATCJQAgAAAGASgRIAAAAAkwiUAAAAAJhEoAQAAADAJAIlAAAAACYRKAEAAAAwiUAJAAAAgElWL3cFAIDZ+djhz1zuKsA2u9vLjlvuKgA7gc+f97LlrgJskzvse/hyV2ESI5QAAAAAmESgBAAAAMAkAiUAAAAAJhEoAQAAADCJQAkAAACASQRKAAAAAEwiUAIAAABgEoESAAAAAJMIlAAAAACYZPVSFlZV10vyyiR3TvLfSZ7a3V9eyjoAAAAAsG2WeoTSI5Ls3t33SHJkkpctcfkAAAAAbKOlDpR+Lcl7k6S7z01y1yUuHwAAAIBttGrjxo1LVlhVnZTkrd39nvH915Ls3d1XLFklAAAAANgmSz1C6XtJ1swtX5gEAAAAsHNZ6kDpX5M8NEmqar8kn13i8gEAAADYRkv6lLckpyd5QFWdk2RVkicvcfkAAAAAbKMlvYcSAAAAADu/pb7kDQAAAICdnEAJAAAAgEkESgAAAABMIlDaiVTVwVX1l/NMf1NV7VZVJ1fVgzf7bPequnAby/1QVd1+LP/h27KubajDvavqlycuc+Oqeuz4+siquvtsasd12diGnnotlvvWhHnfVFW7zWr9wI6hqg6tql2r6leq6k+Xuz4wK9emz1hVt6yqh42v/6aqbjmb2gGb23SsNKXfu+kYceL6FzqePbeq9lrO402unaV+yhsz0N2/lSRVNetyTp5pAVt2SJI3JfnMhGV+OcnDk7yhu6/xwwWLdLMkT01y0qwK2NSGgeu85yZ5XXd/KsmnlrsyMCvXss943yS3T/LO7j5s+9YI2JJNx0pVtVdm0O+ds/47bmW+k7dnucyeQGkHVVU3SPLaJLdKsluS3x8/2q+qzkiyLskJ3f2qcQTS7ecsu2eSf0yyNsmXF1j/45IcluS/k3wpyaFJHpfkoUn2SHLrJC+e26ir6s+SfCvJF5IckeSyJHsneVN3H1NVt0jyqiQ3SPLDJId299fnLH9wkkckWZPkp5O8sLvfWlXnJ/niuL6nJXl9khtm2D6PSvJfSR6c5Fer6oIk+yZ5dpIfJ/lwdx9ZVeuSnJLkp5KsSvLEJM9LcueqOjTJPTMEUu8f/657J9klybHd/eaq+lCGzv0vjWX/r+7+9/n+dqw4z0tyx3E0wcuTvDrJTcbPntndn62qpyR5eoZt6h3dfXSS61fVG5LcMslFSX5zXNcvJPmZDG37D7v7fXPa8C0y7MB3S7IhyW8luWmSY8d1/3SSp3f3OfNVtKq+nOScJLfLsK3fKMndk3R3P2GhNlpVf5HkruP3+nR3P7mq9k/ysiSXj3X5zSS/keT2Y5vbPckXunuvsf18O8mNk/x6klcmuW2GUbBHdfeHquqYJPfJ0K7f2t0vnvj/ASabZ196WJLfzTX3AXdJcnyG/cqPkvxOhu331CT/keTnk7ynu583Xzsa1/XODG393UnOS3L0uI49kzw2yb0yBNRvqqq/SfK07v6ta7M/hmurqnbNwv2gTb/jByU5OcnNk3w9yb27++ZVdUCuuV1fluSN43y3TvLR7n76nD7jfyZ51lj8z4/z3T/J32fY5/1skneM6z0yyR5VdU6Gft7TxnX8RL+wuz9QVZ9JcmaGk4cbkxzU3f8153v+WZLbZNhv3iTJKzLsw26X5EndfW5V/cH4HTZm6MseV1W/lHn2uVX12nF9N0jy8u7+h0377u7+0Tji4gtJLkzy4vHv8qokX0tyTIbflq9k+P35hfH/wRXj3/Kxc/vLsMkCx4Ofy9BX/KkMbfQV3X3C2Ia/kKE/uSrJY5Ksz2ZtrbuPqqrb5pr9zZdkOFb6jVzd731Qhr7i56rqIUke1t2/t1k1X1hVP51hH/bEJL+Ycf82fodvdffNqurkcf1zv98xGY7xvp6hvS3mePM2GX6fLk/y70n26u4Dr8Wfl+3EJW87rqclubC775Ghke87Tr88Q+N+ZIYO6ELLnt/d987wI/ITquomSV6Q5L7d/WtJLsmwg0uSG3X3/8wwsufILdTvVhl+cPZL8ifjtJcmOW5s1C9NMt+ooP+R5AFJHpjk2KpanaFT8r/HH56jkvzLWPf/leHg/ZNJ3juW8/2x7vcb6/5zVfWAcbl3dPc9kxye4SD6mCQf6O5XzSn/d5OsH+e7f5I/H38Ek6ETdP8k/5Lkt7fw3VlZjklyQXe/MMPogvd3930yHPSdUFU/k6Gt3CvJr2YIkvbMsF0/d9xOb5TkLuP6/ru7H5Khg/2Hm5X10iR/Mbb7l4/L/GKSw7v7fhk6qU/eQl33ytAW7pXkmRmCnX2T/FpV/VTmaaNVdcMkF3f3AzKESvtV1c9lCH/fkuSAJCdkCKi35I1j+zkkyXfGNnxQhk58MhwgbzqovmQr64LtZfN96QGZfx9wYpLf7+4DMrSbY8fl90pycJK7JblvVf1qFt7X3SzJA7v7rzK028eP87wtw0mKV2foJF81InE77Y9hii31gzb9jj81yVe7e/8kf5bhxEYyz3Y9Tr9dkqdk6Hs9tKputqmw7j59nP/JSS7O0J5ukeTc7n7QuMzTuvvHGdrSG7r7HXPqe41+YVWtyhAwvXFss99I8pB5vusPu/vBSd6a5KHd/bCxjN8aR0k8JsmvZdgvPaKGof7X2OdW1Zok907yqAwHvz/eyt949+6+V4Yg7MQkj5pTz4Mz9IM/muHvf3SGPgLMZ77jwdtkCFcemOF46tlz5j9nbG9vztBnvUZbG+ebr7+5ydx+70lJnjROPyTzj1p6W3ffN8NJlecs9otV1V0ztKu7ZQii1swz23zHmy9J8qKxL/6viy2P2REo7bgqyUeSpLu/1N1/M07/ZHdvzNAp3WOBZW+XYUeV7j4vQwg1195JPtfdl47vz8qwA02uHoL/9SS7b6F+n+3uK7r7BxnO0CbJnZI8d0zI/zRXd0DmOrO7r+zu/8zQsVg3Tu/x3zuM9Ul3fyPJ9zKM5tjkNuMy7x7LuWOGM2Jz/17ndPc/LlDvueu/NMkF4/JJ8m+L/O6sXHdKcsi47Z2Y4Uzu3hkC3B9298buPrK7v5/ku9194bjc3Pa6pe1s7nb8ju4+I0MH9PlVdUqGUUK7bqF+F3X317r78iQ/6O4Lxt+L/xrLmq+N/jDJz1TVGzME0HuOZbwow5mv94/lbv47smqz95va8J0yHFB8KEMnfvV4sPK4DB3592U4qwZL4Sf2pRnO0M63D7h5D5ehJT+5T/x0d393PNg9b1zfQvu6r3b3ZePrbyQ5bjwje58s3G63x/4YpthSP2huX+yccZ4vZBjlkCy8XX+5uy8d28l/ZLPtdQyYTk1yyDj6+7tJ7lZV/5jkr5Ncf5H13bxfuLV+2yfHfy8Zv2cy9D13zzAi/VYZ9nHvzzCK6baZZ587/p0OyzDi6M0L1HfuPnHT33Fdht+ct4y/Fw8cy3z1WKf3ZhhxcsUWvj8r23zHg/+ZIQB9fYbAde7+5QPjv+eMyy7U1ubrb87nLUkePp48/fnu/uQ885y1WZmb27y/uMntknx8PC78XpLPzjPPfMebV/0+JTl7gXWzhARKO67PZ0hsU1V7j5fOJMOw3K25IMk9xmXvkmt2ZL+aYSjj/xjfH5DhkrPFrn+h+b6Q5IgxGf/dDJ2Hze0z1uumGc4ufXucfuX47+cznCnKOEpibYZLCK7MsL1+NUPH4QFjOccnOTc/+fe6d1W9eM4yc81d/5oMBwZf3cJ3grnb0ReS/PW47T06w9nHryS5fVVdP0mq6rRx211oe9rSdjZ3O37cOBz/uCRHd/eTMuxsF9oxb23dm+q/eRt9SJJbdPdvZzibdYOxjMcnOXk8A/S5DCOyfpShc5wMo7Hm2tSGv5DhrPGB47pPTXJphjPLv53hIOTgqrrVVuoK28NP7EszbIPz7QO+WVc/+GHuPvEOVbVHVe2S4czwBVl4X7epDSRD4Pzk7j44yTdzdbvdfL+0PfbHMMWW+kGbtuHzc3U/8tYZL0XJwtv1gtvqODr27Ume3d2bDhgPTnJJdz8uw6XVe4yjjrbWb5vbL9xiuYv4vDPs2+4ztuWTM9yn8xr73Kr62ST7dPcjM1zW/VfjCPsfJfnZse6/Mmfdm/6O30ny/zJcjndgxpHzGUbvnj2Ogjo1w2U9MJ/5jgcPT/KR7n58hu1nbr9wn/Hf/TNs3wdn/rY2X39zk6va4RjkfDDDKKbXL1DHTQ89uleG346r+opjX+/GCyx3QZK7V9X1xn3gfPdWmq8NX/X7lGHkEstMoLTj+vske1fVmUlel6uH3y/G343LfjjJMzJc03qV7v5OhiG2H6yqczN0FE7YDnX+oyRHz6nzfDfQvllVvT/JPyf5vfFs1lwvynBZwVkZOiCHdvcVGc4M/+VY12OTnFlV52U4YP3iuNxB4xmgF2T4+30lyZ2qau6lga9KcpPxb/OhJC/o7m8HFvbtJLuNIeUxSR49bmfvzTAyaX2GYfFnVtVHMowi/Ma1LOuPkzxnXP/jMtwL7fVJTq2qszOczbn5NnyX+droRzP8XpyV5LQk/3cs46NJThrb633H+d+bZK+x/Tw6w5nizf19hoDtzAxnkP69u/87w1myczN0TM7IcF8JmLXN96UPzvz7gN9J8rdjO5t7OeplGTrs5yX5p+7+dBa3r3t9krOr6l8zDOPf1G7PznCPpVXJTPfHsJDF9INeneG3/qwMl7z9aJy+0Ha9JceM8x1dwxOhzsgwIujB4/pPyHDvsJtnCHAOqqq5D6pYqF+4Tca2/P4kH66qj+fq0Unz7XO/laH/ek6G2yK8dKzDX2Voz+/OMPJp8zKuzPB78s/jsr+X4WD44xnuO/OBDJcgHb+t34frrPmOB9+Z5BnjtMOSXLHppGaGE3ZnZgg+j8nCbW2+/uYmc/u9yRAkH7TZPHM9YlzPAzIcq308ySXjcdoLcnVg/RPGUcHvSfKxDPdWWuzx2BFJjhz7pw/PNUfQs8RWbdzoBBhLo4abct++u90LAoAdWg1PunlTdzsDyopSVfdMsmd3n1HDzXvf29233tpywPIZQ52njZepbs/13i3JH3T3E7fneq+tGh5kcV5ZWbZ+AAADkUlEQVR3f7mqnprknt19yHLXayXzlDcAAGCT/5vkjVV1dIbbJjxjmesDLIOq+v0MN9x/9HLXZY6vZ3ha6oYMN8h/yjLXZ8UzQgkAAACASdxDCQAAAIBJBEoAAAAATCJQAgAAAGASN+UGAFaMqrphkr9IckCSKzI87vvw7v7kFpb5YHffZ4mqCACwUzBCCQBYEarqekneneS7SX6lu38lyQuTvKeqbrKFRQ9cguoBAOxUPOUNAFgRqup+SU5McpvuvnLO9Icm+XiSY5L8UpKbJukkj0ry4iR/kOSj3b1vVT04Qwi1a5KvJvmd7r6oqg5McnyGUU8fSXLH7j6wqm6X5FVJbpzkB0me2d0fq6qTk9wkyW2SHJnkiO6+51ifJyXZr7ufPsu/BwDAtjBCCQBYKe6S5GNzw6Qk6e53J7l9ksu6+x4ZQp4bJHlodz9znGffqlqX5C+TPKi775LkfUleXFW7JvmHJI8bp18+Z/WvT3Jcd/9ykj9MclpVXX/87KLuvkOSdyS5WVXdepz+pCQnb+fvDgCwXQmUAICV4sokq+b7oLvPSvLKqnpGkpcnuW2SPTebbd8kt0zywar6VJLfH+e7U5Jvd/dnxvlekyRVtWeG0VBvG8s4N8PldjXOd944fWOSU5I8vqpumeSm3X3etn9dAIDZcVNuAGCl+HiS36uqVWOIkySpqhdlCHdekCFMem2Sn841w6ddkny4ux8+Lrd7kjVJbp75T9Jdb551rMrV/a8fzpl+cpL3JvlRktdN/WIAAEvNCCUAYKU4O8m3kxxdVbskSVU9KMmTkzw4yVu6+7VJvpXk3hkCpCT5cVWtzhA63WO8L1KSPD/JS5J8PsnaqrrTOP2xSTZ29/eSfKWqHjWWtV+SmyU5f/OKdfe/J/l/SZ6e4fI5AIAdmkAJAFgRxlFJD09y6yTnV9VnkhyR5KFJXpnkt6vq35K8Lcm5SX5hXPSfknw6ySVJDknylqr6bJJfTXJ4d1+W5PFJXldVn0hyi1w9+ujxSZ45zv+3SR41zj+fNye5oLu/uR2/NgDATHjKGwDANqiq62W4WfcLuvsHVfXsJD/X3YdPWMfqDCOTTt10zyUAgB2ZEUoAANtgfGrcd5N8bLxZ972TvGixy1fVqiTfzHDT8LfPpJIAANuZEUoAAAAATGKEEgAAAACTCJQAAAAAmESgBAAAAMAkAiUAAAAAJhEoAQAAADDJ/wf3GIRKhk1V1AAAAABJRU5ErkJggg==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png;base64,iVBORw0KGgoAAAANSUhEUgAABJQAAAEmCAYAAAA0kMqcAAAABHNCSVQICAgIfAhkiAAAAAlwSFlzAAALEgAACxIB0t1+/AAAIABJREFUeJzt3Xu8ZnVdL/DPyIDIYbTRJs1SCS9ftcwMFZQUvF86ilpHyyuikWYpSQUqRnrCMpUSUkpQwcwbKKbmhY4XwBC85QXRr5cj6dHMESHR0QCZ88daA9th75m9mHn2nmG/368Xr3me9ay1fr9ns37P+q3P+q21Vm3cuDEAAAAAsFjXW+4KAAAAALBzESgBAAAAMIlACQAAAIBJBEoAAAAATCJQAgAAAGASgRIAAAAAk6xe7goAAOwIqmpjkvOT/Hizjx7R3Rdu57L+NMmnu/uftud6AQCWikAJAOBq9+nu7yxBOfdNcsESlAMAMBMCJQCARaiqI5M8JcmlSc5K8ogkd0zyjST7dvcXx/n+JcnfJnlkko1J7pBkXZIzkjwzyaFJ7prkJVX14+4+fYm/CgDANnMPJQCAq32wqj4157/Tk6SqHpTk4CR3S7JPkjVJ0t0bkpyS5KnjfLdOUkneNa7vzknunyF4umOS3+3uVyT5eJI/FiYBADsrI5QAAK620CVvD01yandfkiRV9Yok9xs/e2WSs6rqeRlGH53U3T+uqiQ5ubu/Py7zugyjmv52xt8BAGDmjFACANi6K5KsmvP+qht3j5e6fSbJQUkel+SkzZbb5Hq55g2/AQB2SgIlAICt++ckv1FVNxrfPyXD/ZE2eUWSlyQ5r7u/OWf6Y6rq+lW1e5InJXnnOP2KJLvOuM4AADPjkjcAgKt9sKo2H0X03O5+d1WdmOQjVbUhyeeSbJgzz7syjEz6u82W3ZDk7CRrk5yW5LXj9HcmeWlV7dbdp2zvLwEAMGsCJQCAJN29aqHPququSa7o7juO75+dZPc5s+yb5NtJ/s9mi76/u186T1kvT/Lyba40AMAyESgBAGzdF5McUVWHZrjU7WsZbsCdqjolyYFJntjdGxdcAwDAdciqjRv1ewAAAABYPDflBgAAAGASgRIAAAAAk+zQ91Bav/5S1+MBAAAAbIN169Ys+PCRa8sIJQAAAAAmESgBAAAAMIlACQAAAIBJBEoAAAAATCJQAgAAAGASgRIAAAAAkwiUAAAAAJhEoAQAAADAJAIlAAAAACYRKAEAAAAwiUAJAAAAgElWL3cFgJXjj9911HJXAbbZS/7nny93FQAAYNkZoQQAAADAJAIlAAAAACaZ2SVvVbVLkhOTVJKNSZ6WZNck70rypXG2E7r7zbOqAwAAAADb3yzvofSwJOnu/avqwCTHJHlnkmO7+2UzLBcAAACAGZrZJW/d/fYkh45vb5XkkiT7JPn1qjqrql5dVWtmVT4AAAAAszHTp7x19xVVdUqSRyb5zSQ/l+Sk7v5EVT0vydFJ/mih5deu3SOrV+8yyyoCwCTr1jkXAgAAMw2UkqS7n1RVRyQ5L8k9u/sb40enJzl+S8tefPGGWVcPACZZv/7S5a4CAABMMouTojO75K2qnlBVzxnfbkhyZZK3VdXdx2n3S/KJWZUPAAAAwGzMcoTS25K8tqrOyvB0t8OSfD3J8VV1eZJv5ep7LAEAAACwk5hZoNTdP0jy6Hk+2n9WZQIAAAAwezO75A0AAACA6yaBEgAAAACTCJQAAAAAmESgBAAAAMAkAiUAAAAAJhEoAQAAADCJQAkAAACASQRKAAAAAEwiUAIAAABgEoESAAAAAJMIlAAAAACYRKAEAAAAwCQCJQAAAAAmESgBAAAAMIlACQAAAIBJBEoAAAAATCJQAgAAAGASgRIAAAAAkwiUAAAAAJhEoAQAAADAJAIlAAAAACYRKAEAAAAwiUAJAAAAgEkESgAAAABMsnpWK66qXZKcmKSSbEzytCQ/SnLy+P78JM/o7itnVQcAAAAAtr9ZjlB6WJJ09/5JjkpyTJJjkxzV3fdKsirJQTMsHwAAAIAZmNkIpe5+e1W9a3x7qySXJLl/kjPHae9J8sAkpy+0jrVr98jq1bvMqooAMNm6dWuWuwoAALDsZhYoJUl3X1FVpyR5ZJLfTPKA7t44fnxpkhttafmLL94wy+oBwGTr11+63FUAAIBJZnFSdOY35e7uJyW5XYb7Kd1gzkdrMoxaAgAAAGAnMrNAqaqeUFXPGd9uSHJlko9X1YHjtIckOXtW5QMAAAAwG7O85O1tSV5bVWcl2TXJYUk+n+TEqtptfH3aDMsHAAAAYAZmeVPuHyR59DwfHTCrMgEAAACYvZnfQwkAAACA6xaBEgAAAACTCJQAAAAAmESgBAAAAMAkAiUAAAAAJhEoAQAAADCJQAkAAACASQRKAAAAAEwiUAIAAABgEoESAAAAAJMIlAAAAACYRKAEAAAAwCQCJQAAAAAmWb3cFVguz3rJO5a7CrBNXv7HD1/uKgAA8zjxb9673FWAbfY7hz14uasA7OCMUAIAAABgEoESAAAAAJMIlAAAAACYRKAEAAAAwCQCJQAAAAAmESgBAAAAMIlACQAAAIBJBEoAAAAATCJQAgAAAGCS1bNYaVXtmuQ1SfZKcv0kf57k60neleRL42wndPebZ1E+AAAAALMzk0ApyeOTXNTdT6iqGyf5VJIXJjm2u182ozIBAAAAWAKzCpROTXLa+HpVkiuS7JOkquqgDKOUDuvuS7e0krVr98jq1bvMqIqwc1u3bs1yVwFWJG0PgJXA/g7YmpkESt39/SSpqjUZgqWjMlz6dlJ3f6Kqnpfk6CR/tKX1XHzxhllUD64T1q/fYh4LzIi2B8BKYH8H1y2zCIlndlPuqrpFkg8m+YfufkOS07v7E+PHpye5y6zKBgAAAGB2ZhIoVdVNk5yR5Ijufs04+X1Vdffx9f2SfGLehQEAAADYoc3qHkrPTbI2yfOr6vnjtGcn+euqujzJt5IcOqOyAQAAAJihWd1D6VlJnjXPR/vPojwAAAAAls7M7qEEAAAAwHWTQAkAAACASQRKAAAAAEwiUAIAAABgEoESAAAAAJMIlAAAAACYRKAEAAAAwCQCJQAAAAAmESgBAAAAMIlACQAAAIBJBEoAAAAATCJQAgAAAGASgRIAAAAAkwiUAAAAAJhEoAQAAADAJAIlAAAAACYRKAEAAAAwiUAJAAAAgEkESgAAAABMIlACAAAAYBKBEgAAAACTCJQAAAAAmGRRgVJVHT/PtFO2f3UAAAAA2NGt3tKHVXVSkr2T3LWqfnHOR7smudEWlts1yWuS7JXk+kn+PMkFSU5OsjHJ+Ume0d1XbkPdAQAAAFgGWwyUMgRBeyV5eZIXzJl+RZLPb2G5xye5qLufUFU3TvKp8b+juvtDVfV3SQ5Kcvq1rTgAAAAAy2OLgVJ3X5jkwiR3rqobZhiVtGr8eM8k311g0VOTnDa+XpUhgNonyZnjtPckeWAESgAAAAA7na2NUEqSVNVzkjwnyUVzJm/McDncNXT398fl1mQIlo5K8tLu3jjOcmm2cMncJmvX7pHVq3dZTBVhxVm3bs1yVwFWJG0PgJXA/g7YmkUFSkmemuTW3b1+sSuuqltkGIH0yu5+Q1X91ZyP1yS5ZGvruPjiDYstDlac9esvXe4qwIqk7QGwEtjfwXXLLELiRT3lLcnXsvDlbddQVTdNckaSI7r7NePkf6uqA8fXD0ly9mLXBwAAAMCOY7EjlL6U5MNV9cEkP9o0sbtfuMD8z02yNsnzq+r547RnJTmuqnbLcEPv0xZYFgAAAIAd2GIDpW+M/yVX35R7Qd39rAwB0uYOWGR5AAAAAOygFhUodfcLZl0RAAAAAHYOi33K25UZnuo21ze7+xbbv0oAAAAA7MgWO0Lpqpt3V9WuSR6R5B6zqhQAAAAAO67FPuXtKt19eXefmuS+M6gPAAAAADu4xV7y9sQ5b1cl+cUkl82kRgAAAADs0Bb7lLf7zHm9Mcl3kjxm+1cHAAAAgB3dYu+h9OTx3kk1LnN+d18x05oBAAAAsENa1D2UqmqfJF9KckqS1yb5WlXtO8uKAQAAALBjWuwlb8cleUx3n5ckVbVfkuOT3H1WFQMAAABgx7TYp7ztuSlMSpLuPjfJ7rOpEgAAAAA7ssUGSt+tqoM2vamqRyS5aDZVAgAAAGBHtthL3g5N8q6qenWSVRme9HbPmdUKAAAAgB3WYkcoPSTJhiS3SnKfJOuTHDijOgEAAACwA1tsoHRokv27+wfd/Zkk+yT5g9lVCwAAAIAd1WIDpV2TXDbn/WUZLnsDAAAAYIVZ7D2U3p7kA1X1lvH9o5L802yqBAAAAMCObFEjlLr7iCTHJakkeyc5rrufP8uKAQAAALBjWuwIpXT3aUlOm2FdAAAAANgJLPYeSgAAAACQRKAEAAAAwEQCJQAAAAAmESgBAAAAMIlACQAAAIBJFv2Ut2ujqvZN8uLuPrCq7pLkXUm+NH58Qne/eZblAwAAALD9zSxQqqo/SfKEJD8YJ+2T5NjuftmsygQAAABg9mZ5ydtXkjxqzvt9kvx6VZ1VVa+uqjUzLBsAAACAGZnZCKXufmtV7TVn0keTnNTdn6iq5yU5OskfbWkda9fukdWrd5lVFWGntm6dTBaWg7YHwEpgfwdszUzvobSZ07v7kk2vkxy/tQUuvnjDbGsEO7H16y9d7irAiqTtAbAS2N/BdcssQuKlfMrb+6rq7uPr+yX5xBKWDQAAAMB2spQjlJ6e5PiqujzJt5IcuoRlAwAAALCdzDRQ6u4Lk+w3vv5kkv1nWR4AAAAAs7eUl7wBAAAAcB0gUAIAAABgEoESAAAAAJMIlAAAAACYRKAEAAAAwCQCJQAAAAAmESgBAAAAMIlACQAAAIBJBEoAAAAATCJQAgAAAGASgRIAAAAAkwiUAAAAAJhEoAQAAADAJAIlAAAAACYRKAEAAAAwiUAJAAAAgEkESgAAAABMIlACAAAAYBKBEgAAAACTCJQAAAAAmESgBAAAAMAkAiUAAAAAJhEoAQAAADCJQAkAAACASVbPcuVVtW+SF3f3gVV1myQnJ9mY5Pwkz+juK2dZPgAAAADb38xGKFXVnyQ5Kcnu46RjkxzV3fdKsirJQbMqGwAAAIDZmeUIpa8keVSSfxjf75PkzPH1e5I8MMnpW1rB2rV7ZPXqXWZWQdiZrVu3ZrmrACuStgfASmB/B2zNzAKl7n5rVe01Z9Kq7t44vr40yY22to6LL94wi6rBdcL69ZcudxVgRdL2AFgJ7O/gumUWIfFS3pR77v2S1iS5ZAnLBgAAAGA7WcpA6d+q6sDx9UOSnL2EZQMAAACwncz0KW+bOTzJiVW1W5LPJzltCcsGAAAAYDuZaaDU3Rcm2W98/cUkB8yyPAAAAABmbykveQMAAADgOkCgBAAAAMAkAiUAAAAAJhEoAQAAADCJQAkAAACASQRKAAAAAEwiUAIAAABgEoESAAAAAJMIlAAAAACYRKAEAAAAwCQCJQAAAAAmESgBAAAAMIlACQAAAIBJBEoAAAAATCJQAgAAAGASgRIAAAAAkwiUAAAAAJhEoAQAAADAJAIlAAAAACYRKAEAAAAwiUAJAAAAgEkESgAAAABMIlACAAAAYJLVS11gVX0yyffGt1/t7icvdR0AAAAAuPaWNFCqqt2TrOruA5eyXAAAAAC2n6UeoXTnJHtU1Rlj2c/t7nMXmnnt2j2yevUuS1Y52JmsW7dmuasAK5K2B8BKYH8HbM1SB0obkrw0yUlJbpvkPVVV3X3FfDNffPGGpawb7FTWr790uasAK5K2B8BKYH8H1y2zCImXOlD6YpIvd/fGJF+sqouS/GySry9xPQAAAAC4lpb6KW+HJHlZklTVzZPcMMl/LHEdAAAAANgGSz1C6dVJTq6qDyfZmOSQhS53AwAAAGDHtKSBUndfluSxS1kmAAAAANvXUl/yBgAAAMBOTqAEAAAAwCQCJQAAAAAmESgBAAAAMIlACQAAAIBJBEoAAAAATCJQAgAAAGASgRIAAAAAkwiUAAAAAJhEoAQAAADAJAIlAAAAACYRKAEAAAAwiUAJAAAAgElWL3cFAIDZ+djhz1zuKsA2u9vLjlvuKgA7gc+f97LlrgJskzvse/hyV2ESI5QAAAAAmESgBAAAAMAkAiUAAAAAJhEoAQAAADCJQAkAAACASQRKAAAAAEwiUAIAAABgEoESAAAAAJMIlAAAAACYZPVSFlZV10vyyiR3TvLfSZ7a3V9eyjoAAAAAsG2WeoTSI5Ls3t33SHJkkpctcfkAAAAAbKOlDpR+Lcl7k6S7z01y1yUuHwAAAIBttGrjxo1LVlhVnZTkrd39nvH915Ls3d1XLFklAAAAANgmSz1C6XtJ1swtX5gEAAAAsHNZ6kDpX5M8NEmqar8kn13i8gEAAADYRkv6lLckpyd5QFWdk2RVkicvcfkAAAAAbKMlvYcSAAAAADu/pb7kDQAAAICdnEAJAAAAgEkESgAAAABMIlDaiVTVwVX1l/NMf1NV7VZVJ1fVgzf7bPequnAby/1QVd1+LP/h27KubajDvavqlycuc+Oqeuz4+siquvtsasd12diGnnotlvvWhHnfVFW7zWr9wI6hqg6tql2r6leq6k+Xuz4wK9emz1hVt6yqh42v/6aqbjmb2gGb23SsNKXfu+kYceL6FzqePbeq9lrO402unaV+yhsz0N2/lSRVNetyTp5pAVt2SJI3JfnMhGV+OcnDk7yhu6/xwwWLdLMkT01y0qwK2NSGgeu85yZ5XXd/KsmnlrsyMCvXss943yS3T/LO7j5s+9YI2JJNx0pVtVdm0O+ds/47bmW+k7dnucyeQGkHVVU3SPLaJLdKsluS3x8/2q+qzkiyLskJ3f2qcQTS7ecsu2eSf0yyNsmXF1j/45IcluS/k3wpyaFJHpfkoUn2SHLrJC+e26ir6s+SfCvJF5IckeSyJHsneVN3H1NVt0jyqiQ3SPLDJId299fnLH9wkkckWZPkp5O8sLvfWlXnJ/niuL6nJXl9khtm2D6PSvJfSR6c5Fer6oIk+yZ5dpIfJ/lwdx9ZVeuSnJLkp5KsSvLEJM9LcueqOjTJPTMEUu8f/657J9klybHd/eaq+lCGzv0vjWX/r+7+9/n+dqw4z0tyx3E0wcuTvDrJTcbPntndn62qpyR5eoZt6h3dfXSS61fVG5LcMslFSX5zXNcvJPmZDG37D7v7fXPa8C0y7MB3S7IhyW8luWmSY8d1/3SSp3f3OfNVtKq+nOScJLfLsK3fKMndk3R3P2GhNlpVf5HkruP3+nR3P7mq9k/ysiSXj3X5zSS/keT2Y5vbPckXunuvsf18O8mNk/x6klcmuW2GUbBHdfeHquqYJPfJ0K7f2t0vnvj/ASabZ196WJLfzTX3AXdJcnyG/cqPkvxOhu331CT/keTnk7ynu583Xzsa1/XODG393UnOS3L0uI49kzw2yb0yBNRvqqq/SfK07v6ta7M/hmurqnbNwv2gTb/jByU5OcnNk3w9yb27++ZVdUCuuV1fluSN43y3TvLR7n76nD7jfyZ51lj8z4/z3T/J32fY5/1skneM6z0yyR5VdU6Gft7TxnX8RL+wuz9QVZ9JcmaGk4cbkxzU3f8153v+WZLbZNhv3iTJKzLsw26X5EndfW5V/cH4HTZm6MseV1W/lHn2uVX12nF9N0jy8u7+h0377u7+0Tji4gtJLkzy4vHv8qokX0tyTIbflq9k+P35hfH/wRXj3/Kxc/vLsMkCx4Ofy9BX/KkMbfQV3X3C2Ia/kKE/uSrJY5Ksz2ZtrbuPqqrb5pr9zZdkOFb6jVzd731Qhr7i56rqIUke1t2/t1k1X1hVP51hH/bEJL+Ycf82fodvdffNqurkcf1zv98xGY7xvp6hvS3mePM2GX6fLk/y70n26u4Dr8Wfl+3EJW87rqclubC775Ghke87Tr88Q+N+ZIYO6ELLnt/d987wI/ITquomSV6Q5L7d/WtJLsmwg0uSG3X3/8wwsufILdTvVhl+cPZL8ifjtJcmOW5s1C9NMt+ooP+R5AFJHpjk2KpanaFT8r/HH56jkvzLWPf/leHg/ZNJ3juW8/2x7vcb6/5zVfWAcbl3dPc9kxye4SD6mCQf6O5XzSn/d5OsH+e7f5I/H38Ek6ETdP8k/5Lkt7fw3VlZjklyQXe/MMPogvd3930yHPSdUFU/k6Gt3CvJr2YIkvbMsF0/d9xOb5TkLuP6/ru7H5Khg/2Hm5X10iR/Mbb7l4/L/GKSw7v7fhk6qU/eQl33ytAW7pXkmRmCnX2T/FpV/VTmaaNVdcMkF3f3AzKESvtV1c9lCH/fkuSAJCdkCKi35I1j+zkkyXfGNnxQhk58MhwgbzqovmQr64LtZfN96QGZfx9wYpLf7+4DMrSbY8fl90pycJK7JblvVf1qFt7X3SzJA7v7rzK028eP87wtw0mKV2foJF81InE77Y9hii31gzb9jj81yVe7e/8kf5bhxEYyz3Y9Tr9dkqdk6Hs9tKputqmw7j59nP/JSS7O0J5ukeTc7n7QuMzTuvvHGdrSG7r7HXPqe41+YVWtyhAwvXFss99I8pB5vusPu/vBSd6a5KHd/bCxjN8aR0k8JsmvZdgvPaKGof7X2OdW1Zok907yqAwHvz/eyt949+6+V4Yg7MQkj5pTz4Mz9IM/muHvf3SGPgLMZ77jwdtkCFcemOF46tlz5j9nbG9vztBnvUZbG+ebr7+5ydx+70lJnjROPyTzj1p6W3ffN8NJlecs9otV1V0ztKu7ZQii1swz23zHmy9J8qKxL/6viy2P2REo7bgqyUeSpLu/1N1/M07/ZHdvzNAp3WOBZW+XYUeV7j4vQwg1195JPtfdl47vz8qwA02uHoL/9SS7b6F+n+3uK7r7BxnO0CbJnZI8d0zI/zRXd0DmOrO7r+zu/8zQsVg3Tu/x3zuM9Ul3fyPJ9zKM5tjkNuMy7x7LuWOGM2Jz/17ndPc/LlDvueu/NMkF4/JJ8m+L/O6sXHdKcsi47Z2Y4Uzu3hkC3B9298buPrK7v5/ku9194bjc3Pa6pe1s7nb8ju4+I0MH9PlVdUqGUUK7bqF+F3X317r78iQ/6O4Lxt+L/xrLmq+N/jDJz1TVGzME0HuOZbwow5mv94/lbv47smqz95va8J0yHFB8KEMnfvV4sPK4DB3592U4qwZL4Sf2pRnO0M63D7h5D5ehJT+5T/x0d393PNg9b1zfQvu6r3b3ZePrbyQ5bjwje58s3G63x/4YpthSP2huX+yccZ4vZBjlkCy8XX+5uy8d28l/ZLPtdQyYTk1yyDj6+7tJ7lZV/5jkr5Ncf5H13bxfuLV+2yfHfy8Zv2cy9D13zzAi/VYZ9nHvzzCK6baZZ587/p0OyzDi6M0L1HfuPnHT33Fdht+ct4y/Fw8cy3z1WKf3ZhhxcsUWvj8r23zHg/+ZIQB9fYbAde7+5QPjv+eMyy7U1ubrb87nLUkePp48/fnu/uQ885y1WZmb27y/uMntknx8PC78XpLPzjPPfMebV/0+JTl7gXWzhARKO67PZ0hsU1V7j5fOJMOw3K25IMk9xmXvkmt2ZL+aYSjj/xjfH5DhkrPFrn+h+b6Q5IgxGf/dDJ2Hze0z1uumGc4ufXucfuX47+cznCnKOEpibYZLCK7MsL1+NUPH4QFjOccnOTc/+fe6d1W9eM4yc81d/5oMBwZf3cJ3grnb0ReS/PW47T06w9nHryS5fVVdP0mq6rRx211oe9rSdjZ3O37cOBz/uCRHd/eTMuxsF9oxb23dm+q/eRt9SJJbdPdvZzibdYOxjMcnOXk8A/S5DCOyfpShc5wMo7Hm2tSGv5DhrPGB47pPTXJphjPLv53hIOTgqrrVVuoK28NP7EszbIPz7QO+WVc/+GHuPvEOVbVHVe2S4czwBVl4X7epDSRD4Pzk7j44yTdzdbvdfL+0PfbHMMWW+kGbtuHzc3U/8tYZL0XJwtv1gtvqODr27Ume3d2bDhgPTnJJdz8uw6XVe4yjjrbWb5vbL9xiuYv4vDPs2+4ztuWTM9yn8xr73Kr62ST7dPcjM1zW/VfjCPsfJfnZse6/Mmfdm/6O30ny/zJcjndgxpHzGUbvnj2Ogjo1w2U9MJ/5jgcPT/KR7n58hu1nbr9wn/Hf/TNs3wdn/rY2X39zk6va4RjkfDDDKKbXL1DHTQ89uleG346r+opjX+/GCyx3QZK7V9X1xn3gfPdWmq8NX/X7lGHkEstMoLTj+vske1fVmUlel6uH3y/G343LfjjJMzJc03qV7v5OhiG2H6yqczN0FE7YDnX+oyRHz6nzfDfQvllVvT/JPyf5vfFs1lwvynBZwVkZOiCHdvcVGc4M/+VY12OTnFlV52U4YP3iuNxB4xmgF2T4+30lyZ2qau6lga9KcpPxb/OhJC/o7m8HFvbtJLuNIeUxSR49bmfvzTAyaX2GYfFnVtVHMowi/Ma1LOuPkzxnXP/jMtwL7fVJTq2qszOczbn5NnyX+droRzP8XpyV5LQk/3cs46NJThrb633H+d+bZK+x/Tw6w5nizf19hoDtzAxnkP69u/87w1myczN0TM7IcF8JmLXN96UPzvz7gN9J8rdjO5t7OeplGTrs5yX5p+7+dBa3r3t9krOr6l8zDOPf1G7PznCPpVXJTPfHsJDF9INeneG3/qwMl7z9aJy+0Ha9JceM8x1dwxOhzsgwIujB4/pPyHDvsJtnCHAOqqq5D6pYqF+4Tca2/P4kH66qj+fq0Unz7XO/laH/ek6G2yK8dKzDX2Voz+/OMPJp8zKuzPB78s/jsr+X4WD44xnuO/OBDJcgHb+t34frrPmOB9+Z5BnjtMOSXLHppGaGE3ZnZgg+j8nCbW2+/uYmc/u9yRAkH7TZPHM9YlzPAzIcq308ySXjcdoLcnVg/RPGUcHvSfKxDPdWWuzx2BFJjhz7pw/PNUfQs8RWbdzoBBhLo4abct++u90LAoAdWg1PunlTdzsDyopSVfdMsmd3n1HDzXvf29233tpywPIZQ52njZepbs/13i3JH3T3E7fneq+tGh5kcV5ZWbZ+AAADkUlEQVR3f7mqnprknt19yHLXayXzlDcAAGCT/5vkjVV1dIbbJjxjmesDLIOq+v0MN9x/9HLXZY6vZ3ha6oYMN8h/yjLXZ8UzQgkAAACASdxDCQAAAIBJBEoAAAAATCJQAgAAAGASN+UGAFaMqrphkr9IckCSKzI87vvw7v7kFpb5YHffZ4mqCACwUzBCCQBYEarqekneneS7SX6lu38lyQuTvKeqbrKFRQ9cguoBAOxUPOUNAFgRqup+SU5McpvuvnLO9Icm+XiSY5L8UpKbJukkj0ry4iR/kOSj3b1vVT04Qwi1a5KvJvmd7r6oqg5McnyGUU8fSXLH7j6wqm6X5FVJbpzkB0me2d0fq6qTk9wkyW2SHJnkiO6+51ifJyXZr7ufPsu/BwDAtjBCCQBYKe6S5GNzw6Qk6e53J7l9ksu6+x4ZQp4bJHlodz9znGffqlqX5C+TPKi775LkfUleXFW7JvmHJI8bp18+Z/WvT3Jcd/9ykj9MclpVXX/87KLuvkOSdyS5WVXdepz+pCQnb+fvDgCwXQmUAICV4sokq+b7oLvPSvLKqnpGkpcnuW2SPTebbd8kt0zywar6VJLfH+e7U5Jvd/dnxvlekyRVtWeG0VBvG8s4N8PldjXOd944fWOSU5I8vqpumeSm3X3etn9dAIDZcVNuAGCl+HiS36uqVWOIkySpqhdlCHdekCFMem2Sn841w6ddkny4ux8+Lrd7kjVJbp75T9Jdb551rMrV/a8fzpl+cpL3JvlRktdN/WIAAEvNCCUAYKU4O8m3kxxdVbskSVU9KMmTkzw4yVu6+7VJvpXk3hkCpCT5cVWtzhA63WO8L1KSPD/JS5J8PsnaqrrTOP2xSTZ29/eSfKWqHjWWtV+SmyU5f/OKdfe/J/l/SZ6e4fI5AIAdmkAJAFgRxlFJD09y6yTnV9VnkhyR5KFJXpnkt6vq35K8Lcm5SX5hXPSfknw6ySVJDknylqr6bJJfTXJ4d1+W5PFJXldVn0hyi1w9+ujxSZ45zv+3SR41zj+fNye5oLu/uR2/NgDATHjKGwDANqiq62W4WfcLuvsHVfXsJD/X3YdPWMfqDCOTTt10zyUAgB2ZEUoAANtgfGrcd5N8bLxZ972TvGixy1fVqiTfzHDT8LfPpJIAANuZEUoAAAAATGKEEgAAAACTCJQAAAAAmESgBAAAAMAkAiUAAAAAJhEoAQAAADDJ/wf3GIRKhk1V1AAAAABJRU5ErkJggg==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4080233"/>
            <a:ext cx="3824688" cy="20445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89" y="2080725"/>
            <a:ext cx="3571861" cy="19995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35" y="4080233"/>
            <a:ext cx="4076677" cy="2072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14" y="2057158"/>
            <a:ext cx="4320655" cy="2056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/>
        </p:nvSpPr>
        <p:spPr>
          <a:xfrm rot="23863">
            <a:off x="1625326" y="1026801"/>
            <a:ext cx="6612459" cy="12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 b="1" dirty="0"/>
              <a:t>Accuracy &amp; Problems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85" y="1646000"/>
            <a:ext cx="2671845" cy="291157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98" name="Shape 198"/>
          <p:cNvSpPr txBox="1"/>
          <p:nvPr/>
        </p:nvSpPr>
        <p:spPr>
          <a:xfrm>
            <a:off x="738755" y="2200347"/>
            <a:ext cx="7727400" cy="30855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/>
              <a:t>Accuracy: 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/>
              <a:t>Around </a:t>
            </a:r>
            <a:r>
              <a:rPr lang="en-US" sz="1800" b="1" dirty="0"/>
              <a:t>83.3%</a:t>
            </a:r>
            <a:r>
              <a:rPr lang="en-US" sz="1800" dirty="0"/>
              <a:t> from the sample of 400 sentences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endParaRPr lang="en-US" sz="1800" b="1"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b="1" dirty="0"/>
              <a:t>Problems:</a:t>
            </a:r>
          </a:p>
          <a:p>
            <a:pPr marL="76200" lvl="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US" sz="1800" dirty="0"/>
              <a:t>Sentences with keywords of </a:t>
            </a:r>
            <a:r>
              <a:rPr lang="en-US" sz="1800" dirty="0">
                <a:solidFill>
                  <a:schemeClr val="dk1"/>
                </a:solidFill>
              </a:rPr>
              <a:t>mixed </a:t>
            </a:r>
            <a:r>
              <a:rPr lang="en-US" sz="1800" dirty="0"/>
              <a:t>categories.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/>
              <a:t>          e.g. The government cooperates with a technical organization to implement a strategy</a:t>
            </a:r>
            <a:r>
              <a:rPr lang="en-US" sz="1800" i="1" dirty="0"/>
              <a:t>…...    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/>
              <a:t>           Organization Measure or Technical Measure </a:t>
            </a:r>
            <a:r>
              <a:rPr lang="en-US" sz="1800"/>
              <a:t>or Cooperate ?</a:t>
            </a:r>
            <a:endParaRPr lang="en-US" sz="1800" dirty="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/>
          </a:p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566</Words>
  <Application>Microsoft Office PowerPoint</Application>
  <PresentationFormat>On-screen Show (4:3)</PresentationFormat>
  <Paragraphs>122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Noto Sans Symbols</vt:lpstr>
      <vt:lpstr>Arial</vt:lpstr>
      <vt:lpstr>Calibri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Phase II Progress: Keywords Expansion</vt:lpstr>
      <vt:lpstr>Tf-idf approach</vt:lpstr>
      <vt:lpstr>PowerPoint Presentation</vt:lpstr>
      <vt:lpstr>PowerPoint Presentation</vt:lpstr>
      <vt:lpstr>PowerPoint Presentation</vt:lpstr>
      <vt:lpstr>Phase II Progress</vt:lpstr>
      <vt:lpstr>Phase II Achievements &amp; Improvement Plan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蔡传泽</cp:lastModifiedBy>
  <cp:revision>21</cp:revision>
  <dcterms:modified xsi:type="dcterms:W3CDTF">2017-04-24T19:51:06Z</dcterms:modified>
</cp:coreProperties>
</file>