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/>
  </p:normalViewPr>
  <p:slideViewPr>
    <p:cSldViewPr snapToGrid="0" snapToObjects="1">
      <p:cViewPr varScale="1">
        <p:scale>
          <a:sx n="201" d="100"/>
          <a:sy n="201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3200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0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2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1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1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30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35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3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28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1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09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3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66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7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subTitle" idx="4294967295"/>
          </p:nvPr>
        </p:nvSpPr>
        <p:spPr>
          <a:xfrm>
            <a:off x="2220525" y="2738050"/>
            <a:ext cx="5465400" cy="86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Rapid Assessment of UN National Planning Documents using Machine-based Text Analytics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361300" y="3599650"/>
            <a:ext cx="4421400" cy="8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smtClean="0"/>
              <a:t>Team Brahms</a:t>
            </a:r>
            <a:endParaRPr lang="en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-Part 2- Similarity Model  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60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Concept Extraction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100" dirty="0"/>
              <a:t>POS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100" dirty="0"/>
              <a:t>N-grams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Words Similarity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 err="1"/>
              <a:t>Wordnet</a:t>
            </a:r>
            <a:r>
              <a:rPr lang="en" sz="1100" dirty="0"/>
              <a:t> Information Content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en" sz="1400" b="1" dirty="0">
                <a:solidFill>
                  <a:srgbClr val="FF0000"/>
                </a:solidFill>
              </a:rPr>
              <a:t>Similarity Score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r>
              <a:rPr lang="en" sz="1100" dirty="0">
                <a:solidFill>
                  <a:srgbClr val="FF0000"/>
                </a:solidFill>
              </a:rPr>
              <a:t>Concepts Weighed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Model Efficiency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/>
              <a:t>Apache Spark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369375"/>
            <a:ext cx="1274325" cy="6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250" y="1517000"/>
            <a:ext cx="4897049" cy="21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856" y="94421"/>
            <a:ext cx="919442" cy="9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-Part 2- Similarity Model 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60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Concept Extraction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100" dirty="0"/>
              <a:t>POS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100" dirty="0"/>
              <a:t>N-grams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Words Similarity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 err="1"/>
              <a:t>Wordnet</a:t>
            </a:r>
            <a:r>
              <a:rPr lang="en" sz="1100" dirty="0"/>
              <a:t> Information Content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Similarity Score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/>
              <a:t>Concepts Weighed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b="1" dirty="0">
                <a:solidFill>
                  <a:srgbClr val="FF0000"/>
                </a:solidFill>
              </a:rPr>
              <a:t>Model Efficiency</a:t>
            </a:r>
            <a:r>
              <a:rPr lang="en" sz="1400" dirty="0"/>
              <a:t>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r>
              <a:rPr lang="en" sz="1100" dirty="0">
                <a:solidFill>
                  <a:srgbClr val="FF0000"/>
                </a:solidFill>
              </a:rPr>
              <a:t>Apache Spark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404" y="3017250"/>
            <a:ext cx="2565032" cy="19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r="5988"/>
          <a:stretch/>
        </p:blipFill>
        <p:spPr>
          <a:xfrm>
            <a:off x="4137550" y="1225225"/>
            <a:ext cx="4694753" cy="17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675" y="4369375"/>
            <a:ext cx="1274325" cy="6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4716512" y="1239494"/>
            <a:ext cx="3016200" cy="3903900"/>
            <a:chOff x="1139312" y="1239494"/>
            <a:chExt cx="3016200" cy="3903900"/>
          </a:xfrm>
        </p:grpSpPr>
        <p:pic>
          <p:nvPicPr>
            <p:cNvPr id="198" name="Shape 1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9312" y="1239494"/>
              <a:ext cx="3016200" cy="376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Shape 199"/>
            <p:cNvSpPr/>
            <p:nvPr/>
          </p:nvSpPr>
          <p:spPr>
            <a:xfrm>
              <a:off x="3628103" y="1239494"/>
              <a:ext cx="527400" cy="3903900"/>
            </a:xfrm>
            <a:prstGeom prst="frame">
              <a:avLst>
                <a:gd name="adj1" fmla="val 2191"/>
              </a:avLst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6862502" y="962600"/>
            <a:ext cx="19698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Similarity Score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7" y="1330446"/>
            <a:ext cx="3366600" cy="7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Rank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previous output 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sentences using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TFiDF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Calculated sentences with related goal content and golden standard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Dynamic threshold is the similarity score b/w goal content and golden standard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031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-Part 2- Similarity Model - TFiDF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User Interface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349" y="1147225"/>
            <a:ext cx="4937700" cy="35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652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 &amp; Evaluation 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428" y="1494063"/>
            <a:ext cx="3694500" cy="20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613807" y="1217064"/>
            <a:ext cx="1053599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 1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691160" y="1217064"/>
            <a:ext cx="1001699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683574" y="1638300"/>
            <a:ext cx="3694499" cy="1107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  <a:r>
              <a:rPr lang="en" sz="14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3.1-3.9 </a:t>
            </a:r>
          </a:p>
          <a:p>
            <a:pPr marL="215900" marR="0" lvl="0" indent="-215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set: Namibia National Plan</a:t>
            </a:r>
          </a:p>
          <a:p>
            <a:pPr marL="215900" marR="0" lvl="0" indent="-215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Threshold: Top5 sentence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Rate: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88.9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%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474" y="2746200"/>
            <a:ext cx="3895149" cy="22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[1] Zhang Yan-dong, Wang Kang-ping, etc. </a:t>
            </a:r>
            <a:r>
              <a:rPr lang="en" sz="1600" i="1">
                <a:latin typeface="Times New Roman"/>
                <a:ea typeface="Times New Roman"/>
                <a:cs typeface="Times New Roman"/>
                <a:sym typeface="Times New Roman"/>
              </a:rPr>
              <a:t>an Algorithm for Semantic Similarity of Short Text Based on WordNet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112" y="1352550"/>
            <a:ext cx="35337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8503" y="249654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Problem</a:t>
            </a: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Statement</a:t>
            </a: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674522" y="895950"/>
            <a:ext cx="1815600" cy="276900"/>
          </a:xfrm>
          <a:prstGeom prst="rect">
            <a:avLst/>
          </a:prstGeom>
          <a:gradFill>
            <a:gsLst>
              <a:gs pos="0">
                <a:srgbClr val="F4E3C1"/>
              </a:gs>
              <a:gs pos="88000">
                <a:srgbClr val="E9C15D"/>
              </a:gs>
              <a:gs pos="100000">
                <a:srgbClr val="E9C15D"/>
              </a:gs>
            </a:gsLst>
            <a:lin ang="5400012" scaled="0"/>
          </a:gradFill>
          <a:ln w="127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SDG Targets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450551" y="895950"/>
            <a:ext cx="1768800" cy="276900"/>
          </a:xfrm>
          <a:prstGeom prst="rect">
            <a:avLst/>
          </a:prstGeom>
          <a:gradFill>
            <a:gsLst>
              <a:gs pos="0">
                <a:srgbClr val="F4E3C1"/>
              </a:gs>
              <a:gs pos="88000">
                <a:srgbClr val="E9C15D"/>
              </a:gs>
              <a:gs pos="100000">
                <a:srgbClr val="E9C15D"/>
              </a:gs>
            </a:gsLst>
            <a:lin ang="5400012" scaled="0"/>
          </a:gradFill>
          <a:ln w="127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National Plan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217320" y="3564754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.....</a:t>
            </a:r>
          </a:p>
        </p:txBody>
      </p:sp>
      <p:pic>
        <p:nvPicPr>
          <p:cNvPr id="80" name="Shape 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18373" y="2139400"/>
            <a:ext cx="930900" cy="6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273" y="1240248"/>
            <a:ext cx="3374294" cy="2101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Shape 82"/>
          <p:cNvGrpSpPr/>
          <p:nvPr/>
        </p:nvGrpSpPr>
        <p:grpSpPr>
          <a:xfrm>
            <a:off x="1217337" y="1979451"/>
            <a:ext cx="3386517" cy="3001745"/>
            <a:chOff x="752825" y="1375725"/>
            <a:chExt cx="3940101" cy="3605700"/>
          </a:xfrm>
        </p:grpSpPr>
        <p:pic>
          <p:nvPicPr>
            <p:cNvPr id="83" name="Shape 8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2825" y="1375725"/>
              <a:ext cx="3473100" cy="360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84"/>
            <p:cNvSpPr txBox="1"/>
            <p:nvPr/>
          </p:nvSpPr>
          <p:spPr>
            <a:xfrm>
              <a:off x="1219826" y="2406083"/>
              <a:ext cx="34731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dirty="0">
                  <a:solidFill>
                    <a:srgbClr val="0070C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1.1</a:t>
              </a:r>
              <a:r>
                <a:rPr lang="en" sz="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By 2030, eradicate extreme poverty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for all people everywhere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1239474" y="2892420"/>
              <a:ext cx="3433800" cy="9621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700">
                  <a:solidFill>
                    <a:srgbClr val="0070C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1.2</a:t>
              </a:r>
              <a:r>
                <a:rPr lang="en" sz="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By 2030, reduce at least by half the 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proportion of men, women and children 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of all ages living in poverty in all its dimensions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1204327" y="4575550"/>
              <a:ext cx="1899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Total: </a:t>
              </a:r>
              <a:r>
                <a:rPr lang="en" sz="1400">
                  <a:solidFill>
                    <a:srgbClr val="0070C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r>
                <a:rPr lang="en">
                  <a:solidFill>
                    <a:srgbClr val="0070C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69</a:t>
              </a:r>
              <a:r>
                <a:rPr lang="en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Targets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1219826" y="2022538"/>
              <a:ext cx="1458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400" dirty="0">
                  <a:solidFill>
                    <a:srgbClr val="0070C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" sz="14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Poverty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826426" y="1815965"/>
            <a:ext cx="5228088" cy="3268328"/>
            <a:chOff x="3361470" y="1303925"/>
            <a:chExt cx="5656879" cy="3780600"/>
          </a:xfrm>
        </p:grpSpPr>
        <p:pic>
          <p:nvPicPr>
            <p:cNvPr id="89" name="Shape 8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69150" y="1303925"/>
              <a:ext cx="3649200" cy="378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Shape 90"/>
            <p:cNvSpPr/>
            <p:nvPr/>
          </p:nvSpPr>
          <p:spPr>
            <a:xfrm>
              <a:off x="5531370" y="2490954"/>
              <a:ext cx="1899900" cy="392400"/>
            </a:xfrm>
            <a:prstGeom prst="frame">
              <a:avLst>
                <a:gd name="adj1" fmla="val 677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526161" y="3841753"/>
              <a:ext cx="1899900" cy="228600"/>
            </a:xfrm>
            <a:prstGeom prst="frame">
              <a:avLst>
                <a:gd name="adj1" fmla="val 677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92" name="Shape 92"/>
            <p:cNvCxnSpPr>
              <a:stCxn id="90" idx="1"/>
            </p:cNvCxnSpPr>
            <p:nvPr/>
          </p:nvCxnSpPr>
          <p:spPr>
            <a:xfrm flipH="1">
              <a:off x="3762570" y="2687154"/>
              <a:ext cx="1768800" cy="495000"/>
            </a:xfrm>
            <a:prstGeom prst="straightConnector1">
              <a:avLst/>
            </a:prstGeom>
            <a:noFill/>
            <a:ln w="412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3" name="Shape 93"/>
            <p:cNvCxnSpPr/>
            <p:nvPr/>
          </p:nvCxnSpPr>
          <p:spPr>
            <a:xfrm rot="10800000">
              <a:off x="3361470" y="2824602"/>
              <a:ext cx="2169900" cy="1170900"/>
            </a:xfrm>
            <a:prstGeom prst="straightConnector1">
              <a:avLst/>
            </a:prstGeom>
            <a:noFill/>
            <a:ln w="412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597358" y="1416396"/>
            <a:ext cx="4035000" cy="2589900"/>
          </a:xfrm>
          <a:prstGeom prst="roundRect">
            <a:avLst>
              <a:gd name="adj" fmla="val 16667"/>
            </a:avLst>
          </a:prstGeom>
          <a:solidFill>
            <a:schemeClr val="accent1">
              <a:alpha val="20780"/>
            </a:schemeClr>
          </a:solidFill>
          <a:ln w="19050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08417" y="467337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Flow Chart</a:t>
            </a: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00" name="Shape 100"/>
          <p:cNvSpPr/>
          <p:nvPr/>
        </p:nvSpPr>
        <p:spPr>
          <a:xfrm>
            <a:off x="413530" y="2112192"/>
            <a:ext cx="2016600" cy="124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12" scaled="0"/>
          </a:gradFill>
          <a:ln w="127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4900"/>
              </a:srgbClr>
            </a:outerShdw>
          </a:effectLst>
        </p:spPr>
        <p:txBody>
          <a:bodyPr lIns="68575" tIns="34275" rIns="68575" bIns="34275" anchor="ctr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Stemming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stop words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Up to 4-grams</a:t>
            </a:r>
          </a:p>
        </p:txBody>
      </p:sp>
      <p:sp>
        <p:nvSpPr>
          <p:cNvPr id="101" name="Shape 101"/>
          <p:cNvSpPr/>
          <p:nvPr/>
        </p:nvSpPr>
        <p:spPr>
          <a:xfrm>
            <a:off x="2723086" y="2087699"/>
            <a:ext cx="1765800" cy="1241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BC40"/>
              </a:gs>
              <a:gs pos="78000">
                <a:srgbClr val="D1A81B"/>
              </a:gs>
              <a:gs pos="100000">
                <a:srgbClr val="D1A81B"/>
              </a:gs>
            </a:gsLst>
            <a:lin ang="5400012" scaled="0"/>
          </a:gradFill>
          <a:ln>
            <a:noFill/>
          </a:ln>
          <a:effectLst>
            <a:outerShdw blurRad="50799" dist="38100" dir="5400000" rotWithShape="0">
              <a:srgbClr val="000000">
                <a:alpha val="34900"/>
              </a:srgbClr>
            </a:outerShdw>
          </a:effectLst>
        </p:spPr>
        <p:txBody>
          <a:bodyPr lIns="68575" tIns="34275" rIns="68575" bIns="34275" anchor="ctr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Define Features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Build Feature Lexicon</a:t>
            </a:r>
          </a:p>
        </p:txBody>
      </p:sp>
      <p:sp>
        <p:nvSpPr>
          <p:cNvPr id="102" name="Shape 102"/>
          <p:cNvSpPr/>
          <p:nvPr/>
        </p:nvSpPr>
        <p:spPr>
          <a:xfrm>
            <a:off x="4693343" y="2087699"/>
            <a:ext cx="1809600" cy="1241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7BC40"/>
              </a:gs>
              <a:gs pos="78000">
                <a:srgbClr val="D1A81B"/>
              </a:gs>
              <a:gs pos="100000">
                <a:srgbClr val="D1A81B"/>
              </a:gs>
            </a:gsLst>
            <a:lin ang="5400012" scaled="0"/>
          </a:gradFill>
          <a:ln>
            <a:noFill/>
          </a:ln>
          <a:effectLst>
            <a:outerShdw blurRad="50799" dist="38100" dir="5400000" rotWithShape="0">
              <a:srgbClr val="000000">
                <a:alpha val="34900"/>
              </a:srgbClr>
            </a:outerShdw>
          </a:effectLst>
        </p:spPr>
        <p:txBody>
          <a:bodyPr lIns="68575" tIns="34275" rIns="68575" bIns="34275" anchor="ctr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Similarity Scoring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Top 5 as threshold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Spark to speed up</a:t>
            </a:r>
          </a:p>
        </p:txBody>
      </p:sp>
      <p:sp>
        <p:nvSpPr>
          <p:cNvPr id="103" name="Shape 103"/>
          <p:cNvSpPr/>
          <p:nvPr/>
        </p:nvSpPr>
        <p:spPr>
          <a:xfrm>
            <a:off x="6995743" y="2360935"/>
            <a:ext cx="1167600" cy="585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12" scaled="0"/>
          </a:gradFill>
          <a:ln>
            <a:noFill/>
          </a:ln>
          <a:effectLst>
            <a:outerShdw blurRad="50799" dist="38100" dir="5400000" rotWithShape="0">
              <a:srgbClr val="000000">
                <a:alpha val="34900"/>
              </a:srgbClr>
            </a:outerShdw>
          </a:effectLst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0185" y="1769292"/>
            <a:ext cx="12474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Preprocessing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104472" y="1949200"/>
            <a:ext cx="16260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777610" y="1548855"/>
            <a:ext cx="7260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</a:p>
        </p:txBody>
      </p:sp>
      <p:sp>
        <p:nvSpPr>
          <p:cNvPr id="107" name="Shape 107"/>
          <p:cNvSpPr/>
          <p:nvPr/>
        </p:nvSpPr>
        <p:spPr>
          <a:xfrm>
            <a:off x="2315808" y="2600512"/>
            <a:ext cx="475200" cy="258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469937" y="2524112"/>
            <a:ext cx="475200" cy="258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205149" y="2100825"/>
            <a:ext cx="848699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 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99708" y="2104400"/>
            <a:ext cx="11139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 2</a:t>
            </a:r>
          </a:p>
        </p:txBody>
      </p:sp>
      <p:sp>
        <p:nvSpPr>
          <p:cNvPr id="111" name="Shape 111"/>
          <p:cNvSpPr/>
          <p:nvPr/>
        </p:nvSpPr>
        <p:spPr>
          <a:xfrm rot="5400000">
            <a:off x="7396178" y="3160547"/>
            <a:ext cx="366600" cy="258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995741" y="3973175"/>
            <a:ext cx="1167600" cy="585000"/>
          </a:xfrm>
          <a:prstGeom prst="roundRect">
            <a:avLst>
              <a:gd name="adj" fmla="val 30625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12" scaled="0"/>
          </a:gradFill>
          <a:ln>
            <a:noFill/>
          </a:ln>
          <a:effectLst>
            <a:outerShdw blurRad="50799" dist="38100" dir="5400000" rotWithShape="0">
              <a:srgbClr val="000000">
                <a:alpha val="34900"/>
              </a:srgbClr>
            </a:outerShdw>
          </a:effectLst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UI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995749" y="3550150"/>
            <a:ext cx="14202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Processing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08000" y="1165450"/>
            <a:ext cx="3588600" cy="336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 pdf to structured content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Divided by sentences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"/>
              <a:t>Data prepare</a:t>
            </a:r>
          </a:p>
          <a:p>
            <a: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Stemming</a:t>
            </a:r>
          </a:p>
          <a:p>
            <a: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 sz="1400"/>
              <a:t>Tokenization</a:t>
            </a:r>
          </a:p>
          <a:p>
            <a: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Remov</a:t>
            </a:r>
            <a:r>
              <a:rPr lang="en" sz="1400"/>
              <a:t>ing</a:t>
            </a:r>
            <a:r>
              <a:rPr lang="en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stop words</a:t>
            </a:r>
          </a:p>
          <a:p>
            <a:pPr marR="0" lvl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</a:pPr>
            <a:r>
              <a:rPr lang="en"/>
              <a:t>Golden Standard - Cambodia’s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924" y="3746100"/>
            <a:ext cx="6548099" cy="11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640" y="1786794"/>
            <a:ext cx="5042386" cy="15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445025" y="4531150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Tokenized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13650" y="1447800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Golden Standard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639774" y="1823800"/>
            <a:ext cx="66768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CWSS Model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Concept Weighed Semantic Similarity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-Part 1- Feature Lexicon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313" y="1921329"/>
            <a:ext cx="2408400" cy="1630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3.3 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By 2030, end the </a:t>
            </a:r>
            <a:r>
              <a:rPr lang="en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epidemics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of AIDS, tuberculosis, malaria and neglected tropical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diseases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and combat hepatitis, water-borne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diseases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and other </a:t>
            </a:r>
            <a:r>
              <a:rPr lang="en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communicable</a:t>
            </a:r>
            <a:r>
              <a:rPr lang="en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diseases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92173" y="1208875"/>
            <a:ext cx="1343400" cy="276900"/>
          </a:xfrm>
          <a:prstGeom prst="rect">
            <a:avLst/>
          </a:prstGeom>
          <a:gradFill>
            <a:gsLst>
              <a:gs pos="0">
                <a:srgbClr val="F4E3C1"/>
              </a:gs>
              <a:gs pos="88000">
                <a:srgbClr val="E9C15D"/>
              </a:gs>
              <a:gs pos="100000">
                <a:srgbClr val="E9C15D"/>
              </a:gs>
            </a:gsLst>
            <a:lin ang="5400012" scaled="0"/>
          </a:gradFill>
          <a:ln w="12700" cap="rnd" cmpd="sng">
            <a:solidFill>
              <a:srgbClr val="E6B91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SDG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498776" y="1208875"/>
            <a:ext cx="1755300" cy="276900"/>
          </a:xfrm>
          <a:prstGeom prst="rect">
            <a:avLst/>
          </a:prstGeom>
          <a:gradFill>
            <a:gsLst>
              <a:gs pos="0">
                <a:srgbClr val="F4E3C1"/>
              </a:gs>
              <a:gs pos="88000">
                <a:srgbClr val="E9C15D"/>
              </a:gs>
              <a:gs pos="100000">
                <a:srgbClr val="E9C15D"/>
              </a:gs>
            </a:gsLst>
            <a:lin ang="5400012" scaled="0"/>
          </a:gradFill>
          <a:ln w="12700" cap="rnd" cmpd="sng">
            <a:solidFill>
              <a:srgbClr val="E6B91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National Plan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510892" y="1921329"/>
            <a:ext cx="3633000" cy="1315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2030 outlines a vision for a healthy,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food-secure and breastfeeding nation, in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all </a:t>
            </a:r>
            <a:r>
              <a:rPr lang="en" sz="1400" u="sng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preventable, infectious and parasitic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4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diseases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are under secure control and in which people enjoy a high standard of living, with access to quality health services.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060824" y="1208875"/>
            <a:ext cx="2143499" cy="276900"/>
          </a:xfrm>
          <a:prstGeom prst="rect">
            <a:avLst/>
          </a:prstGeom>
          <a:gradFill>
            <a:gsLst>
              <a:gs pos="0">
                <a:srgbClr val="F4E3C1"/>
              </a:gs>
              <a:gs pos="88000">
                <a:srgbClr val="E9C15D"/>
              </a:gs>
              <a:gs pos="100000">
                <a:srgbClr val="E9C15D"/>
              </a:gs>
            </a:gsLst>
            <a:lin ang="5400012" scaled="0"/>
          </a:gradFill>
          <a:ln w="12700" cap="rnd" cmpd="sng">
            <a:solidFill>
              <a:srgbClr val="E6B91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&amp; Lexicon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669574" y="1696175"/>
            <a:ext cx="2995200" cy="276900"/>
          </a:xfrm>
          <a:prstGeom prst="rect">
            <a:avLst/>
          </a:prstGeom>
          <a:noFill/>
          <a:ln w="9525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Strong Feature (must include)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792042" y="2077186"/>
            <a:ext cx="2193000" cy="6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buClr>
                <a:srgbClr val="00B050"/>
              </a:buClr>
              <a:buSzPct val="100000"/>
              <a:buFont typeface="Trebuchet MS"/>
              <a:buAutoNum type="arabicPeriod"/>
            </a:pPr>
            <a:r>
              <a:rPr lang="en" sz="1400" u="sng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epidemics</a:t>
            </a:r>
            <a:r>
              <a:rPr lang="en" sz="14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: epidemics,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communicable, infectious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" sz="14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disease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: disease, illness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685075" y="3289525"/>
            <a:ext cx="2623500" cy="276900"/>
          </a:xfrm>
          <a:prstGeom prst="rect">
            <a:avLst/>
          </a:prstGeom>
          <a:noFill/>
          <a:ln w="9525" cap="flat" cmpd="sng">
            <a:solidFill>
              <a:srgbClr val="698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Weak Feature (could include)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792053" y="3618800"/>
            <a:ext cx="1755300" cy="900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AIDS</a:t>
            </a:r>
          </a:p>
          <a:p>
            <a:pPr marL="254000" marR="0" lvl="0" indent="-254000" algn="l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tuberculosis</a:t>
            </a:r>
          </a:p>
          <a:p>
            <a:pPr marL="254000" marR="0" lvl="0" indent="-254000" algn="l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malaria</a:t>
            </a:r>
          </a:p>
          <a:p>
            <a:pPr marL="254000" marR="0" lvl="0" indent="-254000" algn="l" rtl="0">
              <a:spcBef>
                <a:spcPts val="0"/>
              </a:spcBef>
              <a:buClr>
                <a:srgbClr val="000000"/>
              </a:buClr>
              <a:buFont typeface="Trebuchet MS"/>
              <a:buNone/>
            </a:pP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Shape 143"/>
          <p:cNvCxnSpPr/>
          <p:nvPr/>
        </p:nvCxnSpPr>
        <p:spPr>
          <a:xfrm rot="10800000" flipH="1">
            <a:off x="1657350" y="2237078"/>
            <a:ext cx="1134600" cy="8100"/>
          </a:xfrm>
          <a:prstGeom prst="straightConnector1">
            <a:avLst/>
          </a:prstGeom>
          <a:noFill/>
          <a:ln w="12700" cap="rnd" cmpd="sng">
            <a:solidFill>
              <a:srgbClr val="90C22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4830212" y="2245178"/>
            <a:ext cx="1557900" cy="178200"/>
          </a:xfrm>
          <a:prstGeom prst="straightConnector1">
            <a:avLst/>
          </a:prstGeom>
          <a:noFill/>
          <a:ln w="12700" cap="rnd" cmpd="sng">
            <a:solidFill>
              <a:srgbClr val="90C22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5" name="Shape 145"/>
          <p:cNvCxnSpPr/>
          <p:nvPr/>
        </p:nvCxnSpPr>
        <p:spPr>
          <a:xfrm rot="10800000" flipH="1">
            <a:off x="2328414" y="2678025"/>
            <a:ext cx="463500" cy="15600"/>
          </a:xfrm>
          <a:prstGeom prst="straightConnector1">
            <a:avLst/>
          </a:prstGeom>
          <a:noFill/>
          <a:ln w="12700" cap="rnd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4937467" y="2605400"/>
            <a:ext cx="1343400" cy="15300"/>
          </a:xfrm>
          <a:prstGeom prst="straightConnector1">
            <a:avLst/>
          </a:prstGeom>
          <a:noFill/>
          <a:ln w="12700" cap="rnd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-Part 1- Feature Lexicon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2077699"/>
            <a:ext cx="8839202" cy="2843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11975" y="169477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Lexicon Example: synonym; related fields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Model -Part 2- Similarity Model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60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en" sz="1400" b="1" dirty="0">
                <a:solidFill>
                  <a:srgbClr val="FF0000"/>
                </a:solidFill>
              </a:rPr>
              <a:t>Concept Extraction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100" dirty="0">
                <a:solidFill>
                  <a:srgbClr val="FF0000"/>
                </a:solidFill>
              </a:rPr>
              <a:t>POS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100" dirty="0">
                <a:solidFill>
                  <a:srgbClr val="FF0000"/>
                </a:solidFill>
              </a:rPr>
              <a:t>N-grams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Words Similarity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 err="1"/>
              <a:t>Wordnet</a:t>
            </a:r>
            <a:r>
              <a:rPr lang="en" sz="1100" dirty="0"/>
              <a:t> Information Content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Similarity Score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/>
              <a:t>Concepts Weighed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Model Efficiency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/>
              <a:t>Apache Spark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199" y="1225224"/>
            <a:ext cx="4985324" cy="15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487" y="3037712"/>
            <a:ext cx="4894750" cy="1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675" y="4369375"/>
            <a:ext cx="1274325" cy="6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2856" y="94421"/>
            <a:ext cx="919442" cy="9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Model -Part 2- Similarity Model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60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Concept Extraction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100" dirty="0"/>
              <a:t>POS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100" dirty="0"/>
              <a:t>N-grams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en" sz="1400" b="1" dirty="0">
                <a:solidFill>
                  <a:srgbClr val="FF0000"/>
                </a:solidFill>
              </a:rPr>
              <a:t>Words Similarity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r>
              <a:rPr lang="en" sz="1100" dirty="0" err="1">
                <a:solidFill>
                  <a:srgbClr val="FF0000"/>
                </a:solidFill>
              </a:rPr>
              <a:t>Wordnet</a:t>
            </a:r>
            <a:r>
              <a:rPr lang="en" sz="1100" dirty="0">
                <a:solidFill>
                  <a:srgbClr val="FF0000"/>
                </a:solidFill>
              </a:rPr>
              <a:t> Information Content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Similarity Score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/>
              <a:t>Concepts Weighed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Model Efficiency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100" dirty="0"/>
              <a:t>Apache Spark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50" y="3275120"/>
            <a:ext cx="4566301" cy="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675" y="4369375"/>
            <a:ext cx="1274325" cy="6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8750" y="1280599"/>
            <a:ext cx="2427650" cy="18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224" y="1147237"/>
            <a:ext cx="2792300" cy="1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2856" y="94421"/>
            <a:ext cx="919442" cy="9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Macintosh PowerPoint</Application>
  <PresentationFormat>On-screen Show (16:9)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Noto Sans Symbols</vt:lpstr>
      <vt:lpstr>Times New Roman</vt:lpstr>
      <vt:lpstr>Trebuchet MS</vt:lpstr>
      <vt:lpstr>Economica</vt:lpstr>
      <vt:lpstr>Open Sans</vt:lpstr>
      <vt:lpstr>luxe</vt:lpstr>
      <vt:lpstr>PowerPoint Presentation</vt:lpstr>
      <vt:lpstr>Problem Statement </vt:lpstr>
      <vt:lpstr>Flow Chart </vt:lpstr>
      <vt:lpstr>Data Processing</vt:lpstr>
      <vt:lpstr>CWSS Model -  Concept Weighed Semantic Similarity</vt:lpstr>
      <vt:lpstr>Model -Part 1- Feature Lexicon</vt:lpstr>
      <vt:lpstr>Model -Part 1- Feature Lexicon</vt:lpstr>
      <vt:lpstr>Model -Part 2- Similarity Model </vt:lpstr>
      <vt:lpstr>Model -Part 2- Similarity Model </vt:lpstr>
      <vt:lpstr>Model -Part 2- Similarity Model  </vt:lpstr>
      <vt:lpstr>Model -Part 2- Similarity Model  </vt:lpstr>
      <vt:lpstr>Model -Part 2- Similarity Model - TFiDF</vt:lpstr>
      <vt:lpstr>User Interface</vt:lpstr>
      <vt:lpstr>Result &amp; Evaluation </vt:lpstr>
      <vt:lpstr>Reference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2017-05-09T14:20:30Z</dcterms:modified>
</cp:coreProperties>
</file>