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1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AE9F-F028-477E-8BD0-1ED8EB78BA0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2D3A-67BF-49DF-8ACF-054E7A92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el.gov/workingwithus/learning.html" TargetMode="External"/><Relationship Id="rId2" Type="http://schemas.openxmlformats.org/officeDocument/2006/relationships/hyperlink" Target="https://en.wikipedia.org/wiki/Sustainable_energ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el.gov/workingwithus/learning.html" TargetMode="External"/><Relationship Id="rId2" Type="http://schemas.openxmlformats.org/officeDocument/2006/relationships/hyperlink" Target="https://en.wikipedia.org/wiki/Sustainable_energ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59732" y="1828800"/>
            <a:ext cx="5257800" cy="609600"/>
            <a:chOff x="2159732" y="838200"/>
            <a:chExt cx="5257800" cy="609600"/>
          </a:xfrm>
        </p:grpSpPr>
        <p:sp>
          <p:nvSpPr>
            <p:cNvPr id="4" name="矩形 3"/>
            <p:cNvSpPr/>
            <p:nvPr/>
          </p:nvSpPr>
          <p:spPr>
            <a:xfrm>
              <a:off x="2159732" y="838200"/>
              <a:ext cx="52578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62199" y="958334"/>
              <a:ext cx="4852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Science and Technology Search Engine Search Box</a:t>
              </a:r>
              <a:endParaRPr 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048000" y="762000"/>
            <a:ext cx="3276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2386" y="958334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4036310" y="2752804"/>
            <a:ext cx="15046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6310" y="2752804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Button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t="26373" r="14053" b="12449"/>
          <a:stretch/>
        </p:blipFill>
        <p:spPr bwMode="auto">
          <a:xfrm>
            <a:off x="2049683" y="3363278"/>
            <a:ext cx="6001062" cy="267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0980" y="6270954"/>
            <a:ext cx="329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(#classification filter link buttons)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9439" y="152400"/>
            <a:ext cx="5311814" cy="609600"/>
            <a:chOff x="2159732" y="838200"/>
            <a:chExt cx="5311814" cy="609600"/>
          </a:xfrm>
        </p:grpSpPr>
        <p:sp>
          <p:nvSpPr>
            <p:cNvPr id="4" name="矩形 3"/>
            <p:cNvSpPr/>
            <p:nvPr/>
          </p:nvSpPr>
          <p:spPr>
            <a:xfrm>
              <a:off x="2159732" y="838200"/>
              <a:ext cx="52578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62199" y="958334"/>
              <a:ext cx="510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(#Science and Technology Search Engine Search Box)</a:t>
              </a:r>
              <a:endParaRPr 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6095999" y="272534"/>
            <a:ext cx="15046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0" y="272534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Button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9000" y="838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SGD </a:t>
            </a:r>
            <a:r>
              <a:rPr lang="en-US" u="sng" dirty="0" smtClean="0"/>
              <a:t>Filter</a:t>
            </a:r>
          </a:p>
          <a:p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21906" y="838200"/>
            <a:ext cx="505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18,400 </a:t>
            </a:r>
            <a:r>
              <a:rPr lang="en-US" dirty="0"/>
              <a:t>results (0.91 seconds)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38" y="1752600"/>
            <a:ext cx="7071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(#1 Hyperlink </a:t>
            </a:r>
            <a:r>
              <a:rPr lang="en-US" dirty="0" smtClean="0"/>
              <a:t>and </a:t>
            </a:r>
            <a:r>
              <a:rPr lang="en-US" dirty="0"/>
              <a:t>anchor </a:t>
            </a:r>
            <a:r>
              <a:rPr lang="en-US" dirty="0" smtClean="0"/>
              <a:t>text) </a:t>
            </a:r>
            <a:r>
              <a:rPr lang="en-US" dirty="0">
                <a:hlinkClick r:id="rId2"/>
              </a:rPr>
              <a:t>Sustainable energy - Wikipedia</a:t>
            </a:r>
            <a:endParaRPr lang="en-US" dirty="0" smtClean="0"/>
          </a:p>
          <a:p>
            <a:r>
              <a:rPr lang="en-US" dirty="0" smtClean="0"/>
              <a:t>(#1 Link</a:t>
            </a:r>
            <a:r>
              <a:rPr lang="en-US" dirty="0" smtClean="0"/>
              <a:t>) </a:t>
            </a:r>
            <a:r>
              <a:rPr lang="en-US" dirty="0" smtClean="0">
                <a:hlinkClick r:id="rId2"/>
              </a:rPr>
              <a:t>https://en.wikipedia.org/wiki/Sustainable_energy</a:t>
            </a:r>
            <a:endParaRPr lang="en-US" dirty="0" smtClean="0"/>
          </a:p>
          <a:p>
            <a:r>
              <a:rPr lang="en-US" b="1" dirty="0" smtClean="0"/>
              <a:t>(#the first sentence with most number of tagged SDG)</a:t>
            </a:r>
            <a:r>
              <a:rPr lang="en-US" b="1" dirty="0" smtClean="0">
                <a:effectLst/>
              </a:rPr>
              <a:t>Sustainable </a:t>
            </a:r>
            <a:r>
              <a:rPr lang="en-US" b="1" dirty="0" smtClean="0">
                <a:effectLst/>
              </a:rPr>
              <a:t>energy</a:t>
            </a:r>
            <a:r>
              <a:rPr lang="en-US" dirty="0" smtClean="0">
                <a:effectLst/>
              </a:rPr>
              <a:t> is energy that is consumed at insignificant rates compared to its supply and with manageable collateral effects</a:t>
            </a:r>
            <a:r>
              <a:rPr lang="en-US" dirty="0" smtClean="0">
                <a:effectLst/>
              </a:rPr>
              <a:t>….”</a:t>
            </a:r>
          </a:p>
          <a:p>
            <a:r>
              <a:rPr lang="en-US" dirty="0" smtClean="0"/>
              <a:t>(#1 tags)SDG7</a:t>
            </a:r>
            <a:r>
              <a:rPr lang="en-US" dirty="0"/>
              <a:t>: </a:t>
            </a:r>
            <a:r>
              <a:rPr lang="en-US" dirty="0" smtClean="0"/>
              <a:t>Energy; SDG9: Infrastructure…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607475"/>
            <a:ext cx="7071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(#2 Hyperlink </a:t>
            </a:r>
            <a:r>
              <a:rPr lang="en-US" dirty="0" smtClean="0"/>
              <a:t>and </a:t>
            </a:r>
            <a:r>
              <a:rPr lang="en-US" dirty="0"/>
              <a:t>anchor </a:t>
            </a:r>
            <a:r>
              <a:rPr lang="en-US" dirty="0" smtClean="0"/>
              <a:t>text) </a:t>
            </a:r>
            <a:r>
              <a:rPr lang="en-US" dirty="0">
                <a:hlinkClick r:id="rId3"/>
              </a:rPr>
              <a:t>Learning About Renewable Energy | </a:t>
            </a:r>
            <a:r>
              <a:rPr lang="en-US" dirty="0" smtClean="0">
                <a:hlinkClick r:id="rId3"/>
              </a:rPr>
              <a:t>NREL</a:t>
            </a:r>
            <a:endParaRPr lang="en-US" dirty="0" smtClean="0"/>
          </a:p>
          <a:p>
            <a:r>
              <a:rPr lang="en-US" dirty="0" smtClean="0"/>
              <a:t>(#2 Link</a:t>
            </a:r>
            <a:r>
              <a:rPr lang="en-US" dirty="0" smtClean="0"/>
              <a:t>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www.nrel.gov/workingwithus/learning.html</a:t>
            </a:r>
            <a:endParaRPr lang="en-US" dirty="0" smtClean="0"/>
          </a:p>
          <a:p>
            <a:r>
              <a:rPr lang="en-US" b="1" dirty="0" smtClean="0"/>
              <a:t>(#2 the first sentence with most number of tagged SDG)</a:t>
            </a:r>
            <a:r>
              <a:rPr lang="en-US" b="1" dirty="0"/>
              <a:t> </a:t>
            </a:r>
            <a:r>
              <a:rPr lang="en-US" dirty="0"/>
              <a:t>Provides information about </a:t>
            </a:r>
            <a:r>
              <a:rPr lang="en-US" b="1" dirty="0"/>
              <a:t>renewable energy</a:t>
            </a:r>
            <a:r>
              <a:rPr lang="en-US" dirty="0"/>
              <a:t>, energy efficiency practices, delivery and storage technologies, applications and student resources.</a:t>
            </a:r>
            <a:endParaRPr lang="en-US" dirty="0" smtClean="0">
              <a:effectLst/>
            </a:endParaRPr>
          </a:p>
          <a:p>
            <a:r>
              <a:rPr lang="en-US" dirty="0" smtClean="0"/>
              <a:t>(#2 tags)SDG7</a:t>
            </a:r>
            <a:r>
              <a:rPr lang="en-US" dirty="0"/>
              <a:t>: </a:t>
            </a:r>
            <a:r>
              <a:rPr lang="en-US" dirty="0" smtClean="0"/>
              <a:t>Energy; SDG11: Cities…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31055" r="84408" b="47617"/>
          <a:stretch/>
        </p:blipFill>
        <p:spPr bwMode="auto">
          <a:xfrm>
            <a:off x="7404961" y="1207532"/>
            <a:ext cx="321367" cy="31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8" t="30690" r="68406" b="47426"/>
          <a:stretch/>
        </p:blipFill>
        <p:spPr bwMode="auto">
          <a:xfrm>
            <a:off x="7391400" y="1589684"/>
            <a:ext cx="333479" cy="32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3" t="31135" r="52455" b="46354"/>
          <a:stretch/>
        </p:blipFill>
        <p:spPr bwMode="auto">
          <a:xfrm>
            <a:off x="7384080" y="2008891"/>
            <a:ext cx="348117" cy="33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8593" y="12075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SDG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1611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SDG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00" y="1992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SDG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9439" y="152400"/>
            <a:ext cx="5257800" cy="609600"/>
            <a:chOff x="2159732" y="838200"/>
            <a:chExt cx="5257800" cy="609600"/>
          </a:xfrm>
        </p:grpSpPr>
        <p:sp>
          <p:nvSpPr>
            <p:cNvPr id="4" name="矩形 3"/>
            <p:cNvSpPr/>
            <p:nvPr/>
          </p:nvSpPr>
          <p:spPr>
            <a:xfrm>
              <a:off x="2159732" y="838200"/>
              <a:ext cx="52578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62199" y="958334"/>
              <a:ext cx="985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(#query)</a:t>
              </a:r>
              <a:endParaRPr 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6095999" y="272534"/>
            <a:ext cx="15046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0" y="272534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Button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9000" y="838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SGD </a:t>
            </a:r>
            <a:r>
              <a:rPr lang="en-US" u="sng" dirty="0" smtClean="0"/>
              <a:t>Filter</a:t>
            </a:r>
          </a:p>
          <a:p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19438" y="1752600"/>
            <a:ext cx="7071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(#1 Hyperlink </a:t>
            </a:r>
            <a:r>
              <a:rPr lang="en-US" dirty="0" smtClean="0"/>
              <a:t>and </a:t>
            </a:r>
            <a:r>
              <a:rPr lang="en-US" dirty="0"/>
              <a:t>anchor </a:t>
            </a:r>
            <a:r>
              <a:rPr lang="en-US" dirty="0" smtClean="0"/>
              <a:t>text) </a:t>
            </a:r>
            <a:r>
              <a:rPr lang="en-US" dirty="0">
                <a:hlinkClick r:id="rId2"/>
              </a:rPr>
              <a:t>Sustainable energy - Wikipedia</a:t>
            </a:r>
            <a:endParaRPr lang="en-US" dirty="0" smtClean="0"/>
          </a:p>
          <a:p>
            <a:r>
              <a:rPr lang="en-US" dirty="0" smtClean="0"/>
              <a:t>(#1 Link</a:t>
            </a:r>
            <a:r>
              <a:rPr lang="en-US" dirty="0" smtClean="0"/>
              <a:t>) </a:t>
            </a:r>
            <a:r>
              <a:rPr lang="en-US" dirty="0" smtClean="0">
                <a:hlinkClick r:id="rId2"/>
              </a:rPr>
              <a:t>https://en.wikipedia.org/wiki/Sustainable_energy</a:t>
            </a:r>
            <a:endParaRPr lang="en-US" dirty="0" smtClean="0"/>
          </a:p>
          <a:p>
            <a:r>
              <a:rPr lang="en-US" b="1" dirty="0" smtClean="0"/>
              <a:t>(#the first sentence with most number of tagged SDG)</a:t>
            </a:r>
            <a:r>
              <a:rPr lang="en-US" b="1" dirty="0" smtClean="0">
                <a:effectLst/>
              </a:rPr>
              <a:t>Sustainable </a:t>
            </a:r>
            <a:r>
              <a:rPr lang="en-US" b="1" dirty="0" smtClean="0">
                <a:effectLst/>
              </a:rPr>
              <a:t>energy</a:t>
            </a:r>
            <a:r>
              <a:rPr lang="en-US" dirty="0" smtClean="0">
                <a:effectLst/>
              </a:rPr>
              <a:t> is energy that is consumed at insignificant rates compared to its supply and with manageable collateral effects</a:t>
            </a:r>
            <a:r>
              <a:rPr lang="en-US" dirty="0" smtClean="0">
                <a:effectLst/>
              </a:rPr>
              <a:t>….”</a:t>
            </a:r>
          </a:p>
          <a:p>
            <a:r>
              <a:rPr lang="en-US" dirty="0" smtClean="0"/>
              <a:t>(#1 tags)SDG7</a:t>
            </a:r>
            <a:r>
              <a:rPr lang="en-US" dirty="0"/>
              <a:t>: </a:t>
            </a:r>
            <a:r>
              <a:rPr lang="en-US" dirty="0" smtClean="0"/>
              <a:t>Energy; SDG9: Infrastructure…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607475"/>
            <a:ext cx="7071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(#2 Hyperlink </a:t>
            </a:r>
            <a:r>
              <a:rPr lang="en-US" dirty="0" smtClean="0"/>
              <a:t>and </a:t>
            </a:r>
            <a:r>
              <a:rPr lang="en-US" dirty="0"/>
              <a:t>anchor </a:t>
            </a:r>
            <a:r>
              <a:rPr lang="en-US" dirty="0" smtClean="0"/>
              <a:t>text) </a:t>
            </a:r>
            <a:r>
              <a:rPr lang="en-US" dirty="0">
                <a:hlinkClick r:id="rId3"/>
              </a:rPr>
              <a:t>Learning About Renewable Energy | </a:t>
            </a:r>
            <a:r>
              <a:rPr lang="en-US" dirty="0" smtClean="0">
                <a:hlinkClick r:id="rId3"/>
              </a:rPr>
              <a:t>NREL</a:t>
            </a:r>
            <a:endParaRPr lang="en-US" dirty="0" smtClean="0"/>
          </a:p>
          <a:p>
            <a:r>
              <a:rPr lang="en-US" dirty="0" smtClean="0"/>
              <a:t>(#2 Link</a:t>
            </a:r>
            <a:r>
              <a:rPr lang="en-US" dirty="0" smtClean="0"/>
              <a:t>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www.nrel.gov/workingwithus/learning.html</a:t>
            </a:r>
            <a:endParaRPr lang="en-US" dirty="0" smtClean="0"/>
          </a:p>
          <a:p>
            <a:r>
              <a:rPr lang="en-US" b="1" dirty="0" smtClean="0"/>
              <a:t>(#2 the first sentence with most number of tagged SDG)</a:t>
            </a:r>
            <a:r>
              <a:rPr lang="en-US" b="1" dirty="0"/>
              <a:t> </a:t>
            </a:r>
            <a:r>
              <a:rPr lang="en-US" dirty="0"/>
              <a:t>Provides information about </a:t>
            </a:r>
            <a:r>
              <a:rPr lang="en-US" b="1" dirty="0"/>
              <a:t>renewable energy</a:t>
            </a:r>
            <a:r>
              <a:rPr lang="en-US" dirty="0"/>
              <a:t>, energy efficiency practices, delivery and storage technologies, applications and student resources.</a:t>
            </a:r>
            <a:endParaRPr lang="en-US" dirty="0" smtClean="0">
              <a:effectLst/>
            </a:endParaRPr>
          </a:p>
          <a:p>
            <a:r>
              <a:rPr lang="en-US" dirty="0" smtClean="0"/>
              <a:t>(#2 tags)SDG7</a:t>
            </a:r>
            <a:r>
              <a:rPr lang="en-US" dirty="0"/>
              <a:t>: </a:t>
            </a:r>
            <a:r>
              <a:rPr lang="en-US" dirty="0" smtClean="0"/>
              <a:t>Energy; SDG11: Cities…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31055" r="84408" b="47617"/>
          <a:stretch/>
        </p:blipFill>
        <p:spPr bwMode="auto">
          <a:xfrm>
            <a:off x="7404961" y="1207532"/>
            <a:ext cx="321367" cy="31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8" t="30690" r="68406" b="47426"/>
          <a:stretch/>
        </p:blipFill>
        <p:spPr bwMode="auto">
          <a:xfrm>
            <a:off x="7391400" y="1589684"/>
            <a:ext cx="333479" cy="32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3" t="31135" r="52455" b="46354"/>
          <a:stretch/>
        </p:blipFill>
        <p:spPr bwMode="auto">
          <a:xfrm>
            <a:off x="7384080" y="2008891"/>
            <a:ext cx="348117" cy="33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8593" y="12075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SDG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96200" y="1611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SDG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00" y="1992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SDG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31067" y="724708"/>
            <a:ext cx="5055333" cy="1704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81000" y="792033"/>
            <a:ext cx="5334001" cy="916633"/>
            <a:chOff x="609599" y="792033"/>
            <a:chExt cx="5334001" cy="916633"/>
          </a:xfrm>
        </p:grpSpPr>
        <p:sp>
          <p:nvSpPr>
            <p:cNvPr id="14" name="TextBox 13"/>
            <p:cNvSpPr txBox="1"/>
            <p:nvPr/>
          </p:nvSpPr>
          <p:spPr>
            <a:xfrm>
              <a:off x="609599" y="792033"/>
              <a:ext cx="5334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Related topic 1 </a:t>
              </a:r>
              <a:r>
                <a:rPr lang="en-US" dirty="0"/>
                <a:t>About </a:t>
              </a:r>
              <a:r>
                <a:rPr lang="en-US" dirty="0" smtClean="0"/>
                <a:t>17,500  results (#related topic)</a:t>
              </a:r>
              <a:r>
                <a:rPr lang="en-US" b="1" dirty="0" smtClean="0"/>
                <a:t>                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600" y="1078468"/>
              <a:ext cx="496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Related topic 2</a:t>
              </a:r>
              <a:r>
                <a:rPr lang="en-US" dirty="0" smtClean="0"/>
                <a:t>About 18,900  </a:t>
              </a:r>
              <a:r>
                <a:rPr lang="en-US" dirty="0"/>
                <a:t>results</a:t>
              </a:r>
              <a:r>
                <a:rPr lang="en-US" b="1" dirty="0" smtClean="0"/>
                <a:t>                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254" y="1339334"/>
              <a:ext cx="496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Related topic 3</a:t>
              </a:r>
              <a:r>
                <a:rPr lang="en-US" dirty="0" smtClean="0"/>
                <a:t>About 17,670  </a:t>
              </a:r>
              <a:r>
                <a:rPr lang="en-US" dirty="0"/>
                <a:t>results</a:t>
              </a:r>
              <a:r>
                <a:rPr lang="en-US" b="1" dirty="0" smtClean="0"/>
                <a:t>               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58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315</Words>
  <Application>Microsoft Office PowerPoint</Application>
  <PresentationFormat>全屏显示(4:3)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</dc:creator>
  <cp:lastModifiedBy>SAM</cp:lastModifiedBy>
  <cp:revision>40</cp:revision>
  <dcterms:created xsi:type="dcterms:W3CDTF">2017-03-10T22:16:27Z</dcterms:created>
  <dcterms:modified xsi:type="dcterms:W3CDTF">2017-03-11T01:11:02Z</dcterms:modified>
</cp:coreProperties>
</file>