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85" r:id="rId5"/>
    <p:sldId id="280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15BFC-310B-6621-1E00-FAFC210BD679}" v="1967" dt="2025-07-05T19:34:39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HPC for ML</a:t>
            </a:r>
            <a:br>
              <a:rPr lang="en-US" dirty="0"/>
            </a:br>
            <a:r>
              <a:rPr lang="en-US" dirty="0" err="1">
                <a:ea typeface="+mj-lt"/>
                <a:cs typeface="+mj-lt"/>
              </a:rPr>
              <a:t>Magurele</a:t>
            </a:r>
            <a:r>
              <a:rPr lang="en-US" dirty="0">
                <a:ea typeface="+mj-lt"/>
                <a:cs typeface="+mj-lt"/>
              </a:rPr>
              <a:t> Summer School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1355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GPU Accelerated Distributed Data Science 2</a:t>
            </a:r>
          </a:p>
          <a:p>
            <a:endParaRPr lang="en-US" dirty="0"/>
          </a:p>
          <a:p>
            <a:pPr algn="l"/>
            <a:r>
              <a:rPr lang="en-US" dirty="0"/>
              <a:t>Marco </a:t>
            </a:r>
            <a:r>
              <a:rPr lang="en-US" dirty="0" err="1"/>
              <a:t>Celoria</a:t>
            </a:r>
            <a:r>
              <a:rPr lang="en-US" dirty="0"/>
              <a:t> – CINECA</a:t>
            </a:r>
          </a:p>
          <a:p>
            <a:pPr algn="r"/>
            <a:r>
              <a:rPr lang="en-US" err="1"/>
              <a:t>Magurele</a:t>
            </a:r>
            <a:r>
              <a:rPr lang="en-US" dirty="0"/>
              <a:t> 9 July 2025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BA778-118B-9A8F-BEFC-6B0DBD50B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0A1C-7260-05D4-4866-305FA715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Display"/>
              </a:rPr>
              <a:t>How</a:t>
            </a:r>
            <a:r>
              <a:rPr lang="en-US" dirty="0">
                <a:ea typeface="+mj-lt"/>
                <a:cs typeface="+mj-lt"/>
              </a:rPr>
              <a:t> does distributed </a:t>
            </a:r>
            <a:r>
              <a:rPr lang="en-US" dirty="0" err="1">
                <a:ea typeface="+mj-lt"/>
                <a:cs typeface="+mj-lt"/>
              </a:rPr>
              <a:t>kNN</a:t>
            </a:r>
            <a:r>
              <a:rPr lang="en-US" dirty="0">
                <a:ea typeface="+mj-lt"/>
                <a:cs typeface="+mj-lt"/>
              </a:rPr>
              <a:t> work? 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B374F1-339A-48CA-0723-D3688B2F7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31"/>
            <a:ext cx="1051763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dirty="0">
                <a:ea typeface="+mn-lt"/>
                <a:cs typeface="+mn-lt"/>
              </a:rPr>
              <a:t>Based on https://medium.com/rapids-ai/scaling-knn-to-new-heights-using-rapids-cuml-and-dask-63410983acfe</a:t>
            </a:r>
          </a:p>
          <a:p>
            <a:r>
              <a:rPr lang="en-US" sz="2400" dirty="0">
                <a:ea typeface="+mn-lt"/>
                <a:cs typeface="+mn-lt"/>
              </a:rPr>
              <a:t>For large datasets, we scale the algorithm by splitting the workload to multiple GPUs, using the multi-node, multi-GPU </a:t>
            </a:r>
            <a:r>
              <a:rPr lang="en-US" sz="2400" dirty="0" err="1">
                <a:ea typeface="+mn-lt"/>
                <a:cs typeface="+mn-lt"/>
              </a:rPr>
              <a:t>kNN</a:t>
            </a:r>
            <a:r>
              <a:rPr lang="en-US" sz="2400" dirty="0">
                <a:ea typeface="+mn-lt"/>
                <a:cs typeface="+mn-lt"/>
              </a:rPr>
              <a:t> algorithm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Workers, each attached to a single-GPU, directly interact with each other</a:t>
            </a:r>
          </a:p>
          <a:p>
            <a:r>
              <a:rPr lang="en-US" sz="2400" dirty="0">
                <a:ea typeface="+mn-lt"/>
                <a:cs typeface="+mn-lt"/>
              </a:rPr>
              <a:t>A scheduler first lists the workers available in the cluster</a:t>
            </a:r>
          </a:p>
          <a:p>
            <a:r>
              <a:rPr lang="en-US" sz="2400" dirty="0">
                <a:ea typeface="+mn-lt"/>
                <a:cs typeface="+mn-lt"/>
              </a:rPr>
              <a:t>A client initiate the loading of the data (partitioned across workers)</a:t>
            </a:r>
          </a:p>
          <a:p>
            <a:r>
              <a:rPr lang="en-US" sz="2400" dirty="0">
                <a:ea typeface="+mn-lt"/>
                <a:cs typeface="+mn-lt"/>
              </a:rPr>
              <a:t>Then it will trigger the distributed operations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to perform the search</a:t>
            </a:r>
          </a:p>
          <a:p>
            <a:r>
              <a:rPr lang="en-US" sz="2400" dirty="0">
                <a:ea typeface="+mn-lt"/>
                <a:cs typeface="+mn-lt"/>
              </a:rPr>
              <a:t>All the workers run the same set of </a:t>
            </a:r>
            <a:br>
              <a:rPr lang="en-US" dirty="0"/>
            </a:br>
            <a:r>
              <a:rPr lang="en-US" sz="2400" dirty="0">
                <a:ea typeface="+mn-lt"/>
                <a:cs typeface="+mn-lt"/>
              </a:rPr>
              <a:t>instructions on their local data partitions</a:t>
            </a:r>
            <a:endParaRPr lang="en-US" sz="2400" dirty="0"/>
          </a:p>
          <a:p>
            <a:endParaRPr lang="en-US" sz="1800" dirty="0"/>
          </a:p>
        </p:txBody>
      </p:sp>
      <p:pic>
        <p:nvPicPr>
          <p:cNvPr id="3" name="Picture 2" descr="A diagram of a schedule&#10;&#10;AI-generated content may be incorrect.">
            <a:extLst>
              <a:ext uri="{FF2B5EF4-FFF2-40B4-BE49-F238E27FC236}">
                <a16:creationId xmlns:a16="http://schemas.microsoft.com/office/drawing/2014/main" id="{0371F4F3-7921-E855-5545-0CF95A65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56" y="4316602"/>
            <a:ext cx="3630347" cy="187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4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B4D50-A2A9-9BA6-34BF-B76213CCD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2C3A-8DF2-5FE1-C142-B222C89B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Display"/>
              </a:rPr>
              <a:t>Partitions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216724-7D1B-28F2-FE5B-6E07DFD71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31"/>
            <a:ext cx="1051763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Data is stored in partitions shared among the workers, a distributed array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Input index:</a:t>
            </a:r>
            <a:r>
              <a:rPr lang="en-US" sz="2400" dirty="0">
                <a:ea typeface="+mn-lt"/>
                <a:cs typeface="+mn-lt"/>
              </a:rPr>
              <a:t> it contains reference observations </a:t>
            </a:r>
            <a:r>
              <a:rPr lang="en-US" sz="2400" b="1" dirty="0">
                <a:ea typeface="+mn-lt"/>
                <a:cs typeface="+mn-lt"/>
              </a:rPr>
              <a:t>(</a:t>
            </a:r>
            <a:r>
              <a:rPr lang="en-US" sz="2400" b="1" dirty="0" err="1">
                <a:ea typeface="+mn-lt"/>
                <a:cs typeface="+mn-lt"/>
              </a:rPr>
              <a:t>n_references</a:t>
            </a:r>
            <a:r>
              <a:rPr lang="en-US" sz="2400" b="1" dirty="0">
                <a:ea typeface="+mn-lt"/>
                <a:cs typeface="+mn-lt"/>
              </a:rPr>
              <a:t> x </a:t>
            </a:r>
            <a:r>
              <a:rPr lang="en-US" sz="2400" b="1" dirty="0" err="1">
                <a:ea typeface="+mn-lt"/>
                <a:cs typeface="+mn-lt"/>
              </a:rPr>
              <a:t>n_features</a:t>
            </a:r>
            <a:r>
              <a:rPr lang="en-US" sz="2400" b="1" dirty="0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Input query:</a:t>
            </a:r>
            <a:r>
              <a:rPr lang="en-US" sz="2400" dirty="0">
                <a:ea typeface="+mn-lt"/>
                <a:cs typeface="+mn-lt"/>
              </a:rPr>
              <a:t> it contains observations for which to find the nearest neighbors, size </a:t>
            </a:r>
            <a:r>
              <a:rPr lang="en-US" sz="2400" b="1" dirty="0">
                <a:ea typeface="+mn-lt"/>
                <a:cs typeface="+mn-lt"/>
              </a:rPr>
              <a:t>(</a:t>
            </a:r>
            <a:r>
              <a:rPr lang="en-US" sz="2400" b="1" dirty="0" err="1">
                <a:ea typeface="+mn-lt"/>
                <a:cs typeface="+mn-lt"/>
              </a:rPr>
              <a:t>n_queries</a:t>
            </a:r>
            <a:r>
              <a:rPr lang="en-US" sz="2400" b="1" dirty="0">
                <a:ea typeface="+mn-lt"/>
                <a:cs typeface="+mn-lt"/>
              </a:rPr>
              <a:t> x </a:t>
            </a:r>
            <a:r>
              <a:rPr lang="en-US" sz="2400" b="1" dirty="0" err="1">
                <a:ea typeface="+mn-lt"/>
                <a:cs typeface="+mn-lt"/>
              </a:rPr>
              <a:t>n_features</a:t>
            </a:r>
            <a:r>
              <a:rPr lang="en-US" sz="2400" b="1" dirty="0"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Output indices:</a:t>
            </a:r>
            <a:r>
              <a:rPr lang="en-US" sz="2400" dirty="0">
                <a:ea typeface="+mn-lt"/>
                <a:cs typeface="+mn-lt"/>
              </a:rPr>
              <a:t> it will contain the indices of the nearest neighbors in the index for each of the query points, size </a:t>
            </a:r>
            <a:r>
              <a:rPr lang="en-US" sz="2400" b="1" dirty="0">
                <a:ea typeface="+mn-lt"/>
                <a:cs typeface="+mn-lt"/>
              </a:rPr>
              <a:t>(</a:t>
            </a:r>
            <a:r>
              <a:rPr lang="en-US" sz="2400" b="1" dirty="0" err="1">
                <a:ea typeface="+mn-lt"/>
                <a:cs typeface="+mn-lt"/>
              </a:rPr>
              <a:t>n_queries</a:t>
            </a:r>
            <a:r>
              <a:rPr lang="en-US" sz="2400" b="1" dirty="0">
                <a:ea typeface="+mn-lt"/>
                <a:cs typeface="+mn-lt"/>
              </a:rPr>
              <a:t> x </a:t>
            </a:r>
            <a:r>
              <a:rPr lang="en-US" sz="2400" b="1" dirty="0" err="1">
                <a:ea typeface="+mn-lt"/>
                <a:cs typeface="+mn-lt"/>
              </a:rPr>
              <a:t>n_neighbors</a:t>
            </a:r>
            <a:r>
              <a:rPr lang="en-US" sz="2400" b="1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Output distances:</a:t>
            </a:r>
            <a:r>
              <a:rPr lang="en-US" sz="2400" dirty="0">
                <a:ea typeface="+mn-lt"/>
                <a:cs typeface="+mn-lt"/>
              </a:rPr>
              <a:t> it will contain the distances of the nearest neighbors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toward their respective query points,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size </a:t>
            </a:r>
            <a:r>
              <a:rPr lang="en-US" sz="2400" b="1" dirty="0">
                <a:ea typeface="+mn-lt"/>
                <a:cs typeface="+mn-lt"/>
              </a:rPr>
              <a:t>(</a:t>
            </a:r>
            <a:r>
              <a:rPr lang="en-US" sz="2400" b="1" dirty="0" err="1">
                <a:ea typeface="+mn-lt"/>
                <a:cs typeface="+mn-lt"/>
              </a:rPr>
              <a:t>n_queries</a:t>
            </a:r>
            <a:r>
              <a:rPr lang="en-US" sz="2400" b="1" dirty="0">
                <a:ea typeface="+mn-lt"/>
                <a:cs typeface="+mn-lt"/>
              </a:rPr>
              <a:t> x </a:t>
            </a:r>
            <a:r>
              <a:rPr lang="en-US" sz="2400" b="1" dirty="0" err="1">
                <a:ea typeface="+mn-lt"/>
                <a:cs typeface="+mn-lt"/>
              </a:rPr>
              <a:t>n_neighbors</a:t>
            </a:r>
            <a:r>
              <a:rPr lang="en-US" sz="2400" b="1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endParaRPr lang="en-US" sz="2400" dirty="0"/>
          </a:p>
        </p:txBody>
      </p:sp>
      <p:pic>
        <p:nvPicPr>
          <p:cNvPr id="5" name="Picture 4" descr="A black arrow pointing to the right&#10;&#10;AI-generated content may be incorrect.">
            <a:extLst>
              <a:ext uri="{FF2B5EF4-FFF2-40B4-BE49-F238E27FC236}">
                <a16:creationId xmlns:a16="http://schemas.microsoft.com/office/drawing/2014/main" id="{6453957C-357B-B9F3-8F74-FBE34D7B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774" y="4824640"/>
            <a:ext cx="4126707" cy="13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7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94690-DFB2-8F1F-F333-28DE3412B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C4A4-1B19-B6F7-0D58-9E2E2CFB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Display"/>
              </a:rPr>
              <a:t>Distributed</a:t>
            </a:r>
            <a:r>
              <a:rPr lang="en-US" dirty="0"/>
              <a:t> Operations</a:t>
            </a:r>
            <a:endParaRPr lang="en-US" dirty="0">
              <a:latin typeface="Aptos Display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927390-9BC8-CB8C-6A70-3BAD136C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31"/>
            <a:ext cx="1051763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Queries are processed sequentially as a series of batches. For each batch:</a:t>
            </a:r>
            <a:endParaRPr lang="en-US"/>
          </a:p>
          <a:p>
            <a:r>
              <a:rPr lang="en-US" sz="2400" b="1" dirty="0">
                <a:ea typeface="+mn-lt"/>
                <a:cs typeface="+mn-lt"/>
              </a:rPr>
              <a:t>Queries broadcasting:</a:t>
            </a:r>
            <a:r>
              <a:rPr lang="en-US" sz="2400" dirty="0">
                <a:ea typeface="+mn-lt"/>
                <a:cs typeface="+mn-lt"/>
              </a:rPr>
              <a:t>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The unique owner of the currently processed batch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of queries broadcasts it to all the other workers</a:t>
            </a: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1000"/>
              </a:spcBef>
            </a:pPr>
            <a:r>
              <a:rPr lang="en-US" sz="2400" b="1" dirty="0">
                <a:ea typeface="+mn-lt"/>
                <a:cs typeface="+mn-lt"/>
              </a:rPr>
              <a:t>Local </a:t>
            </a:r>
            <a:r>
              <a:rPr lang="en-US" sz="2400" b="1" dirty="0" err="1">
                <a:ea typeface="+mn-lt"/>
                <a:cs typeface="+mn-lt"/>
              </a:rPr>
              <a:t>kNN</a:t>
            </a:r>
            <a:r>
              <a:rPr lang="en-US" sz="2400" b="1" dirty="0">
                <a:ea typeface="+mn-lt"/>
                <a:cs typeface="+mn-lt"/>
              </a:rPr>
              <a:t>:</a:t>
            </a:r>
            <a:r>
              <a:rPr lang="en-US" sz="2400" dirty="0">
                <a:ea typeface="+mn-lt"/>
                <a:cs typeface="+mn-lt"/>
              </a:rPr>
              <a:t> All workers run a local </a:t>
            </a:r>
            <a:r>
              <a:rPr lang="en-US" sz="2400" dirty="0" err="1">
                <a:ea typeface="+mn-lt"/>
                <a:cs typeface="+mn-lt"/>
              </a:rPr>
              <a:t>kNN</a:t>
            </a:r>
            <a:r>
              <a:rPr lang="en-US" sz="2400" dirty="0">
                <a:ea typeface="+mn-lt"/>
                <a:cs typeface="+mn-lt"/>
              </a:rPr>
              <a:t>.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The local </a:t>
            </a:r>
            <a:r>
              <a:rPr lang="en-US" sz="2400" dirty="0" err="1">
                <a:ea typeface="+mn-lt"/>
                <a:cs typeface="+mn-lt"/>
              </a:rPr>
              <a:t>kNN</a:t>
            </a:r>
            <a:r>
              <a:rPr lang="en-US" sz="2400" dirty="0">
                <a:ea typeface="+mn-lt"/>
                <a:cs typeface="+mn-lt"/>
              </a:rPr>
              <a:t> searches for the nearest neighbors of the currently processed batch of queries in its locally stored index partitions.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The produced indices and distances correspond to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the local nearest neighbors for these query points.</a:t>
            </a:r>
            <a:endParaRPr lang="en-US" sz="2400"/>
          </a:p>
        </p:txBody>
      </p:sp>
      <p:pic>
        <p:nvPicPr>
          <p:cNvPr id="3" name="Picture 2" descr="A close-up of a logo&#10;&#10;AI-generated content may be incorrect.">
            <a:extLst>
              <a:ext uri="{FF2B5EF4-FFF2-40B4-BE49-F238E27FC236}">
                <a16:creationId xmlns:a16="http://schemas.microsoft.com/office/drawing/2014/main" id="{F51DC3A5-5AFE-3AF3-FD6C-BA1D5707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218" y="2235881"/>
            <a:ext cx="3228673" cy="1659958"/>
          </a:xfrm>
          <a:prstGeom prst="rect">
            <a:avLst/>
          </a:prstGeom>
        </p:spPr>
      </p:pic>
      <p:pic>
        <p:nvPicPr>
          <p:cNvPr id="4" name="Picture 3" descr="A group of blue balls with black text&#10;&#10;AI-generated content may be incorrect.">
            <a:extLst>
              <a:ext uri="{FF2B5EF4-FFF2-40B4-BE49-F238E27FC236}">
                <a16:creationId xmlns:a16="http://schemas.microsoft.com/office/drawing/2014/main" id="{09A9973D-A1D8-4ED5-FFBE-4126E70A4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550" y="4632855"/>
            <a:ext cx="3234343" cy="15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0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80F15-B394-06B3-5B38-E18251CE5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EFF2-5432-3878-1012-3E95C76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Display"/>
              </a:rPr>
              <a:t>Distributed</a:t>
            </a:r>
            <a:r>
              <a:rPr lang="en-US" dirty="0"/>
              <a:t> Operations</a:t>
            </a:r>
            <a:endParaRPr lang="en-US" dirty="0">
              <a:latin typeface="Aptos Display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F3619EA-50A6-0185-737B-A720A259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31"/>
            <a:ext cx="1051763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Local results gathering:</a:t>
            </a:r>
            <a:r>
              <a:rPr lang="en-US" sz="2400" dirty="0">
                <a:ea typeface="+mn-lt"/>
                <a:cs typeface="+mn-lt"/>
              </a:rPr>
              <a:t> Workers send the result of their local </a:t>
            </a:r>
            <a:r>
              <a:rPr lang="en-US" sz="2400" dirty="0" err="1">
                <a:ea typeface="+mn-lt"/>
                <a:cs typeface="+mn-lt"/>
              </a:rPr>
              <a:t>kNN</a:t>
            </a:r>
            <a:r>
              <a:rPr lang="en-US" sz="2400" dirty="0">
                <a:ea typeface="+mn-lt"/>
                <a:cs typeface="+mn-lt"/>
              </a:rPr>
              <a:t> back.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The owner of the currently processed batch of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queries collects all these data.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Workers then start processing the next batch </a:t>
            </a:r>
            <a:br>
              <a:rPr lang="en-US" sz="2400" dirty="0">
                <a:ea typeface="+mn-lt"/>
                <a:cs typeface="+mn-lt"/>
              </a:rPr>
            </a:b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Reduce:</a:t>
            </a:r>
            <a:r>
              <a:rPr lang="en-US" sz="2400" dirty="0">
                <a:ea typeface="+mn-lt"/>
                <a:cs typeface="+mn-lt"/>
              </a:rPr>
              <a:t> The owner performs a reduce operation on the received data (merging the results of the local </a:t>
            </a:r>
            <a:r>
              <a:rPr lang="en-US" sz="2400" dirty="0" err="1">
                <a:ea typeface="+mn-lt"/>
                <a:cs typeface="+mn-lt"/>
              </a:rPr>
              <a:t>kNN</a:t>
            </a:r>
            <a:r>
              <a:rPr lang="en-US" sz="2400" dirty="0">
                <a:ea typeface="+mn-lt"/>
                <a:cs typeface="+mn-lt"/>
              </a:rPr>
              <a:t>).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This produces a set of global nearest neighbors'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indices for each of the queries.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Along with the corresponding distances between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query and newly found nearest neighbors.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F7CF8-0C73-B5B7-568D-FF296172C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290" y="2163121"/>
            <a:ext cx="3648603" cy="1865009"/>
          </a:xfrm>
          <a:prstGeom prst="rect">
            <a:avLst/>
          </a:prstGeom>
        </p:spPr>
      </p:pic>
      <p:pic>
        <p:nvPicPr>
          <p:cNvPr id="6" name="Picture 5" descr="A group of green and blue spheres&#10;&#10;AI-generated content may be incorrect.">
            <a:extLst>
              <a:ext uri="{FF2B5EF4-FFF2-40B4-BE49-F238E27FC236}">
                <a16:creationId xmlns:a16="http://schemas.microsoft.com/office/drawing/2014/main" id="{CBDBE0D4-1EEA-B6CB-12F3-B24D7E75B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346" y="4376739"/>
            <a:ext cx="3655217" cy="18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6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B907-F458-B48A-38E7-E25AF4E5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RAPIDS</a:t>
            </a:r>
          </a:p>
        </p:txBody>
      </p:sp>
      <p:pic>
        <p:nvPicPr>
          <p:cNvPr id="7" name="Content Placeholder 6" descr="A diagram of machine learning">
            <a:extLst>
              <a:ext uri="{FF2B5EF4-FFF2-40B4-BE49-F238E27FC236}">
                <a16:creationId xmlns:a16="http://schemas.microsoft.com/office/drawing/2014/main" id="{D5151246-3416-CA76-1133-C6DA5DFE7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83" y="1713785"/>
            <a:ext cx="10513391" cy="43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8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9B7BA-D357-9D61-5130-A7DA72051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5E20-2C2B-037D-9312-637913A0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689857B-A18A-C180-4AC0-641E168D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4680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In regression.py, we consider a linear regression on a synthetic dataset.</a:t>
            </a:r>
          </a:p>
          <a:p>
            <a:r>
              <a:rPr lang="en-US" dirty="0">
                <a:ea typeface="+mn-lt"/>
                <a:cs typeface="+mn-lt"/>
              </a:rPr>
              <a:t>The dataset is {Y</a:t>
            </a:r>
            <a:r>
              <a:rPr lang="en-US" sz="1700" dirty="0">
                <a:ea typeface="+mn-lt"/>
                <a:cs typeface="+mn-lt"/>
              </a:rPr>
              <a:t>j</a:t>
            </a:r>
            <a:r>
              <a:rPr lang="en-US" dirty="0">
                <a:ea typeface="+mn-lt"/>
                <a:cs typeface="+mn-lt"/>
              </a:rPr>
              <a:t>,X</a:t>
            </a:r>
            <a:r>
              <a:rPr lang="en-US" sz="1600" dirty="0">
                <a:ea typeface="+mn-lt"/>
                <a:cs typeface="+mn-lt"/>
              </a:rPr>
              <a:t>j1</a:t>
            </a:r>
            <a:r>
              <a:rPr lang="en-US" dirty="0">
                <a:ea typeface="+mn-lt"/>
                <a:cs typeface="+mn-lt"/>
              </a:rPr>
              <a:t>,... ,</a:t>
            </a:r>
            <a:r>
              <a:rPr lang="en-US" dirty="0" err="1">
                <a:ea typeface="+mn-lt"/>
                <a:cs typeface="+mn-lt"/>
              </a:rPr>
              <a:t>X</a:t>
            </a:r>
            <a:r>
              <a:rPr lang="en-US" sz="1600" dirty="0" err="1">
                <a:ea typeface="+mn-lt"/>
                <a:cs typeface="+mn-lt"/>
              </a:rPr>
              <a:t>jM</a:t>
            </a:r>
            <a:r>
              <a:rPr lang="en-US" dirty="0">
                <a:ea typeface="+mn-lt"/>
                <a:cs typeface="+mn-lt"/>
              </a:rPr>
              <a:t>} with j=1,…,N  for N samples and M features, generated from a linear model  </a:t>
            </a:r>
            <a:endParaRPr lang="en-US" dirty="0"/>
          </a:p>
          <a:p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where </a:t>
            </a:r>
            <a:r>
              <a:rPr lang="en-US" dirty="0" err="1">
                <a:ea typeface="+mn-lt"/>
                <a:cs typeface="+mn-lt"/>
              </a:rPr>
              <a:t>c</a:t>
            </a:r>
            <a:r>
              <a:rPr lang="en-US" sz="1600" dirty="0" err="1">
                <a:ea typeface="+mn-lt"/>
                <a:cs typeface="+mn-lt"/>
              </a:rPr>
              <a:t>f</a:t>
            </a:r>
            <a:r>
              <a:rPr lang="en-US" dirty="0">
                <a:ea typeface="+mn-lt"/>
                <a:cs typeface="+mn-lt"/>
              </a:rPr>
              <a:t> with f=1,...,M is a vector of m coefficients and b is the bias.</a:t>
            </a:r>
          </a:p>
          <a:p>
            <a:r>
              <a:rPr lang="en-US" dirty="0">
                <a:ea typeface="+mn-lt"/>
                <a:cs typeface="+mn-lt"/>
              </a:rPr>
              <a:t>Among the M features, we suppose that only K features are informative, that is only c</a:t>
            </a:r>
            <a:r>
              <a:rPr lang="en-US" sz="16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,... ,</a:t>
            </a:r>
            <a:r>
              <a:rPr lang="en-US" dirty="0" err="1">
                <a:ea typeface="+mn-lt"/>
                <a:cs typeface="+mn-lt"/>
              </a:rPr>
              <a:t>c</a:t>
            </a:r>
            <a:r>
              <a:rPr lang="en-US" sz="1600" dirty="0" err="1">
                <a:ea typeface="+mn-lt"/>
                <a:cs typeface="+mn-lt"/>
              </a:rPr>
              <a:t>K</a:t>
            </a:r>
            <a:r>
              <a:rPr lang="en-US" dirty="0">
                <a:ea typeface="+mn-lt"/>
                <a:cs typeface="+mn-lt"/>
              </a:rPr>
              <a:t> are different from zero.</a:t>
            </a:r>
          </a:p>
          <a:p>
            <a:r>
              <a:rPr lang="en-US" dirty="0">
                <a:ea typeface="+mn-lt"/>
                <a:cs typeface="+mn-lt"/>
              </a:rPr>
              <a:t>Given the dataset X, y generated from the true underlying coefficients </a:t>
            </a:r>
            <a:r>
              <a:rPr lang="en-US" dirty="0" err="1">
                <a:ea typeface="+mn-lt"/>
                <a:cs typeface="+mn-lt"/>
              </a:rPr>
              <a:t>c</a:t>
            </a:r>
            <a:r>
              <a:rPr lang="en-US" sz="1600" dirty="0" err="1">
                <a:ea typeface="+mn-lt"/>
                <a:cs typeface="+mn-lt"/>
              </a:rPr>
              <a:t>M</a:t>
            </a:r>
            <a:r>
              <a:rPr lang="en-US" dirty="0">
                <a:ea typeface="+mn-lt"/>
                <a:cs typeface="+mn-lt"/>
              </a:rPr>
              <a:t> and the true underlying bias b, the goal is to learn the coefficients C</a:t>
            </a:r>
            <a:r>
              <a:rPr lang="en-US" sz="1600" dirty="0">
                <a:ea typeface="+mn-lt"/>
                <a:cs typeface="+mn-lt"/>
              </a:rPr>
              <a:t>M</a:t>
            </a:r>
            <a:r>
              <a:rPr lang="en-US" dirty="0">
                <a:ea typeface="+mn-lt"/>
                <a:cs typeface="+mn-lt"/>
              </a:rPr>
              <a:t> and the bias B from data,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by minimizing the Mean Squared Error.</a:t>
            </a:r>
            <a:br>
              <a:rPr lang="en-US" dirty="0">
                <a:ea typeface="+mn-lt"/>
                <a:cs typeface="+mn-lt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6EC8B5B-227D-9EE5-C15D-7A570EB44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7836" y="5181071"/>
            <a:ext cx="3319991" cy="8773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0050C8-643F-1901-82B0-9D8C6AE39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697" y="2622550"/>
            <a:ext cx="2392891" cy="810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B679A5-0635-491F-DCE3-38F22E260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888" y="5177367"/>
            <a:ext cx="2541058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7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BE682-0ACD-A3F2-840E-25737D74E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BACB-AB41-1625-DBD5-389CEB8D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74FC2FA-B58E-5E74-3146-BC439C890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2007" y="1703017"/>
            <a:ext cx="4628091" cy="45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3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132B8-E359-3B89-B0BE-39B7BEA8C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1937-AAAC-B24C-72AB-8023E662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728722-8889-D001-444E-C9F7939D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4680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In clustering.py, we consider a clustering on a synthetic dataset</a:t>
            </a:r>
          </a:p>
          <a:p>
            <a:r>
              <a:rPr lang="en-US" dirty="0">
                <a:ea typeface="+mn-lt"/>
                <a:cs typeface="+mn-lt"/>
              </a:rPr>
              <a:t>Partitioning blobs of points into clusters such that points within the same cluster exhibit greater similarity to one another than to those in other clusters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Given a set of observations (X</a:t>
            </a:r>
            <a:r>
              <a:rPr lang="en-US" sz="16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, X</a:t>
            </a:r>
            <a:r>
              <a:rPr lang="en-US" sz="16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, ..., </a:t>
            </a:r>
            <a:r>
              <a:rPr lang="en-US" dirty="0" err="1">
                <a:ea typeface="+mn-lt"/>
                <a:cs typeface="+mn-lt"/>
              </a:rPr>
              <a:t>X</a:t>
            </a:r>
            <a:r>
              <a:rPr lang="en-US" sz="1600" dirty="0" err="1">
                <a:ea typeface="+mn-lt"/>
                <a:cs typeface="+mn-lt"/>
              </a:rPr>
              <a:t>n</a:t>
            </a:r>
            <a:r>
              <a:rPr lang="en-US" dirty="0">
                <a:ea typeface="+mn-lt"/>
                <a:cs typeface="+mn-lt"/>
              </a:rPr>
              <a:t>), where each observation is a D-dimensional real vector, k-means clustering aims to partition the n observations into k (k&lt; n) sets S = {S</a:t>
            </a:r>
            <a:r>
              <a:rPr lang="en-US" sz="1600" dirty="0">
                <a:ea typeface="+mn-lt"/>
                <a:cs typeface="+mn-lt"/>
              </a:rPr>
              <a:t>1</a:t>
            </a:r>
            <a:r>
              <a:rPr lang="en-US" dirty="0">
                <a:ea typeface="+mn-lt"/>
                <a:cs typeface="+mn-lt"/>
              </a:rPr>
              <a:t>, S</a:t>
            </a:r>
            <a:r>
              <a:rPr lang="en-US" sz="1600" dirty="0">
                <a:ea typeface="+mn-lt"/>
                <a:cs typeface="+mn-lt"/>
              </a:rPr>
              <a:t>2</a:t>
            </a:r>
            <a:r>
              <a:rPr lang="en-US" dirty="0">
                <a:ea typeface="+mn-lt"/>
                <a:cs typeface="+mn-lt"/>
              </a:rPr>
              <a:t>, ..., </a:t>
            </a:r>
            <a:r>
              <a:rPr lang="en-US" dirty="0" err="1">
                <a:ea typeface="+mn-lt"/>
                <a:cs typeface="+mn-lt"/>
              </a:rPr>
              <a:t>S</a:t>
            </a:r>
            <a:r>
              <a:rPr lang="en-US" sz="1600" dirty="0" err="1">
                <a:ea typeface="+mn-lt"/>
                <a:cs typeface="+mn-lt"/>
              </a:rPr>
              <a:t>k</a:t>
            </a:r>
            <a:r>
              <a:rPr lang="en-US" dirty="0">
                <a:ea typeface="+mn-lt"/>
                <a:cs typeface="+mn-lt"/>
              </a:rPr>
              <a:t>} so as to minimize the within-cluster sum of squares (variance)</a:t>
            </a:r>
            <a:endParaRPr lang="en-US" dirty="0"/>
          </a:p>
          <a:p>
            <a:endParaRPr lang="en-US" dirty="0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Where µ</a:t>
            </a:r>
            <a:r>
              <a:rPr lang="en-US" sz="1600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is the mean also called centroid of points in S</a:t>
            </a:r>
            <a:r>
              <a:rPr lang="en-US" sz="1600" dirty="0">
                <a:ea typeface="+mn-lt"/>
                <a:cs typeface="+mn-lt"/>
              </a:rPr>
              <a:t>i</a:t>
            </a:r>
            <a:endParaRPr lang="en-US" sz="1600" dirty="0"/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A6C0D64-2C7B-4E79-48C6-C0A482791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1047" y="4614545"/>
            <a:ext cx="5603874" cy="8509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DF0E0D3-56FE-BFE1-B37E-4A4B0D1E4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6112" y="5463964"/>
            <a:ext cx="1821391" cy="71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71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0E2EF-CB39-182D-074C-024A3997B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9641-31F5-2E5F-4980-A615A9B8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9DB113F-124A-D6E8-8B57-BBD39ED2A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778" y="1686084"/>
            <a:ext cx="5343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4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A1B7D-34F4-51EB-C9BD-4945E0A04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BE5A-D8FA-BA45-C4D3-C7E63D11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A2DEDB-5E37-E77F-74F6-08E7BF36F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468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In `pca.py`, we apply the Principal component analysis (PCA) on a synthetic dataset.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PCA is a linear dimensionality reduction method used in exploratory data analysis and processing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 data is linearly transformed onto a new coordinate system such that the directions (principal components) capturing the largest variation in the data can be easily identified. 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PCA is a statistical procedure that reduces the number of dimensions in large datasets to principal components that retain most of the original information, 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thus summarizing the information content in large data tables.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Suppose we have a tabular data, i.e. large matrix </a:t>
            </a:r>
            <a:r>
              <a:rPr lang="en-US" sz="2000" b="1" dirty="0">
                <a:ea typeface="+mn-lt"/>
                <a:cs typeface="+mn-lt"/>
              </a:rPr>
              <a:t>X</a:t>
            </a:r>
            <a:r>
              <a:rPr lang="en-US" sz="2000" dirty="0">
                <a:ea typeface="+mn-lt"/>
                <a:cs typeface="+mn-lt"/>
              </a:rPr>
              <a:t>, where the N rows represent N samples, and each of the M columns is a particular kind of feature. </a:t>
            </a:r>
          </a:p>
          <a:p>
            <a:r>
              <a:rPr lang="en-US" sz="2000" dirty="0">
                <a:ea typeface="+mn-lt"/>
                <a:cs typeface="+mn-lt"/>
              </a:rPr>
              <a:t>The covariance matrix of C is given by  </a:t>
            </a:r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52FC9-232B-CA6E-F422-175952EB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600" y="5198592"/>
            <a:ext cx="1559983" cy="642408"/>
          </a:xfrm>
          <a:prstGeom prst="rect">
            <a:avLst/>
          </a:prstGeom>
        </p:spPr>
      </p:pic>
      <p:pic>
        <p:nvPicPr>
          <p:cNvPr id="7" name="Picture 6" descr="A black number with a white background&#10;&#10;AI-generated content may be incorrect.">
            <a:extLst>
              <a:ext uri="{FF2B5EF4-FFF2-40B4-BE49-F238E27FC236}">
                <a16:creationId xmlns:a16="http://schemas.microsoft.com/office/drawing/2014/main" id="{179CCC64-9515-858A-8DEF-7378AE7BD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24" y="5185246"/>
            <a:ext cx="3550708" cy="64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9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627F6-A5CA-95CF-D3D3-C1DB2B1C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7812-7BDB-0445-8883-6DD7F24D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5CBDF35-A0C8-ED8B-56EF-021FC833D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136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The covariance matrix C is symmetric and positive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semi-definite, with non-negative real eigenvalues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Each entry </a:t>
            </a:r>
            <a:r>
              <a:rPr lang="en-US" sz="2400" err="1">
                <a:ea typeface="+mn-lt"/>
                <a:cs typeface="+mn-lt"/>
              </a:rPr>
              <a:t>Cij</a:t>
            </a:r>
            <a:r>
              <a:rPr lang="en-US" sz="2400" dirty="0">
                <a:ea typeface="+mn-lt"/>
                <a:cs typeface="+mn-lt"/>
              </a:rPr>
              <a:t> quantifies the correlation of the </a:t>
            </a:r>
            <a:r>
              <a:rPr lang="en-US" sz="2400" err="1">
                <a:ea typeface="+mn-lt"/>
                <a:cs typeface="+mn-lt"/>
              </a:rPr>
              <a:t>i</a:t>
            </a:r>
            <a:r>
              <a:rPr lang="en-US" sz="2400" dirty="0">
                <a:ea typeface="+mn-lt"/>
                <a:cs typeface="+mn-lt"/>
              </a:rPr>
              <a:t> and j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 features across all experiments</a:t>
            </a:r>
          </a:p>
          <a:p>
            <a:r>
              <a:rPr lang="en-US" sz="2400" dirty="0">
                <a:ea typeface="+mn-lt"/>
                <a:cs typeface="+mn-lt"/>
              </a:rPr>
              <a:t>The principal components are the eigenvectors of C</a:t>
            </a:r>
          </a:p>
          <a:p>
            <a:r>
              <a:rPr lang="en-US" sz="2400" dirty="0">
                <a:ea typeface="+mn-lt"/>
                <a:cs typeface="+mn-lt"/>
              </a:rPr>
              <a:t>CV = VD</a:t>
            </a:r>
          </a:p>
          <a:p>
            <a:r>
              <a:rPr lang="en-US" sz="2400" dirty="0">
                <a:ea typeface="+mn-lt"/>
                <a:cs typeface="+mn-lt"/>
              </a:rPr>
              <a:t>They define a change of coordinates in which C is diagonal</a:t>
            </a:r>
            <a:endParaRPr lang="en-US" dirty="0" err="1"/>
          </a:p>
          <a:p>
            <a:r>
              <a:rPr lang="en-US" sz="2400" dirty="0">
                <a:ea typeface="+mn-lt"/>
                <a:cs typeface="+mn-lt"/>
              </a:rPr>
              <a:t>The columns of the eigenvector matrix V are the principal components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The elements of the diagonal matrix D are the variances of the data along these directions</a:t>
            </a:r>
            <a:endParaRPr lang="en-US" sz="2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38404A-7D30-DFBD-A9A9-ACD79003B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2444" y="1027935"/>
            <a:ext cx="3384550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7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05AC8-2BBF-0597-3EF0-430FD62A5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B8FF-7877-1BEF-1CA2-1129B8F8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"/>
              </a:rPr>
              <a:t>k-Nearest Neighbors (</a:t>
            </a:r>
            <a:r>
              <a:rPr lang="en-US" dirty="0" err="1">
                <a:latin typeface="Aptos"/>
              </a:rPr>
              <a:t>kNN</a:t>
            </a:r>
            <a:r>
              <a:rPr lang="en-US" dirty="0">
                <a:latin typeface="Aptos"/>
              </a:rPr>
              <a:t>)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7343FDD-3F7D-D76A-CA11-6C649D6D8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763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When trying to predict outcomes of a particular observation in a dataset, one of the most natural and intuitive options is to consider similar observations and check their outcomes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kNN</a:t>
            </a:r>
            <a:r>
              <a:rPr lang="en-US" sz="2400" dirty="0">
                <a:ea typeface="+mn-lt"/>
                <a:cs typeface="+mn-lt"/>
              </a:rPr>
              <a:t> is used for classification, regression, or search algorithms</a:t>
            </a:r>
          </a:p>
          <a:p>
            <a:r>
              <a:rPr lang="en-US" sz="2400" dirty="0">
                <a:ea typeface="+mn-lt"/>
                <a:cs typeface="+mn-lt"/>
              </a:rPr>
              <a:t>For each new observation, we find the k most similar (defined in terms of distance metric) observations with known outcomes</a:t>
            </a:r>
            <a:endParaRPr lang="en-US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Labelled observations are gathered into a data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structure known as </a:t>
            </a:r>
            <a:r>
              <a:rPr lang="en-US" sz="2400" i="1" dirty="0">
                <a:ea typeface="+mn-lt"/>
                <a:cs typeface="+mn-lt"/>
              </a:rPr>
              <a:t>index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New </a:t>
            </a:r>
            <a:r>
              <a:rPr lang="en-US" sz="2400" dirty="0" err="1">
                <a:ea typeface="+mn-lt"/>
                <a:cs typeface="+mn-lt"/>
              </a:rPr>
              <a:t>unlabelled</a:t>
            </a:r>
            <a:r>
              <a:rPr lang="en-US" sz="2400" dirty="0">
                <a:ea typeface="+mn-lt"/>
                <a:cs typeface="+mn-lt"/>
              </a:rPr>
              <a:t> observations upon which search 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is performed are the </a:t>
            </a:r>
            <a:r>
              <a:rPr lang="en-US" sz="2400" i="1" dirty="0">
                <a:ea typeface="+mn-lt"/>
                <a:cs typeface="+mn-lt"/>
              </a:rPr>
              <a:t>query</a:t>
            </a:r>
            <a:endParaRPr lang="en-US" sz="2400" dirty="0"/>
          </a:p>
        </p:txBody>
      </p:sp>
      <p:pic>
        <p:nvPicPr>
          <p:cNvPr id="3" name="Picture 2" descr="A diagram of a network&#10;&#10;AI-generated content may be incorrect.">
            <a:extLst>
              <a:ext uri="{FF2B5EF4-FFF2-40B4-BE49-F238E27FC236}">
                <a16:creationId xmlns:a16="http://schemas.microsoft.com/office/drawing/2014/main" id="{242FD46B-AE50-B428-D891-0193CCA2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54" y="3863270"/>
            <a:ext cx="3242027" cy="232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HPC for ML Magurele Summer School</vt:lpstr>
      <vt:lpstr>RAPIDS</vt:lpstr>
      <vt:lpstr>Linear Regression</vt:lpstr>
      <vt:lpstr>Linear Regression</vt:lpstr>
      <vt:lpstr>K-Means</vt:lpstr>
      <vt:lpstr>K-Means</vt:lpstr>
      <vt:lpstr>PCA</vt:lpstr>
      <vt:lpstr>PCA</vt:lpstr>
      <vt:lpstr>k-Nearest Neighbors (kNN)</vt:lpstr>
      <vt:lpstr>How does distributed kNN work? </vt:lpstr>
      <vt:lpstr>Partitions</vt:lpstr>
      <vt:lpstr>Distributed Operations</vt:lpstr>
      <vt:lpstr>Distributed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2482</cp:revision>
  <dcterms:created xsi:type="dcterms:W3CDTF">2025-07-01T13:43:37Z</dcterms:created>
  <dcterms:modified xsi:type="dcterms:W3CDTF">2025-07-05T19:34:54Z</dcterms:modified>
</cp:coreProperties>
</file>