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6"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D965FE-116D-591C-1737-57521268E9CF}" v="276" dt="2025-07-04T00:30:56.717"/>
    <p1510:client id="{AA467009-4335-E15A-ADDC-102EA5645565}" v="1964" dt="2025-07-05T14:22:38.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HPC for ML</a:t>
            </a:r>
            <a:br>
              <a:rPr lang="en-US" dirty="0"/>
            </a:br>
            <a:r>
              <a:rPr lang="en-US" dirty="0" err="1">
                <a:ea typeface="+mj-lt"/>
                <a:cs typeface="+mj-lt"/>
              </a:rPr>
              <a:t>Magurele</a:t>
            </a:r>
            <a:r>
              <a:rPr lang="en-US" dirty="0">
                <a:ea typeface="+mj-lt"/>
                <a:cs typeface="+mj-lt"/>
              </a:rPr>
              <a:t> Summer School</a:t>
            </a:r>
            <a:endParaRPr lang="en-US"/>
          </a:p>
        </p:txBody>
      </p:sp>
      <p:sp>
        <p:nvSpPr>
          <p:cNvPr id="3" name="Subtitle 2"/>
          <p:cNvSpPr>
            <a:spLocks noGrp="1"/>
          </p:cNvSpPr>
          <p:nvPr>
            <p:ph type="subTitle" idx="1"/>
          </p:nvPr>
        </p:nvSpPr>
        <p:spPr>
          <a:xfrm>
            <a:off x="1524000" y="3602038"/>
            <a:ext cx="9144000" cy="2135539"/>
          </a:xfrm>
        </p:spPr>
        <p:txBody>
          <a:bodyPr vert="horz" lIns="91440" tIns="45720" rIns="91440" bIns="45720" rtlCol="0" anchor="t">
            <a:normAutofit/>
          </a:bodyPr>
          <a:lstStyle/>
          <a:p>
            <a:r>
              <a:rPr lang="en-US" dirty="0">
                <a:ea typeface="+mn-lt"/>
                <a:cs typeface="+mn-lt"/>
              </a:rPr>
              <a:t>GPU Accelerated Distributed Data Science 3</a:t>
            </a:r>
          </a:p>
          <a:p>
            <a:endParaRPr lang="en-US" dirty="0"/>
          </a:p>
          <a:p>
            <a:pPr algn="l"/>
            <a:r>
              <a:rPr lang="en-US" dirty="0"/>
              <a:t>Marco </a:t>
            </a:r>
            <a:r>
              <a:rPr lang="en-US" dirty="0" err="1"/>
              <a:t>Celoria</a:t>
            </a:r>
            <a:r>
              <a:rPr lang="en-US" dirty="0"/>
              <a:t> – CINECA</a:t>
            </a:r>
          </a:p>
          <a:p>
            <a:pPr algn="r"/>
            <a:r>
              <a:rPr lang="en-US" err="1"/>
              <a:t>Magurele</a:t>
            </a:r>
            <a:r>
              <a:rPr lang="en-US" dirty="0"/>
              <a:t> 9 July 2025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50604-F3F7-2623-67C2-BCA5334448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640FBE-7D01-8320-BBC0-AB9B7F18830A}"/>
              </a:ext>
            </a:extLst>
          </p:cNvPr>
          <p:cNvSpPr>
            <a:spLocks noGrp="1"/>
          </p:cNvSpPr>
          <p:nvPr>
            <p:ph type="title"/>
          </p:nvPr>
        </p:nvSpPr>
        <p:spPr/>
        <p:txBody>
          <a:bodyPr>
            <a:normAutofit/>
          </a:bodyPr>
          <a:lstStyle/>
          <a:p>
            <a:r>
              <a:rPr lang="en-US" dirty="0">
                <a:latin typeface="Aptos"/>
              </a:rPr>
              <a:t>RAPIDS and </a:t>
            </a:r>
            <a:r>
              <a:rPr lang="en-US" dirty="0" err="1">
                <a:latin typeface="Aptos"/>
              </a:rPr>
              <a:t>XGBoost</a:t>
            </a:r>
            <a:endParaRPr lang="en-US" dirty="0" err="1"/>
          </a:p>
        </p:txBody>
      </p:sp>
      <p:sp>
        <p:nvSpPr>
          <p:cNvPr id="3" name="Content Placeholder 2">
            <a:extLst>
              <a:ext uri="{FF2B5EF4-FFF2-40B4-BE49-F238E27FC236}">
                <a16:creationId xmlns:a16="http://schemas.microsoft.com/office/drawing/2014/main" id="{71DB251A-5D20-0671-3B42-2E832B903A2C}"/>
              </a:ext>
            </a:extLst>
          </p:cNvPr>
          <p:cNvSpPr>
            <a:spLocks noGrp="1"/>
          </p:cNvSpPr>
          <p:nvPr>
            <p:ph idx="1"/>
          </p:nvPr>
        </p:nvSpPr>
        <p:spPr/>
        <p:txBody>
          <a:bodyPr vert="horz" lIns="91440" tIns="45720" rIns="91440" bIns="45720" rtlCol="0" anchor="t">
            <a:noAutofit/>
          </a:bodyPr>
          <a:lstStyle/>
          <a:p>
            <a:pPr>
              <a:buFont typeface="Arial"/>
              <a:buChar char="•"/>
            </a:pPr>
            <a:r>
              <a:rPr lang="en-US" dirty="0">
                <a:ea typeface="+mn-lt"/>
                <a:cs typeface="+mn-lt"/>
              </a:rPr>
              <a:t>RAPIDS works closely with the </a:t>
            </a:r>
            <a:r>
              <a:rPr lang="en-US" dirty="0" err="1">
                <a:ea typeface="+mn-lt"/>
                <a:cs typeface="+mn-lt"/>
              </a:rPr>
              <a:t>XGBoost</a:t>
            </a:r>
            <a:r>
              <a:rPr lang="en-US" dirty="0">
                <a:ea typeface="+mn-lt"/>
                <a:cs typeface="+mn-lt"/>
              </a:rPr>
              <a:t> community to </a:t>
            </a:r>
            <a:r>
              <a:rPr lang="en-US" dirty="0" err="1">
                <a:ea typeface="+mn-lt"/>
                <a:cs typeface="+mn-lt"/>
              </a:rPr>
              <a:t>accelerateGradient</a:t>
            </a:r>
            <a:r>
              <a:rPr lang="en-US" dirty="0">
                <a:ea typeface="+mn-lt"/>
                <a:cs typeface="+mn-lt"/>
              </a:rPr>
              <a:t> Boosted Decision Trees on GPU on GPU</a:t>
            </a:r>
            <a:endParaRPr lang="en-US" dirty="0"/>
          </a:p>
          <a:p>
            <a:pPr>
              <a:buFont typeface="Arial"/>
              <a:buChar char="•"/>
            </a:pPr>
            <a:r>
              <a:rPr lang="en-US" dirty="0" err="1">
                <a:ea typeface="+mn-lt"/>
                <a:cs typeface="+mn-lt"/>
              </a:rPr>
              <a:t>XGBoost</a:t>
            </a:r>
            <a:r>
              <a:rPr lang="en-US" dirty="0">
                <a:ea typeface="+mn-lt"/>
                <a:cs typeface="+mn-lt"/>
              </a:rPr>
              <a:t> can load data from </a:t>
            </a:r>
            <a:r>
              <a:rPr lang="en-US" dirty="0" err="1">
                <a:ea typeface="+mn-lt"/>
                <a:cs typeface="+mn-lt"/>
              </a:rPr>
              <a:t>cuDF</a:t>
            </a:r>
            <a:r>
              <a:rPr lang="en-US" dirty="0">
                <a:ea typeface="+mn-lt"/>
                <a:cs typeface="+mn-lt"/>
              </a:rPr>
              <a:t> </a:t>
            </a:r>
            <a:r>
              <a:rPr lang="en-US" dirty="0" err="1">
                <a:ea typeface="+mn-lt"/>
                <a:cs typeface="+mn-lt"/>
              </a:rPr>
              <a:t>dataframes</a:t>
            </a:r>
            <a:r>
              <a:rPr lang="en-US" dirty="0">
                <a:ea typeface="+mn-lt"/>
                <a:cs typeface="+mn-lt"/>
              </a:rPr>
              <a:t> and </a:t>
            </a:r>
            <a:r>
              <a:rPr lang="en-US" dirty="0" err="1">
                <a:ea typeface="+mn-lt"/>
                <a:cs typeface="+mn-lt"/>
              </a:rPr>
              <a:t>cuPy</a:t>
            </a:r>
            <a:r>
              <a:rPr lang="en-US" dirty="0">
                <a:ea typeface="+mn-lt"/>
                <a:cs typeface="+mn-lt"/>
              </a:rPr>
              <a:t> arrays</a:t>
            </a:r>
            <a:endParaRPr lang="en-US" dirty="0"/>
          </a:p>
          <a:p>
            <a:pPr>
              <a:buFont typeface="Arial"/>
              <a:buChar char="•"/>
            </a:pPr>
            <a:r>
              <a:rPr lang="en-US" dirty="0" err="1">
                <a:ea typeface="+mn-lt"/>
                <a:cs typeface="+mn-lt"/>
              </a:rPr>
              <a:t>Dask</a:t>
            </a:r>
            <a:r>
              <a:rPr lang="en-US" dirty="0">
                <a:ea typeface="+mn-lt"/>
                <a:cs typeface="+mn-lt"/>
              </a:rPr>
              <a:t> allows </a:t>
            </a:r>
            <a:r>
              <a:rPr lang="en-US" dirty="0" err="1">
                <a:ea typeface="+mn-lt"/>
                <a:cs typeface="+mn-lt"/>
              </a:rPr>
              <a:t>XGBoost</a:t>
            </a:r>
            <a:r>
              <a:rPr lang="en-US" dirty="0">
                <a:ea typeface="+mn-lt"/>
                <a:cs typeface="+mn-lt"/>
              </a:rPr>
              <a:t> to scale to arbitrary numbers of GPUs</a:t>
            </a:r>
            <a:endParaRPr lang="en-US" dirty="0"/>
          </a:p>
          <a:p>
            <a:pPr>
              <a:buFont typeface="Arial"/>
              <a:buChar char="•"/>
            </a:pPr>
            <a:endParaRPr lang="en-US" dirty="0"/>
          </a:p>
        </p:txBody>
      </p:sp>
      <p:pic>
        <p:nvPicPr>
          <p:cNvPr id="4" name="Picture 3" descr="A purple rectangle and blue x">
            <a:extLst>
              <a:ext uri="{FF2B5EF4-FFF2-40B4-BE49-F238E27FC236}">
                <a16:creationId xmlns:a16="http://schemas.microsoft.com/office/drawing/2014/main" id="{01528CE0-7D5E-C360-B3AD-50E4C48A7A4D}"/>
              </a:ext>
            </a:extLst>
          </p:cNvPr>
          <p:cNvPicPr>
            <a:picLocks noChangeAspect="1"/>
          </p:cNvPicPr>
          <p:nvPr/>
        </p:nvPicPr>
        <p:blipFill>
          <a:blip r:embed="rId2"/>
          <a:stretch>
            <a:fillRect/>
          </a:stretch>
        </p:blipFill>
        <p:spPr>
          <a:xfrm>
            <a:off x="1790700" y="3999442"/>
            <a:ext cx="8610600" cy="2076450"/>
          </a:xfrm>
          <a:prstGeom prst="rect">
            <a:avLst/>
          </a:prstGeom>
        </p:spPr>
      </p:pic>
    </p:spTree>
    <p:extLst>
      <p:ext uri="{BB962C8B-B14F-4D97-AF65-F5344CB8AC3E}">
        <p14:creationId xmlns:p14="http://schemas.microsoft.com/office/powerpoint/2010/main" val="456467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334DC-E664-103F-766D-5DBB5D7FD1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A09B58-370D-9B60-F862-A9E519CB7DCE}"/>
              </a:ext>
            </a:extLst>
          </p:cNvPr>
          <p:cNvSpPr>
            <a:spLocks noGrp="1"/>
          </p:cNvSpPr>
          <p:nvPr>
            <p:ph type="title"/>
          </p:nvPr>
        </p:nvSpPr>
        <p:spPr/>
        <p:txBody>
          <a:bodyPr>
            <a:normAutofit/>
          </a:bodyPr>
          <a:lstStyle/>
          <a:p>
            <a:r>
              <a:rPr lang="en-US" dirty="0">
                <a:ea typeface="+mj-lt"/>
                <a:cs typeface="+mj-lt"/>
              </a:rPr>
              <a:t>Searching for Exotic Particles in High-Energy Physics with Deep Learning</a:t>
            </a:r>
            <a:endParaRPr lang="en-US" dirty="0"/>
          </a:p>
        </p:txBody>
      </p:sp>
      <p:pic>
        <p:nvPicPr>
          <p:cNvPr id="5" name="Content Placeholder 4" descr="A text on a page">
            <a:extLst>
              <a:ext uri="{FF2B5EF4-FFF2-40B4-BE49-F238E27FC236}">
                <a16:creationId xmlns:a16="http://schemas.microsoft.com/office/drawing/2014/main" id="{9125F38D-E112-37EE-C6E5-68343795B79C}"/>
              </a:ext>
            </a:extLst>
          </p:cNvPr>
          <p:cNvPicPr>
            <a:picLocks noGrp="1" noChangeAspect="1"/>
          </p:cNvPicPr>
          <p:nvPr>
            <p:ph idx="1"/>
          </p:nvPr>
        </p:nvPicPr>
        <p:blipFill>
          <a:blip r:embed="rId2"/>
          <a:stretch>
            <a:fillRect/>
          </a:stretch>
        </p:blipFill>
        <p:spPr>
          <a:xfrm>
            <a:off x="1411574" y="1969633"/>
            <a:ext cx="9368852" cy="3900928"/>
          </a:xfrm>
          <a:prstGeom prst="rect">
            <a:avLst/>
          </a:prstGeom>
        </p:spPr>
      </p:pic>
    </p:spTree>
    <p:extLst>
      <p:ext uri="{BB962C8B-B14F-4D97-AF65-F5344CB8AC3E}">
        <p14:creationId xmlns:p14="http://schemas.microsoft.com/office/powerpoint/2010/main" val="1484700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C0716-DFA3-4AA8-7AFD-AA240FB6E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4432EF-201F-2F5C-2718-4D43AF62A4C6}"/>
              </a:ext>
            </a:extLst>
          </p:cNvPr>
          <p:cNvSpPr>
            <a:spLocks noGrp="1"/>
          </p:cNvSpPr>
          <p:nvPr>
            <p:ph type="title"/>
          </p:nvPr>
        </p:nvSpPr>
        <p:spPr/>
        <p:txBody>
          <a:bodyPr>
            <a:normAutofit/>
          </a:bodyPr>
          <a:lstStyle/>
          <a:p>
            <a:r>
              <a:rPr lang="en-US" dirty="0">
                <a:ea typeface="+mj-lt"/>
                <a:cs typeface="+mj-lt"/>
              </a:rPr>
              <a:t>Higgs boson</a:t>
            </a:r>
            <a:endParaRPr lang="en-US" dirty="0"/>
          </a:p>
        </p:txBody>
      </p:sp>
      <p:sp>
        <p:nvSpPr>
          <p:cNvPr id="4" name="Content Placeholder 3">
            <a:extLst>
              <a:ext uri="{FF2B5EF4-FFF2-40B4-BE49-F238E27FC236}">
                <a16:creationId xmlns:a16="http://schemas.microsoft.com/office/drawing/2014/main" id="{FF71C3D2-D596-A281-79CA-3CEEC93B374B}"/>
              </a:ext>
            </a:extLst>
          </p:cNvPr>
          <p:cNvSpPr>
            <a:spLocks noGrp="1"/>
          </p:cNvSpPr>
          <p:nvPr>
            <p:ph idx="1"/>
          </p:nvPr>
        </p:nvSpPr>
        <p:spPr>
          <a:xfrm>
            <a:off x="838200" y="1825625"/>
            <a:ext cx="6463696" cy="4351338"/>
          </a:xfrm>
        </p:spPr>
        <p:txBody>
          <a:bodyPr vert="horz" lIns="91440" tIns="45720" rIns="91440" bIns="45720" rtlCol="0" anchor="t">
            <a:normAutofit/>
          </a:bodyPr>
          <a:lstStyle/>
          <a:p>
            <a:r>
              <a:rPr lang="en-US" dirty="0">
                <a:ea typeface="+mn-lt"/>
                <a:cs typeface="+mn-lt"/>
              </a:rPr>
              <a:t>The field of high energy physics is devoted to the study of the elementary constituents of matter. </a:t>
            </a:r>
          </a:p>
          <a:p>
            <a:r>
              <a:rPr lang="en-US" dirty="0">
                <a:ea typeface="+mn-lt"/>
                <a:cs typeface="+mn-lt"/>
              </a:rPr>
              <a:t>The primary tools of high energy physicists are accelerators, which collide protons and/or antiprotons to create exotic particles. </a:t>
            </a:r>
          </a:p>
          <a:p>
            <a:r>
              <a:rPr lang="en-US" dirty="0">
                <a:ea typeface="+mn-lt"/>
                <a:cs typeface="+mn-lt"/>
              </a:rPr>
              <a:t>Discoveries require powerful statistical methods, and machine learning tools play a critical role. </a:t>
            </a:r>
            <a:endParaRPr lang="en-US"/>
          </a:p>
        </p:txBody>
      </p:sp>
      <p:pic>
        <p:nvPicPr>
          <p:cNvPr id="8" name="Picture 7" descr="An aerial view of a landscape">
            <a:extLst>
              <a:ext uri="{FF2B5EF4-FFF2-40B4-BE49-F238E27FC236}">
                <a16:creationId xmlns:a16="http://schemas.microsoft.com/office/drawing/2014/main" id="{816A4D3D-6246-A67B-DF4C-210BE3A3857C}"/>
              </a:ext>
            </a:extLst>
          </p:cNvPr>
          <p:cNvPicPr>
            <a:picLocks noChangeAspect="1"/>
          </p:cNvPicPr>
          <p:nvPr/>
        </p:nvPicPr>
        <p:blipFill>
          <a:blip r:embed="rId2"/>
          <a:stretch>
            <a:fillRect/>
          </a:stretch>
        </p:blipFill>
        <p:spPr>
          <a:xfrm>
            <a:off x="7161769" y="1693332"/>
            <a:ext cx="4197247" cy="2310985"/>
          </a:xfrm>
          <a:prstGeom prst="rect">
            <a:avLst/>
          </a:prstGeom>
        </p:spPr>
      </p:pic>
      <p:pic>
        <p:nvPicPr>
          <p:cNvPr id="9" name="Picture 8" descr="A large blue tube with white text&#10;&#10;AI-generated content may be incorrect.">
            <a:extLst>
              <a:ext uri="{FF2B5EF4-FFF2-40B4-BE49-F238E27FC236}">
                <a16:creationId xmlns:a16="http://schemas.microsoft.com/office/drawing/2014/main" id="{AD7D8FEE-4F9C-6C34-076F-2F82420B1F0E}"/>
              </a:ext>
            </a:extLst>
          </p:cNvPr>
          <p:cNvPicPr>
            <a:picLocks noChangeAspect="1"/>
          </p:cNvPicPr>
          <p:nvPr/>
        </p:nvPicPr>
        <p:blipFill>
          <a:blip r:embed="rId3"/>
          <a:stretch>
            <a:fillRect/>
          </a:stretch>
        </p:blipFill>
        <p:spPr>
          <a:xfrm>
            <a:off x="7580026" y="3859967"/>
            <a:ext cx="3777522" cy="2310984"/>
          </a:xfrm>
          <a:prstGeom prst="rect">
            <a:avLst/>
          </a:prstGeom>
        </p:spPr>
      </p:pic>
    </p:spTree>
    <p:extLst>
      <p:ext uri="{BB962C8B-B14F-4D97-AF65-F5344CB8AC3E}">
        <p14:creationId xmlns:p14="http://schemas.microsoft.com/office/powerpoint/2010/main" val="4834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A5787-34A1-6283-8C79-665FB6A763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9B1C74-1B67-DDD2-0615-105C44678539}"/>
              </a:ext>
            </a:extLst>
          </p:cNvPr>
          <p:cNvSpPr>
            <a:spLocks noGrp="1"/>
          </p:cNvSpPr>
          <p:nvPr>
            <p:ph type="title"/>
          </p:nvPr>
        </p:nvSpPr>
        <p:spPr/>
        <p:txBody>
          <a:bodyPr>
            <a:normAutofit/>
          </a:bodyPr>
          <a:lstStyle/>
          <a:p>
            <a:r>
              <a:rPr lang="en-US" dirty="0">
                <a:ea typeface="+mj-lt"/>
                <a:cs typeface="+mj-lt"/>
              </a:rPr>
              <a:t>Higgs boson</a:t>
            </a:r>
            <a:endParaRPr lang="en-US" dirty="0"/>
          </a:p>
        </p:txBody>
      </p:sp>
      <p:sp>
        <p:nvSpPr>
          <p:cNvPr id="4" name="Content Placeholder 3">
            <a:extLst>
              <a:ext uri="{FF2B5EF4-FFF2-40B4-BE49-F238E27FC236}">
                <a16:creationId xmlns:a16="http://schemas.microsoft.com/office/drawing/2014/main" id="{8A5C2D5E-4209-9281-B813-30B53D08B3C8}"/>
              </a:ext>
            </a:extLst>
          </p:cNvPr>
          <p:cNvSpPr>
            <a:spLocks noGrp="1"/>
          </p:cNvSpPr>
          <p:nvPr>
            <p:ph idx="1"/>
          </p:nvPr>
        </p:nvSpPr>
        <p:spPr/>
        <p:txBody>
          <a:bodyPr vert="horz" lIns="91440" tIns="45720" rIns="91440" bIns="45720" rtlCol="0" anchor="t">
            <a:normAutofit/>
          </a:bodyPr>
          <a:lstStyle/>
          <a:p>
            <a:r>
              <a:rPr lang="en-US" dirty="0">
                <a:ea typeface="+mn-lt"/>
                <a:cs typeface="+mn-lt"/>
              </a:rPr>
              <a:t>The majority of particle collisions do not produce exotic particles. </a:t>
            </a:r>
          </a:p>
          <a:p>
            <a:r>
              <a:rPr lang="en-US" dirty="0">
                <a:ea typeface="+mn-lt"/>
                <a:cs typeface="+mn-lt"/>
              </a:rPr>
              <a:t>Though the LHC produces approximately 10</a:t>
            </a:r>
            <a:r>
              <a:rPr lang="en-US" sz="2600" baseline="30000" dirty="0">
                <a:ea typeface="+mn-lt"/>
                <a:cs typeface="+mn-lt"/>
              </a:rPr>
              <a:t>11</a:t>
            </a:r>
            <a:r>
              <a:rPr lang="en-US" dirty="0">
                <a:ea typeface="+mn-lt"/>
                <a:cs typeface="+mn-lt"/>
              </a:rPr>
              <a:t> collisions per hour, approximately 300 of these collisions result in a Higgs boson. </a:t>
            </a:r>
          </a:p>
          <a:p>
            <a:r>
              <a:rPr lang="en-US" dirty="0">
                <a:ea typeface="+mn-lt"/>
                <a:cs typeface="+mn-lt"/>
              </a:rPr>
              <a:t>Good data analysis depends on distinguishing collisions which produce particles of interest (signal) from those producing other particles (background)</a:t>
            </a:r>
            <a:endParaRPr lang="en-US" dirty="0"/>
          </a:p>
          <a:p>
            <a:endParaRPr lang="en-US" dirty="0"/>
          </a:p>
        </p:txBody>
      </p:sp>
      <p:pic>
        <p:nvPicPr>
          <p:cNvPr id="3" name="Picture 2" descr="A computer generated image of a machine&#10;&#10;AI-generated content may be incorrect.">
            <a:extLst>
              <a:ext uri="{FF2B5EF4-FFF2-40B4-BE49-F238E27FC236}">
                <a16:creationId xmlns:a16="http://schemas.microsoft.com/office/drawing/2014/main" id="{23FF5F7C-EF2F-AFB5-3FE8-682F012FEC9C}"/>
              </a:ext>
            </a:extLst>
          </p:cNvPr>
          <p:cNvPicPr>
            <a:picLocks noChangeAspect="1"/>
          </p:cNvPicPr>
          <p:nvPr/>
        </p:nvPicPr>
        <p:blipFill>
          <a:blip r:embed="rId2"/>
          <a:stretch>
            <a:fillRect/>
          </a:stretch>
        </p:blipFill>
        <p:spPr>
          <a:xfrm>
            <a:off x="8204772" y="4121670"/>
            <a:ext cx="3152619" cy="2049905"/>
          </a:xfrm>
          <a:prstGeom prst="rect">
            <a:avLst/>
          </a:prstGeom>
        </p:spPr>
      </p:pic>
      <p:pic>
        <p:nvPicPr>
          <p:cNvPr id="5" name="Picture 4" descr="A large machine in a factory&#10;&#10;AI-generated content may be incorrect.">
            <a:extLst>
              <a:ext uri="{FF2B5EF4-FFF2-40B4-BE49-F238E27FC236}">
                <a16:creationId xmlns:a16="http://schemas.microsoft.com/office/drawing/2014/main" id="{3F4A0C4F-F928-43F3-3245-DB5BF8CA20EE}"/>
              </a:ext>
            </a:extLst>
          </p:cNvPr>
          <p:cNvPicPr>
            <a:picLocks noChangeAspect="1"/>
          </p:cNvPicPr>
          <p:nvPr/>
        </p:nvPicPr>
        <p:blipFill>
          <a:blip r:embed="rId3"/>
          <a:stretch>
            <a:fillRect/>
          </a:stretch>
        </p:blipFill>
        <p:spPr>
          <a:xfrm>
            <a:off x="4633757" y="4123311"/>
            <a:ext cx="3574061" cy="2046625"/>
          </a:xfrm>
          <a:prstGeom prst="rect">
            <a:avLst/>
          </a:prstGeom>
        </p:spPr>
      </p:pic>
    </p:spTree>
    <p:extLst>
      <p:ext uri="{BB962C8B-B14F-4D97-AF65-F5344CB8AC3E}">
        <p14:creationId xmlns:p14="http://schemas.microsoft.com/office/powerpoint/2010/main" val="2646307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E6E35-E56C-142F-73BC-6E0DC6BCAC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4040F5-28A1-C966-4352-22A6DDACAD3C}"/>
              </a:ext>
            </a:extLst>
          </p:cNvPr>
          <p:cNvSpPr>
            <a:spLocks noGrp="1"/>
          </p:cNvSpPr>
          <p:nvPr>
            <p:ph type="title"/>
          </p:nvPr>
        </p:nvSpPr>
        <p:spPr/>
        <p:txBody>
          <a:bodyPr>
            <a:normAutofit/>
          </a:bodyPr>
          <a:lstStyle/>
          <a:p>
            <a:r>
              <a:rPr lang="en-US" dirty="0">
                <a:ea typeface="+mj-lt"/>
                <a:cs typeface="+mj-lt"/>
              </a:rPr>
              <a:t>Higgs boson</a:t>
            </a:r>
            <a:endParaRPr lang="en-US" dirty="0"/>
          </a:p>
        </p:txBody>
      </p:sp>
      <p:sp>
        <p:nvSpPr>
          <p:cNvPr id="4" name="Content Placeholder 3">
            <a:extLst>
              <a:ext uri="{FF2B5EF4-FFF2-40B4-BE49-F238E27FC236}">
                <a16:creationId xmlns:a16="http://schemas.microsoft.com/office/drawing/2014/main" id="{E312A9E0-1EF4-5B4C-C053-2FFF2E75C71C}"/>
              </a:ext>
            </a:extLst>
          </p:cNvPr>
          <p:cNvSpPr>
            <a:spLocks noGrp="1"/>
          </p:cNvSpPr>
          <p:nvPr>
            <p:ph idx="1"/>
          </p:nvPr>
        </p:nvSpPr>
        <p:spPr/>
        <p:txBody>
          <a:bodyPr vert="horz" lIns="91440" tIns="45720" rIns="91440" bIns="45720" rtlCol="0" anchor="t">
            <a:normAutofit/>
          </a:bodyPr>
          <a:lstStyle/>
          <a:p>
            <a:r>
              <a:rPr lang="en-US" dirty="0"/>
              <a:t>Our</a:t>
            </a:r>
            <a:r>
              <a:rPr lang="en-US" dirty="0">
                <a:ea typeface="+mn-lt"/>
                <a:cs typeface="+mn-lt"/>
              </a:rPr>
              <a:t> classification task is to distinguish between: </a:t>
            </a:r>
            <a:endParaRPr lang="en-US" dirty="0"/>
          </a:p>
          <a:p>
            <a:pPr lvl="1"/>
            <a:r>
              <a:rPr lang="en-US" dirty="0">
                <a:ea typeface="+mn-lt"/>
                <a:cs typeface="+mn-lt"/>
              </a:rPr>
              <a:t>a signal process where new theoretical Higgs bosons are produced, and </a:t>
            </a:r>
          </a:p>
          <a:p>
            <a:pPr lvl="1"/>
            <a:r>
              <a:rPr lang="en-US" dirty="0">
                <a:ea typeface="+mn-lt"/>
                <a:cs typeface="+mn-lt"/>
              </a:rPr>
              <a:t>a background process with the</a:t>
            </a:r>
            <a:r>
              <a:rPr lang="en-US" dirty="0"/>
              <a:t> </a:t>
            </a:r>
            <a:r>
              <a:rPr lang="en-US" dirty="0">
                <a:ea typeface="+mn-lt"/>
                <a:cs typeface="+mn-lt"/>
              </a:rPr>
              <a:t>identical decay products but distinct kinematic features.</a:t>
            </a:r>
            <a:endParaRPr lang="en-US" dirty="0"/>
          </a:p>
          <a:p>
            <a:r>
              <a:rPr lang="en-US" dirty="0"/>
              <a:t>Events</a:t>
            </a:r>
            <a:r>
              <a:rPr lang="en-US" dirty="0">
                <a:ea typeface="+mn-lt"/>
                <a:cs typeface="+mn-lt"/>
              </a:rPr>
              <a:t> are described by simple set of features which </a:t>
            </a:r>
            <a:br>
              <a:rPr lang="en-US" dirty="0">
                <a:ea typeface="+mn-lt"/>
                <a:cs typeface="+mn-lt"/>
              </a:rPr>
            </a:br>
            <a:r>
              <a:rPr lang="en-US" dirty="0">
                <a:ea typeface="+mn-lt"/>
                <a:cs typeface="+mn-lt"/>
              </a:rPr>
              <a:t>represent the measurements made by the detector: </a:t>
            </a:r>
            <a:br>
              <a:rPr lang="en-US" dirty="0">
                <a:ea typeface="+mn-lt"/>
                <a:cs typeface="+mn-lt"/>
              </a:rPr>
            </a:br>
            <a:r>
              <a:rPr lang="en-US" dirty="0">
                <a:ea typeface="+mn-lt"/>
                <a:cs typeface="+mn-lt"/>
              </a:rPr>
              <a:t>the momentum of each observed particle. </a:t>
            </a:r>
            <a:endParaRPr lang="en-US" dirty="0"/>
          </a:p>
          <a:p>
            <a:r>
              <a:rPr lang="en-US" dirty="0">
                <a:ea typeface="+mn-lt"/>
                <a:cs typeface="+mn-lt"/>
              </a:rPr>
              <a:t>In addition, we have missing transverse momentum </a:t>
            </a:r>
            <a:br>
              <a:rPr lang="en-US" dirty="0">
                <a:ea typeface="+mn-lt"/>
                <a:cs typeface="+mn-lt"/>
              </a:rPr>
            </a:br>
            <a:r>
              <a:rPr lang="en-US" dirty="0">
                <a:ea typeface="+mn-lt"/>
                <a:cs typeface="+mn-lt"/>
              </a:rPr>
              <a:t>in the event and b-tagging information for each jet </a:t>
            </a:r>
          </a:p>
          <a:p>
            <a:r>
              <a:rPr lang="en-US" dirty="0">
                <a:ea typeface="+mn-lt"/>
                <a:cs typeface="+mn-lt"/>
              </a:rPr>
              <a:t>These 21 features comprise our low-level feature </a:t>
            </a:r>
            <a:r>
              <a:rPr lang="en-US">
                <a:ea typeface="+mn-lt"/>
                <a:cs typeface="+mn-lt"/>
              </a:rPr>
              <a:t>set </a:t>
            </a:r>
            <a:endParaRPr lang="en-US"/>
          </a:p>
        </p:txBody>
      </p:sp>
      <p:pic>
        <p:nvPicPr>
          <p:cNvPr id="3" name="Picture 2">
            <a:extLst>
              <a:ext uri="{FF2B5EF4-FFF2-40B4-BE49-F238E27FC236}">
                <a16:creationId xmlns:a16="http://schemas.microsoft.com/office/drawing/2014/main" id="{AB9007E2-9525-72D2-7A9C-F28340618FB2}"/>
              </a:ext>
            </a:extLst>
          </p:cNvPr>
          <p:cNvPicPr>
            <a:picLocks noChangeAspect="1"/>
          </p:cNvPicPr>
          <p:nvPr/>
        </p:nvPicPr>
        <p:blipFill>
          <a:blip r:embed="rId2"/>
          <a:stretch>
            <a:fillRect/>
          </a:stretch>
        </p:blipFill>
        <p:spPr>
          <a:xfrm>
            <a:off x="9215649" y="3050546"/>
            <a:ext cx="2145874" cy="3126384"/>
          </a:xfrm>
          <a:prstGeom prst="rect">
            <a:avLst/>
          </a:prstGeom>
        </p:spPr>
      </p:pic>
    </p:spTree>
    <p:extLst>
      <p:ext uri="{BB962C8B-B14F-4D97-AF65-F5344CB8AC3E}">
        <p14:creationId xmlns:p14="http://schemas.microsoft.com/office/powerpoint/2010/main" val="861134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BABBD-282F-81C9-6925-13C5F6795B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8D903-3FE2-9B25-5510-B03DF924783B}"/>
              </a:ext>
            </a:extLst>
          </p:cNvPr>
          <p:cNvSpPr>
            <a:spLocks noGrp="1"/>
          </p:cNvSpPr>
          <p:nvPr>
            <p:ph type="title"/>
          </p:nvPr>
        </p:nvSpPr>
        <p:spPr/>
        <p:txBody>
          <a:bodyPr>
            <a:normAutofit/>
          </a:bodyPr>
          <a:lstStyle/>
          <a:p>
            <a:r>
              <a:rPr lang="en-US" dirty="0">
                <a:ea typeface="+mj-lt"/>
                <a:cs typeface="+mj-lt"/>
              </a:rPr>
              <a:t>Higgs boson</a:t>
            </a:r>
            <a:endParaRPr lang="en-US" dirty="0"/>
          </a:p>
        </p:txBody>
      </p:sp>
      <p:sp>
        <p:nvSpPr>
          <p:cNvPr id="4" name="Content Placeholder 3">
            <a:extLst>
              <a:ext uri="{FF2B5EF4-FFF2-40B4-BE49-F238E27FC236}">
                <a16:creationId xmlns:a16="http://schemas.microsoft.com/office/drawing/2014/main" id="{53C72092-DDAD-F4FE-2E89-3FBFDBB4A7C4}"/>
              </a:ext>
            </a:extLst>
          </p:cNvPr>
          <p:cNvSpPr>
            <a:spLocks noGrp="1"/>
          </p:cNvSpPr>
          <p:nvPr>
            <p:ph idx="1"/>
          </p:nvPr>
        </p:nvSpPr>
        <p:spPr/>
        <p:txBody>
          <a:bodyPr vert="horz" lIns="91440" tIns="45720" rIns="91440" bIns="45720" rtlCol="0" anchor="t">
            <a:normAutofit/>
          </a:bodyPr>
          <a:lstStyle/>
          <a:p>
            <a:r>
              <a:rPr lang="en-US" dirty="0"/>
              <a:t>Our</a:t>
            </a:r>
            <a:r>
              <a:rPr lang="en-US" dirty="0">
                <a:ea typeface="+mn-lt"/>
                <a:cs typeface="+mn-lt"/>
              </a:rPr>
              <a:t> knowledge of the different intermediate states of the two processes allows us to construct other features. </a:t>
            </a:r>
          </a:p>
          <a:p>
            <a:r>
              <a:rPr lang="en-US" dirty="0">
                <a:ea typeface="+mn-lt"/>
                <a:cs typeface="+mn-lt"/>
              </a:rPr>
              <a:t>As the difference in the two hypotheses lies mostly in the existence of new intermediate Higgs boson states, we can distinguish between the two hypotheses by attempting to identify whether the intermediate state existed. </a:t>
            </a:r>
          </a:p>
          <a:p>
            <a:r>
              <a:rPr lang="en-US" dirty="0">
                <a:ea typeface="+mn-lt"/>
                <a:cs typeface="+mn-lt"/>
              </a:rPr>
              <a:t>In addition to the low-level features, we consider 7 high-level features (functions of the 21 low-level features), derived by physicists (</a:t>
            </a:r>
            <a:r>
              <a:rPr lang="en-US" sz="2600" dirty="0">
                <a:ea typeface="+mn-lt"/>
                <a:cs typeface="+mn-lt"/>
              </a:rPr>
              <a:t>based on reconstructing the characteristic invariant mass</a:t>
            </a:r>
            <a:r>
              <a:rPr lang="en-US" dirty="0">
                <a:ea typeface="+mn-lt"/>
                <a:cs typeface="+mn-lt"/>
              </a:rPr>
              <a:t>) to help discriminate between the two classes.</a:t>
            </a:r>
            <a:r>
              <a:rPr lang="en-US" dirty="0"/>
              <a:t> </a:t>
            </a:r>
          </a:p>
        </p:txBody>
      </p:sp>
    </p:spTree>
    <p:extLst>
      <p:ext uri="{BB962C8B-B14F-4D97-AF65-F5344CB8AC3E}">
        <p14:creationId xmlns:p14="http://schemas.microsoft.com/office/powerpoint/2010/main" val="1335204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E6EA9-77F9-6D96-AABB-C1954D5502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07E29C-DE88-2DBF-B54A-EDE0BE871133}"/>
              </a:ext>
            </a:extLst>
          </p:cNvPr>
          <p:cNvSpPr>
            <a:spLocks noGrp="1"/>
          </p:cNvSpPr>
          <p:nvPr>
            <p:ph type="title"/>
          </p:nvPr>
        </p:nvSpPr>
        <p:spPr/>
        <p:txBody>
          <a:bodyPr>
            <a:normAutofit/>
          </a:bodyPr>
          <a:lstStyle/>
          <a:p>
            <a:r>
              <a:rPr lang="en-US" dirty="0">
                <a:ea typeface="+mj-lt"/>
                <a:cs typeface="+mj-lt"/>
              </a:rPr>
              <a:t>Higgs boson</a:t>
            </a:r>
            <a:endParaRPr lang="en-US" dirty="0"/>
          </a:p>
        </p:txBody>
      </p:sp>
      <p:sp>
        <p:nvSpPr>
          <p:cNvPr id="4" name="Content Placeholder 3">
            <a:extLst>
              <a:ext uri="{FF2B5EF4-FFF2-40B4-BE49-F238E27FC236}">
                <a16:creationId xmlns:a16="http://schemas.microsoft.com/office/drawing/2014/main" id="{C8D5879C-8F6E-2F3C-7D85-B35992C7B334}"/>
              </a:ext>
            </a:extLst>
          </p:cNvPr>
          <p:cNvSpPr>
            <a:spLocks noGrp="1"/>
          </p:cNvSpPr>
          <p:nvPr>
            <p:ph idx="1"/>
          </p:nvPr>
        </p:nvSpPr>
        <p:spPr/>
        <p:txBody>
          <a:bodyPr vert="horz" lIns="91440" tIns="45720" rIns="91440" bIns="45720" rtlCol="0" anchor="t">
            <a:normAutofit fontScale="92500" lnSpcReduction="10000"/>
          </a:bodyPr>
          <a:lstStyle/>
          <a:p>
            <a:r>
              <a:rPr lang="en-US" dirty="0"/>
              <a:t>The dataset can be found here:</a:t>
            </a:r>
            <a:br>
              <a:rPr lang="en-US" dirty="0"/>
            </a:br>
            <a:r>
              <a:rPr lang="en-US" dirty="0">
                <a:ea typeface="+mn-lt"/>
                <a:cs typeface="+mn-lt"/>
              </a:rPr>
              <a:t>https://archive.ics.uci.edu/dataset/280/higgs</a:t>
            </a:r>
          </a:p>
          <a:p>
            <a:r>
              <a:rPr lang="en-US" dirty="0"/>
              <a:t>We can build a distributed accelerated </a:t>
            </a:r>
            <a:r>
              <a:rPr lang="en-US" dirty="0" err="1"/>
              <a:t>XGBoost</a:t>
            </a:r>
            <a:r>
              <a:rPr lang="en-US" dirty="0"/>
              <a:t> classifier</a:t>
            </a:r>
          </a:p>
          <a:p>
            <a:r>
              <a:rPr lang="en-US" dirty="0"/>
              <a:t>Without particular hyperparameter tuning, after training, we can get an accuracy of around 75% on the validation dataset</a:t>
            </a:r>
          </a:p>
          <a:p>
            <a:r>
              <a:rPr lang="en-US" dirty="0"/>
              <a:t>The</a:t>
            </a:r>
            <a:r>
              <a:rPr lang="en-US" dirty="0">
                <a:ea typeface="+mn-lt"/>
                <a:cs typeface="+mn-lt"/>
              </a:rPr>
              <a:t> environment of high energy physics, with high volumes of relatively low-dimensional data containing rare signals hiding under enormous backgrounds, can inspire new developments in machine learning tools. </a:t>
            </a:r>
          </a:p>
          <a:p>
            <a:r>
              <a:rPr lang="en-US" dirty="0">
                <a:ea typeface="+mn-lt"/>
                <a:cs typeface="+mn-lt"/>
              </a:rPr>
              <a:t>Deep learning methods may be able to tackle problems with multiple backgrounds, or lower-level tasks such as identifying the decay products from the high-dimensional raw detector output.</a:t>
            </a:r>
            <a:endParaRPr lang="en-US" dirty="0"/>
          </a:p>
        </p:txBody>
      </p:sp>
    </p:spTree>
    <p:extLst>
      <p:ext uri="{BB962C8B-B14F-4D97-AF65-F5344CB8AC3E}">
        <p14:creationId xmlns:p14="http://schemas.microsoft.com/office/powerpoint/2010/main" val="3535387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143F-86AD-1F81-333F-FC3F66F9A91D}"/>
              </a:ext>
            </a:extLst>
          </p:cNvPr>
          <p:cNvSpPr>
            <a:spLocks noGrp="1"/>
          </p:cNvSpPr>
          <p:nvPr>
            <p:ph type="title"/>
          </p:nvPr>
        </p:nvSpPr>
        <p:spPr/>
        <p:txBody>
          <a:bodyPr/>
          <a:lstStyle/>
          <a:p>
            <a:r>
              <a:rPr lang="en-US" dirty="0"/>
              <a:t>New York taxi</a:t>
            </a:r>
          </a:p>
        </p:txBody>
      </p:sp>
      <p:sp>
        <p:nvSpPr>
          <p:cNvPr id="3" name="Content Placeholder 2">
            <a:extLst>
              <a:ext uri="{FF2B5EF4-FFF2-40B4-BE49-F238E27FC236}">
                <a16:creationId xmlns:a16="http://schemas.microsoft.com/office/drawing/2014/main" id="{EF0BA2C5-E91D-F595-ED1D-DC74EDEF963F}"/>
              </a:ext>
            </a:extLst>
          </p:cNvPr>
          <p:cNvSpPr>
            <a:spLocks noGrp="1"/>
          </p:cNvSpPr>
          <p:nvPr>
            <p:ph idx="1"/>
          </p:nvPr>
        </p:nvSpPr>
        <p:spPr/>
        <p:txBody>
          <a:bodyPr vert="horz" lIns="91440" tIns="45720" rIns="91440" bIns="45720" rtlCol="0" anchor="t">
            <a:noAutofit/>
          </a:bodyPr>
          <a:lstStyle/>
          <a:p>
            <a:r>
              <a:rPr lang="en-US" dirty="0">
                <a:ea typeface="+mn-lt"/>
                <a:cs typeface="+mn-lt"/>
              </a:rPr>
              <a:t>Consider the NYC Taxi &amp; Limousine Commission yellow taxi data.</a:t>
            </a:r>
          </a:p>
          <a:p>
            <a:r>
              <a:rPr lang="en-US" dirty="0">
                <a:ea typeface="+mn-lt"/>
                <a:cs typeface="+mn-lt"/>
              </a:rPr>
              <a:t>The goal is to predict the fare amount for a given trip given the times and coordinates of the taxi trip using a Random Forest.</a:t>
            </a:r>
            <a:endParaRPr lang="en-US" dirty="0"/>
          </a:p>
          <a:p>
            <a:endParaRPr lang="en-US" dirty="0"/>
          </a:p>
        </p:txBody>
      </p:sp>
      <p:pic>
        <p:nvPicPr>
          <p:cNvPr id="4" name="Picture 3" descr="A map of a city&#10;&#10;AI-generated content may be incorrect.">
            <a:extLst>
              <a:ext uri="{FF2B5EF4-FFF2-40B4-BE49-F238E27FC236}">
                <a16:creationId xmlns:a16="http://schemas.microsoft.com/office/drawing/2014/main" id="{01A670B1-6144-7041-9B68-C7695E9C1DB6}"/>
              </a:ext>
            </a:extLst>
          </p:cNvPr>
          <p:cNvPicPr>
            <a:picLocks noChangeAspect="1"/>
          </p:cNvPicPr>
          <p:nvPr/>
        </p:nvPicPr>
        <p:blipFill>
          <a:blip r:embed="rId2"/>
          <a:stretch>
            <a:fillRect/>
          </a:stretch>
        </p:blipFill>
        <p:spPr>
          <a:xfrm>
            <a:off x="836280" y="3316474"/>
            <a:ext cx="3766331" cy="2854477"/>
          </a:xfrm>
          <a:prstGeom prst="rect">
            <a:avLst/>
          </a:prstGeom>
        </p:spPr>
      </p:pic>
      <p:pic>
        <p:nvPicPr>
          <p:cNvPr id="6" name="Picture 5" descr="A group of yellow taxi cabs in a busy city street&#10;&#10;AI-generated content may be incorrect.">
            <a:extLst>
              <a:ext uri="{FF2B5EF4-FFF2-40B4-BE49-F238E27FC236}">
                <a16:creationId xmlns:a16="http://schemas.microsoft.com/office/drawing/2014/main" id="{37EC0818-E7EB-1B01-3C80-A81637A532FB}"/>
              </a:ext>
            </a:extLst>
          </p:cNvPr>
          <p:cNvPicPr>
            <a:picLocks noChangeAspect="1"/>
          </p:cNvPicPr>
          <p:nvPr/>
        </p:nvPicPr>
        <p:blipFill>
          <a:blip r:embed="rId3"/>
          <a:stretch>
            <a:fillRect/>
          </a:stretch>
        </p:blipFill>
        <p:spPr>
          <a:xfrm>
            <a:off x="6264015" y="3316262"/>
            <a:ext cx="5085413" cy="2848756"/>
          </a:xfrm>
          <a:prstGeom prst="rect">
            <a:avLst/>
          </a:prstGeom>
        </p:spPr>
      </p:pic>
    </p:spTree>
    <p:extLst>
      <p:ext uri="{BB962C8B-B14F-4D97-AF65-F5344CB8AC3E}">
        <p14:creationId xmlns:p14="http://schemas.microsoft.com/office/powerpoint/2010/main" val="88443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DC949-18BF-F9E9-A899-B1F85DB44B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8B655A-03E5-1B06-4294-65DB4A13AD24}"/>
              </a:ext>
            </a:extLst>
          </p:cNvPr>
          <p:cNvSpPr>
            <a:spLocks noGrp="1"/>
          </p:cNvSpPr>
          <p:nvPr>
            <p:ph type="title"/>
          </p:nvPr>
        </p:nvSpPr>
        <p:spPr/>
        <p:txBody>
          <a:bodyPr/>
          <a:lstStyle/>
          <a:p>
            <a:r>
              <a:rPr lang="en-US" dirty="0"/>
              <a:t>New York taxi</a:t>
            </a:r>
          </a:p>
        </p:txBody>
      </p:sp>
      <p:sp>
        <p:nvSpPr>
          <p:cNvPr id="3" name="Content Placeholder 2">
            <a:extLst>
              <a:ext uri="{FF2B5EF4-FFF2-40B4-BE49-F238E27FC236}">
                <a16:creationId xmlns:a16="http://schemas.microsoft.com/office/drawing/2014/main" id="{C6D107E7-9112-CD8E-ABCB-D759E11EA679}"/>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Recall that on Leonardo, we need to download the dataset before starting the analysis</a:t>
            </a:r>
          </a:p>
          <a:p>
            <a:r>
              <a:rPr lang="en-US" dirty="0">
                <a:ea typeface="+mn-lt"/>
                <a:cs typeface="+mn-lt"/>
              </a:rPr>
              <a:t>The NYC Taxi &amp; Limousine Commission yellow taxi is first loaded into a </a:t>
            </a:r>
            <a:r>
              <a:rPr lang="en-US" dirty="0" err="1">
                <a:ea typeface="+mn-lt"/>
                <a:cs typeface="+mn-lt"/>
              </a:rPr>
              <a:t>Dask</a:t>
            </a:r>
            <a:r>
              <a:rPr lang="en-US" dirty="0">
                <a:ea typeface="+mn-lt"/>
                <a:cs typeface="+mn-lt"/>
              </a:rPr>
              <a:t> </a:t>
            </a:r>
            <a:r>
              <a:rPr lang="en-US" dirty="0" err="1">
                <a:ea typeface="+mn-lt"/>
                <a:cs typeface="+mn-lt"/>
              </a:rPr>
              <a:t>Dataframe</a:t>
            </a:r>
            <a:r>
              <a:rPr lang="en-US" dirty="0">
                <a:ea typeface="+mn-lt"/>
                <a:cs typeface="+mn-lt"/>
              </a:rPr>
              <a:t>. </a:t>
            </a:r>
          </a:p>
          <a:p>
            <a:r>
              <a:rPr lang="en-US" dirty="0">
                <a:ea typeface="+mn-lt"/>
                <a:cs typeface="+mn-lt"/>
              </a:rPr>
              <a:t>The data is inspected, where it could be seen that the yellow taxi trip records include fields capturing pick-up and drop-off dates/times, pick-up and drop-off locations, trip distances, itemized fares, rate types, payment types, driver-reported passenger counts, distance, along with latitude, longitude, etc. </a:t>
            </a:r>
            <a:endParaRPr lang="en-US"/>
          </a:p>
          <a:p>
            <a:r>
              <a:rPr lang="en-US" dirty="0">
                <a:ea typeface="+mn-lt"/>
                <a:cs typeface="+mn-lt"/>
              </a:rPr>
              <a:t>These are the information that would be used to estimate the trip fare amount. </a:t>
            </a:r>
            <a:endParaRPr lang="en-US" dirty="0"/>
          </a:p>
          <a:p>
            <a:endParaRPr lang="en-US" dirty="0"/>
          </a:p>
        </p:txBody>
      </p:sp>
    </p:spTree>
    <p:extLst>
      <p:ext uri="{BB962C8B-B14F-4D97-AF65-F5344CB8AC3E}">
        <p14:creationId xmlns:p14="http://schemas.microsoft.com/office/powerpoint/2010/main" val="2284164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33004-C750-145D-328D-67C8B2ACF3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833B33-7E4E-13A4-C543-D03442BACE40}"/>
              </a:ext>
            </a:extLst>
          </p:cNvPr>
          <p:cNvSpPr>
            <a:spLocks noGrp="1"/>
          </p:cNvSpPr>
          <p:nvPr>
            <p:ph type="title"/>
          </p:nvPr>
        </p:nvSpPr>
        <p:spPr/>
        <p:txBody>
          <a:bodyPr/>
          <a:lstStyle/>
          <a:p>
            <a:r>
              <a:rPr lang="en-US" dirty="0"/>
              <a:t>New York taxi</a:t>
            </a:r>
          </a:p>
        </p:txBody>
      </p:sp>
      <p:sp>
        <p:nvSpPr>
          <p:cNvPr id="3" name="Content Placeholder 2">
            <a:extLst>
              <a:ext uri="{FF2B5EF4-FFF2-40B4-BE49-F238E27FC236}">
                <a16:creationId xmlns:a16="http://schemas.microsoft.com/office/drawing/2014/main" id="{E26D24CB-21E7-35AC-91A3-B3433576E7B3}"/>
              </a:ext>
            </a:extLst>
          </p:cNvPr>
          <p:cNvSpPr>
            <a:spLocks noGrp="1"/>
          </p:cNvSpPr>
          <p:nvPr>
            <p:ph idx="1"/>
          </p:nvPr>
        </p:nvSpPr>
        <p:spPr/>
        <p:txBody>
          <a:bodyPr vert="horz" lIns="91440" tIns="45720" rIns="91440" bIns="45720" rtlCol="0" anchor="t">
            <a:normAutofit/>
          </a:bodyPr>
          <a:lstStyle/>
          <a:p>
            <a:r>
              <a:rPr lang="en-US" dirty="0">
                <a:ea typeface="+mn-lt"/>
                <a:cs typeface="+mn-lt"/>
              </a:rPr>
              <a:t>The data needs to be cleaned up before it can be used in a meaningful way, in this part the user could recognize familiar pandas like functions such as (column) drop and </a:t>
            </a:r>
            <a:r>
              <a:rPr lang="en-US" err="1">
                <a:ea typeface="+mn-lt"/>
                <a:cs typeface="+mn-lt"/>
              </a:rPr>
              <a:t>fillna</a:t>
            </a:r>
            <a:r>
              <a:rPr lang="en-US" dirty="0">
                <a:ea typeface="+mn-lt"/>
                <a:cs typeface="+mn-lt"/>
              </a:rPr>
              <a:t>. </a:t>
            </a:r>
          </a:p>
          <a:p>
            <a:r>
              <a:rPr lang="en-US">
                <a:ea typeface="+mn-lt"/>
                <a:cs typeface="+mn-lt"/>
              </a:rPr>
              <a:t>New features are added like time difference between </a:t>
            </a:r>
            <a:r>
              <a:rPr lang="en-US" err="1">
                <a:ea typeface="+mn-lt"/>
                <a:cs typeface="+mn-lt"/>
              </a:rPr>
              <a:t>dropoff</a:t>
            </a:r>
            <a:r>
              <a:rPr lang="en-US">
                <a:ea typeface="+mn-lt"/>
                <a:cs typeface="+mn-lt"/>
              </a:rPr>
              <a:t> and pickup</a:t>
            </a:r>
          </a:p>
          <a:p>
            <a:r>
              <a:rPr lang="en-US" dirty="0">
                <a:ea typeface="+mn-lt"/>
                <a:cs typeface="+mn-lt"/>
              </a:rPr>
              <a:t>Just as with scikit-learn, the data could be easily split into training and test sets. </a:t>
            </a:r>
          </a:p>
          <a:p>
            <a:r>
              <a:rPr lang="en-US" dirty="0">
                <a:ea typeface="+mn-lt"/>
                <a:cs typeface="+mn-lt"/>
              </a:rPr>
              <a:t>Training data is then fitted to a Random Forest Model, and Inference is </a:t>
            </a:r>
            <a:r>
              <a:rPr lang="en-US">
                <a:ea typeface="+mn-lt"/>
                <a:cs typeface="+mn-lt"/>
              </a:rPr>
              <a:t>run on the test set.</a:t>
            </a:r>
            <a:endParaRPr lang="en-US"/>
          </a:p>
        </p:txBody>
      </p:sp>
    </p:spTree>
    <p:extLst>
      <p:ext uri="{BB962C8B-B14F-4D97-AF65-F5344CB8AC3E}">
        <p14:creationId xmlns:p14="http://schemas.microsoft.com/office/powerpoint/2010/main" val="3016579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8F0A-3DC8-D1EA-1794-F003AC4CAA6F}"/>
              </a:ext>
            </a:extLst>
          </p:cNvPr>
          <p:cNvSpPr>
            <a:spLocks noGrp="1"/>
          </p:cNvSpPr>
          <p:nvPr>
            <p:ph type="title"/>
          </p:nvPr>
        </p:nvSpPr>
        <p:spPr/>
        <p:txBody>
          <a:bodyPr>
            <a:normAutofit/>
          </a:bodyPr>
          <a:lstStyle/>
          <a:p>
            <a:r>
              <a:rPr lang="en-US" dirty="0">
                <a:latin typeface="Aptos"/>
              </a:rPr>
              <a:t>Exploratory data analysis (EDA)</a:t>
            </a:r>
          </a:p>
        </p:txBody>
      </p:sp>
      <p:sp>
        <p:nvSpPr>
          <p:cNvPr id="3" name="Content Placeholder 2">
            <a:extLst>
              <a:ext uri="{FF2B5EF4-FFF2-40B4-BE49-F238E27FC236}">
                <a16:creationId xmlns:a16="http://schemas.microsoft.com/office/drawing/2014/main" id="{F33AAB21-0DEE-F27D-8863-CB061DF74378}"/>
              </a:ext>
            </a:extLst>
          </p:cNvPr>
          <p:cNvSpPr>
            <a:spLocks noGrp="1"/>
          </p:cNvSpPr>
          <p:nvPr>
            <p:ph idx="1"/>
          </p:nvPr>
        </p:nvSpPr>
        <p:spPr/>
        <p:txBody>
          <a:bodyPr vert="horz" lIns="91440" tIns="45720" rIns="91440" bIns="45720" rtlCol="0" anchor="t">
            <a:normAutofit/>
          </a:bodyPr>
          <a:lstStyle/>
          <a:p>
            <a:r>
              <a:rPr lang="en-US" dirty="0"/>
              <a:t>EDA</a:t>
            </a:r>
            <a:r>
              <a:rPr lang="en-US" dirty="0">
                <a:ea typeface="+mn-lt"/>
                <a:cs typeface="+mn-lt"/>
              </a:rPr>
              <a:t> is used for</a:t>
            </a:r>
            <a:r>
              <a:rPr lang="en-US" sz="2800" dirty="0">
                <a:ea typeface="+mn-lt"/>
                <a:cs typeface="+mn-lt"/>
              </a:rPr>
              <a:t> </a:t>
            </a:r>
            <a:r>
              <a:rPr lang="en-US" dirty="0">
                <a:ea typeface="+mn-lt"/>
                <a:cs typeface="+mn-lt"/>
              </a:rPr>
              <a:t>analyzing datasets and summarizing their main characteristics</a:t>
            </a:r>
            <a:r>
              <a:rPr lang="en-US" sz="2800" dirty="0">
                <a:ea typeface="+mn-lt"/>
                <a:cs typeface="+mn-lt"/>
              </a:rPr>
              <a:t>, </a:t>
            </a:r>
            <a:r>
              <a:rPr lang="en-US" dirty="0">
                <a:ea typeface="+mn-lt"/>
                <a:cs typeface="+mn-lt"/>
              </a:rPr>
              <a:t>using statistical graphics or visualization methods</a:t>
            </a:r>
            <a:endParaRPr lang="en-US" dirty="0"/>
          </a:p>
          <a:p>
            <a:r>
              <a:rPr lang="en-US" dirty="0">
                <a:ea typeface="+mn-lt"/>
                <a:cs typeface="+mn-lt"/>
              </a:rPr>
              <a:t>EDA is for seeing what the data can tell</a:t>
            </a:r>
          </a:p>
          <a:p>
            <a:r>
              <a:rPr lang="en-US" dirty="0"/>
              <a:t>In the USA, and West Coast in particular,</a:t>
            </a:r>
            <a:br>
              <a:rPr lang="en-US" dirty="0"/>
            </a:br>
            <a:r>
              <a:rPr lang="en-US" dirty="0"/>
              <a:t>people argue</a:t>
            </a:r>
            <a:r>
              <a:rPr lang="en-US" dirty="0">
                <a:ea typeface="+mn-lt"/>
                <a:cs typeface="+mn-lt"/>
              </a:rPr>
              <a:t> about who has most rain</a:t>
            </a:r>
          </a:p>
          <a:p>
            <a:r>
              <a:rPr lang="en-US" dirty="0">
                <a:ea typeface="+mn-lt"/>
                <a:cs typeface="+mn-lt"/>
              </a:rPr>
              <a:t>What about the East Coast?</a:t>
            </a:r>
            <a:br>
              <a:rPr lang="en-US" dirty="0">
                <a:ea typeface="+mn-lt"/>
                <a:cs typeface="+mn-lt"/>
              </a:rPr>
            </a:br>
            <a:r>
              <a:rPr lang="en-US" dirty="0">
                <a:ea typeface="+mn-lt"/>
                <a:cs typeface="+mn-lt"/>
              </a:rPr>
              <a:t>We want to see if it rains more </a:t>
            </a:r>
            <a:br>
              <a:rPr lang="en-US" dirty="0">
                <a:ea typeface="+mn-lt"/>
                <a:cs typeface="+mn-lt"/>
              </a:rPr>
            </a:br>
            <a:r>
              <a:rPr lang="en-US" dirty="0">
                <a:ea typeface="+mn-lt"/>
                <a:cs typeface="+mn-lt"/>
              </a:rPr>
              <a:t>in Atlanta or Seattle</a:t>
            </a:r>
          </a:p>
        </p:txBody>
      </p:sp>
      <p:pic>
        <p:nvPicPr>
          <p:cNvPr id="4" name="Picture 3" descr="A screenshot of a weather forecast&#10;&#10;AI-generated content may be incorrect.">
            <a:extLst>
              <a:ext uri="{FF2B5EF4-FFF2-40B4-BE49-F238E27FC236}">
                <a16:creationId xmlns:a16="http://schemas.microsoft.com/office/drawing/2014/main" id="{33ECEA8B-4D30-7127-9BB2-6BFCDED318D3}"/>
              </a:ext>
            </a:extLst>
          </p:cNvPr>
          <p:cNvPicPr>
            <a:picLocks noChangeAspect="1"/>
          </p:cNvPicPr>
          <p:nvPr/>
        </p:nvPicPr>
        <p:blipFill>
          <a:blip r:embed="rId2"/>
          <a:stretch>
            <a:fillRect/>
          </a:stretch>
        </p:blipFill>
        <p:spPr>
          <a:xfrm>
            <a:off x="7546122" y="2709487"/>
            <a:ext cx="3810684" cy="3151268"/>
          </a:xfrm>
          <a:prstGeom prst="rect">
            <a:avLst/>
          </a:prstGeom>
        </p:spPr>
      </p:pic>
      <p:pic>
        <p:nvPicPr>
          <p:cNvPr id="6" name="Picture 5" descr="A map of the united states&#10;&#10;AI-generated content may be incorrect.">
            <a:extLst>
              <a:ext uri="{FF2B5EF4-FFF2-40B4-BE49-F238E27FC236}">
                <a16:creationId xmlns:a16="http://schemas.microsoft.com/office/drawing/2014/main" id="{151552C3-2F85-BE3E-E6D1-35C7CBBEF892}"/>
              </a:ext>
            </a:extLst>
          </p:cNvPr>
          <p:cNvPicPr>
            <a:picLocks noChangeAspect="1"/>
          </p:cNvPicPr>
          <p:nvPr/>
        </p:nvPicPr>
        <p:blipFill>
          <a:blip r:embed="rId3"/>
          <a:srcRect l="-510" t="-72" r="36905" b="14272"/>
          <a:stretch>
            <a:fillRect/>
          </a:stretch>
        </p:blipFill>
        <p:spPr>
          <a:xfrm>
            <a:off x="5717162" y="3996246"/>
            <a:ext cx="2813761" cy="2176400"/>
          </a:xfrm>
          <a:prstGeom prst="rect">
            <a:avLst/>
          </a:prstGeom>
        </p:spPr>
      </p:pic>
    </p:spTree>
    <p:extLst>
      <p:ext uri="{BB962C8B-B14F-4D97-AF65-F5344CB8AC3E}">
        <p14:creationId xmlns:p14="http://schemas.microsoft.com/office/powerpoint/2010/main" val="325854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4F045-B54B-E923-A513-E3C5CB666E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A80D1-67ED-85E4-8AAD-C361FA9C5AF3}"/>
              </a:ext>
            </a:extLst>
          </p:cNvPr>
          <p:cNvSpPr>
            <a:spLocks noGrp="1"/>
          </p:cNvSpPr>
          <p:nvPr>
            <p:ph type="title"/>
          </p:nvPr>
        </p:nvSpPr>
        <p:spPr/>
        <p:txBody>
          <a:bodyPr>
            <a:normAutofit/>
          </a:bodyPr>
          <a:lstStyle/>
          <a:p>
            <a:r>
              <a:rPr lang="en-US" dirty="0">
                <a:latin typeface="Aptos"/>
              </a:rPr>
              <a:t>Exploratory data analysis (EDA)</a:t>
            </a:r>
          </a:p>
        </p:txBody>
      </p:sp>
      <p:sp>
        <p:nvSpPr>
          <p:cNvPr id="3" name="Content Placeholder 2">
            <a:extLst>
              <a:ext uri="{FF2B5EF4-FFF2-40B4-BE49-F238E27FC236}">
                <a16:creationId xmlns:a16="http://schemas.microsoft.com/office/drawing/2014/main" id="{99721723-7CA9-3352-57B8-1BC2925CC3AC}"/>
              </a:ext>
            </a:extLst>
          </p:cNvPr>
          <p:cNvSpPr>
            <a:spLocks noGrp="1"/>
          </p:cNvSpPr>
          <p:nvPr>
            <p:ph idx="1"/>
          </p:nvPr>
        </p:nvSpPr>
        <p:spPr/>
        <p:txBody>
          <a:bodyPr vert="horz" lIns="91440" tIns="45720" rIns="91440" bIns="45720" rtlCol="0" anchor="t">
            <a:noAutofit/>
          </a:bodyPr>
          <a:lstStyle/>
          <a:p>
            <a:r>
              <a:rPr lang="en-US" sz="2000" dirty="0">
                <a:ea typeface="+mn-lt"/>
                <a:cs typeface="+mn-lt"/>
              </a:rPr>
              <a:t>Data can be found at:</a:t>
            </a:r>
            <a:br>
              <a:rPr lang="en-US" sz="2000" dirty="0">
                <a:ea typeface="+mn-lt"/>
                <a:cs typeface="+mn-lt"/>
              </a:rPr>
            </a:br>
            <a:r>
              <a:rPr lang="en-US" sz="2000" dirty="0">
                <a:ea typeface="+mn-lt"/>
                <a:cs typeface="+mn-lt"/>
              </a:rPr>
              <a:t>https://www1.ncdc.noaa.gov/pub/data/ghcn/daily/ghcnd-stations.txt</a:t>
            </a:r>
            <a:br>
              <a:rPr lang="en-US" sz="2000" dirty="0">
                <a:ea typeface="+mn-lt"/>
                <a:cs typeface="+mn-lt"/>
              </a:rPr>
            </a:br>
            <a:r>
              <a:rPr lang="en-US" sz="2000">
                <a:ea typeface="+mn-lt"/>
                <a:cs typeface="+mn-lt"/>
              </a:rPr>
              <a:t>https://www.ncei.noaa.gov/pub/data/ghcn/daily/by_year/</a:t>
            </a:r>
          </a:p>
          <a:p>
            <a:r>
              <a:rPr lang="en-US" sz="2000" dirty="0">
                <a:latin typeface="Aptos"/>
                <a:ea typeface="+mn-lt"/>
                <a:cs typeface="+mn-lt"/>
              </a:rPr>
              <a:t>Load data and create a </a:t>
            </a:r>
            <a:r>
              <a:rPr lang="en-US" sz="2000" dirty="0" err="1">
                <a:latin typeface="Aptos"/>
                <a:ea typeface="+mn-lt"/>
                <a:cs typeface="+mn-lt"/>
              </a:rPr>
              <a:t>dataframe</a:t>
            </a:r>
            <a:r>
              <a:rPr lang="en-US" sz="2000" dirty="0">
                <a:latin typeface="Aptos"/>
                <a:ea typeface="+mn-lt"/>
                <a:cs typeface="+mn-lt"/>
              </a:rPr>
              <a:t> with the precipitation observations, but it's for all 100k weather stations, most of them nowhere near Atlanta, and this is time-series data, so we'll need to aggregate over time ranges.</a:t>
            </a:r>
          </a:p>
          <a:p>
            <a:r>
              <a:rPr lang="en-US" sz="2000" dirty="0">
                <a:latin typeface="Aptos"/>
                <a:ea typeface="+mn-lt"/>
                <a:cs typeface="+mn-lt"/>
              </a:rPr>
              <a:t>Then, we extract year, month, and day from the compound "date" column, so that we can compare total rainfall across time.</a:t>
            </a:r>
          </a:p>
          <a:p>
            <a:r>
              <a:rPr lang="en-US" sz="2000" dirty="0">
                <a:latin typeface="Aptos"/>
                <a:ea typeface="+mn-lt"/>
                <a:cs typeface="+mn-lt"/>
              </a:rPr>
              <a:t>Load up the station metadata file.</a:t>
            </a:r>
          </a:p>
          <a:p>
            <a:r>
              <a:rPr lang="en-US" sz="2000" dirty="0">
                <a:latin typeface="Aptos"/>
                <a:ea typeface="+mn-lt"/>
                <a:cs typeface="+mn-lt"/>
              </a:rPr>
              <a:t>There's no city in the station data, so we do some geo-math and keep only stations near Atlanta and Seattle</a:t>
            </a:r>
          </a:p>
          <a:p>
            <a:r>
              <a:rPr lang="en-US" sz="2000" dirty="0">
                <a:latin typeface="Aptos"/>
                <a:ea typeface="+mn-lt"/>
                <a:cs typeface="+mn-lt"/>
              </a:rPr>
              <a:t>Use a </a:t>
            </a:r>
            <a:r>
              <a:rPr lang="en-US" sz="2000" err="1">
                <a:latin typeface="Aptos"/>
                <a:ea typeface="+mn-lt"/>
                <a:cs typeface="+mn-lt"/>
              </a:rPr>
              <a:t>Groupby</a:t>
            </a:r>
            <a:r>
              <a:rPr lang="en-US" sz="2000" dirty="0">
                <a:latin typeface="Aptos"/>
                <a:ea typeface="+mn-lt"/>
                <a:cs typeface="+mn-lt"/>
              </a:rPr>
              <a:t> to compare changing precipitation patterns across time</a:t>
            </a:r>
          </a:p>
          <a:p>
            <a:r>
              <a:rPr lang="en-US" sz="2000" dirty="0">
                <a:latin typeface="Aptos"/>
                <a:ea typeface="+mn-lt"/>
                <a:cs typeface="+mn-lt"/>
              </a:rPr>
              <a:t>Use inner joins to filter the precipitation </a:t>
            </a:r>
            <a:r>
              <a:rPr lang="en-US" sz="2000" dirty="0" err="1">
                <a:latin typeface="Aptos"/>
                <a:ea typeface="+mn-lt"/>
                <a:cs typeface="+mn-lt"/>
              </a:rPr>
              <a:t>dataframe</a:t>
            </a:r>
            <a:r>
              <a:rPr lang="en-US" sz="2000" dirty="0">
                <a:latin typeface="Aptos"/>
                <a:ea typeface="+mn-lt"/>
                <a:cs typeface="+mn-lt"/>
              </a:rPr>
              <a:t> down to just Atlanta &amp; Seattle data</a:t>
            </a:r>
          </a:p>
        </p:txBody>
      </p:sp>
    </p:spTree>
    <p:extLst>
      <p:ext uri="{BB962C8B-B14F-4D97-AF65-F5344CB8AC3E}">
        <p14:creationId xmlns:p14="http://schemas.microsoft.com/office/powerpoint/2010/main" val="29586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BB347-B5CF-2D7E-FDD8-74E5E4C66A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D3EBD-BFC8-4A39-BAC3-33080658D799}"/>
              </a:ext>
            </a:extLst>
          </p:cNvPr>
          <p:cNvSpPr>
            <a:spLocks noGrp="1"/>
          </p:cNvSpPr>
          <p:nvPr>
            <p:ph type="title"/>
          </p:nvPr>
        </p:nvSpPr>
        <p:spPr/>
        <p:txBody>
          <a:bodyPr>
            <a:normAutofit/>
          </a:bodyPr>
          <a:lstStyle/>
          <a:p>
            <a:r>
              <a:rPr lang="en-US" dirty="0">
                <a:latin typeface="Aptos"/>
              </a:rPr>
              <a:t>Exploratory data analysis (EDA)</a:t>
            </a:r>
          </a:p>
        </p:txBody>
      </p:sp>
      <p:sp>
        <p:nvSpPr>
          <p:cNvPr id="3" name="Content Placeholder 2">
            <a:extLst>
              <a:ext uri="{FF2B5EF4-FFF2-40B4-BE49-F238E27FC236}">
                <a16:creationId xmlns:a16="http://schemas.microsoft.com/office/drawing/2014/main" id="{2FC720B3-ECE7-0257-A8FF-5416BAEFBA78}"/>
              </a:ext>
            </a:extLst>
          </p:cNvPr>
          <p:cNvSpPr>
            <a:spLocks noGrp="1"/>
          </p:cNvSpPr>
          <p:nvPr>
            <p:ph idx="1"/>
          </p:nvPr>
        </p:nvSpPr>
        <p:spPr/>
        <p:txBody>
          <a:bodyPr vert="horz" lIns="91440" tIns="45720" rIns="91440" bIns="45720" rtlCol="0" anchor="t">
            <a:noAutofit/>
          </a:bodyPr>
          <a:lstStyle/>
          <a:p>
            <a:pPr>
              <a:buFont typeface="Arial"/>
            </a:pPr>
            <a:r>
              <a:rPr lang="en-US" dirty="0"/>
              <a:t>Extracting Finer Grained Date Fields</a:t>
            </a:r>
          </a:p>
          <a:p>
            <a:pPr>
              <a:buFont typeface="Arial"/>
              <a:buChar char="•"/>
            </a:pPr>
            <a:endParaRPr lang="en-US" dirty="0">
              <a:latin typeface="Aptos"/>
              <a:ea typeface="+mn-lt"/>
              <a:cs typeface="+mn-lt"/>
            </a:endParaRPr>
          </a:p>
          <a:p>
            <a:pPr>
              <a:buFont typeface="Arial"/>
              <a:buChar char="•"/>
            </a:pPr>
            <a:endParaRPr lang="en-US" dirty="0">
              <a:latin typeface="Aptos"/>
              <a:ea typeface="+mn-lt"/>
              <a:cs typeface="+mn-lt"/>
            </a:endParaRPr>
          </a:p>
          <a:p>
            <a:pPr>
              <a:buFont typeface="Arial"/>
              <a:buChar char="•"/>
            </a:pPr>
            <a:endParaRPr lang="en-US" dirty="0">
              <a:latin typeface="Aptos"/>
              <a:ea typeface="+mn-lt"/>
              <a:cs typeface="+mn-lt"/>
            </a:endParaRPr>
          </a:p>
          <a:p>
            <a:pPr>
              <a:buFont typeface="Arial"/>
              <a:buChar char="•"/>
            </a:pPr>
            <a:endParaRPr lang="en-US" dirty="0">
              <a:latin typeface="Aptos"/>
              <a:ea typeface="+mn-lt"/>
              <a:cs typeface="+mn-lt"/>
            </a:endParaRPr>
          </a:p>
          <a:p>
            <a:pPr>
              <a:buFont typeface="Arial"/>
              <a:buChar char="•"/>
            </a:pPr>
            <a:r>
              <a:rPr lang="en-US" dirty="0"/>
              <a:t>Loading Station Metadata</a:t>
            </a:r>
            <a:endParaRPr lang="en-US" dirty="0">
              <a:latin typeface="Aptos"/>
              <a:ea typeface="+mn-lt"/>
              <a:cs typeface="+mn-lt"/>
            </a:endParaRPr>
          </a:p>
          <a:p>
            <a:pPr>
              <a:buFont typeface="Arial"/>
              <a:buChar char="•"/>
            </a:pPr>
            <a:endParaRPr lang="en-US" dirty="0">
              <a:latin typeface="Aptos"/>
              <a:ea typeface="+mn-lt"/>
              <a:cs typeface="+mn-lt"/>
            </a:endParaRPr>
          </a:p>
          <a:p>
            <a:pPr marL="0" indent="0">
              <a:buNone/>
            </a:pPr>
            <a:endParaRPr lang="en-US" sz="2000" dirty="0">
              <a:latin typeface="Aptos"/>
              <a:ea typeface="+mn-lt"/>
              <a:cs typeface="+mn-lt"/>
            </a:endParaRPr>
          </a:p>
          <a:p>
            <a:pPr>
              <a:buAutoNum type="arabicParenR"/>
            </a:pPr>
            <a:endParaRPr lang="en-US" sz="2000" dirty="0">
              <a:latin typeface="Aptos"/>
              <a:ea typeface="+mn-lt"/>
              <a:cs typeface="+mn-lt"/>
            </a:endParaRPr>
          </a:p>
        </p:txBody>
      </p:sp>
      <p:pic>
        <p:nvPicPr>
          <p:cNvPr id="4" name="Picture 3" descr="A screenshot of a computer&#10;&#10;AI-generated content may be incorrect.">
            <a:extLst>
              <a:ext uri="{FF2B5EF4-FFF2-40B4-BE49-F238E27FC236}">
                <a16:creationId xmlns:a16="http://schemas.microsoft.com/office/drawing/2014/main" id="{D3DD9CD5-8EB5-3F45-77CE-4E1AB9072B7E}"/>
              </a:ext>
            </a:extLst>
          </p:cNvPr>
          <p:cNvPicPr>
            <a:picLocks noChangeAspect="1"/>
          </p:cNvPicPr>
          <p:nvPr/>
        </p:nvPicPr>
        <p:blipFill>
          <a:blip r:embed="rId2"/>
          <a:stretch>
            <a:fillRect/>
          </a:stretch>
        </p:blipFill>
        <p:spPr>
          <a:xfrm>
            <a:off x="1173616" y="2494341"/>
            <a:ext cx="4924425" cy="186690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7C00C65C-5949-6A0F-C66F-99DE938F03EB}"/>
              </a:ext>
            </a:extLst>
          </p:cNvPr>
          <p:cNvPicPr>
            <a:picLocks noChangeAspect="1"/>
          </p:cNvPicPr>
          <p:nvPr/>
        </p:nvPicPr>
        <p:blipFill>
          <a:blip r:embed="rId3"/>
          <a:stretch>
            <a:fillRect/>
          </a:stretch>
        </p:blipFill>
        <p:spPr>
          <a:xfrm>
            <a:off x="6791325" y="4272643"/>
            <a:ext cx="3028950" cy="1905000"/>
          </a:xfrm>
          <a:prstGeom prst="rect">
            <a:avLst/>
          </a:prstGeom>
        </p:spPr>
      </p:pic>
    </p:spTree>
    <p:extLst>
      <p:ext uri="{BB962C8B-B14F-4D97-AF65-F5344CB8AC3E}">
        <p14:creationId xmlns:p14="http://schemas.microsoft.com/office/powerpoint/2010/main" val="132613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C5DEE-B569-8363-070C-4A501437C1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A5FD1C-02B6-8FCB-0A89-CFCDA834654D}"/>
              </a:ext>
            </a:extLst>
          </p:cNvPr>
          <p:cNvSpPr>
            <a:spLocks noGrp="1"/>
          </p:cNvSpPr>
          <p:nvPr>
            <p:ph type="title"/>
          </p:nvPr>
        </p:nvSpPr>
        <p:spPr/>
        <p:txBody>
          <a:bodyPr>
            <a:normAutofit/>
          </a:bodyPr>
          <a:lstStyle/>
          <a:p>
            <a:r>
              <a:rPr lang="en-US" dirty="0">
                <a:latin typeface="Aptos"/>
              </a:rPr>
              <a:t>Exploratory data analysis (EDA)</a:t>
            </a:r>
          </a:p>
        </p:txBody>
      </p:sp>
      <p:sp>
        <p:nvSpPr>
          <p:cNvPr id="3" name="Content Placeholder 2">
            <a:extLst>
              <a:ext uri="{FF2B5EF4-FFF2-40B4-BE49-F238E27FC236}">
                <a16:creationId xmlns:a16="http://schemas.microsoft.com/office/drawing/2014/main" id="{12414324-5B45-FC83-7B6F-40FA7071DE59}"/>
              </a:ext>
            </a:extLst>
          </p:cNvPr>
          <p:cNvSpPr>
            <a:spLocks noGrp="1"/>
          </p:cNvSpPr>
          <p:nvPr>
            <p:ph idx="1"/>
          </p:nvPr>
        </p:nvSpPr>
        <p:spPr/>
        <p:txBody>
          <a:bodyPr vert="horz" lIns="91440" tIns="45720" rIns="91440" bIns="45720" rtlCol="0" anchor="t">
            <a:noAutofit/>
          </a:bodyPr>
          <a:lstStyle/>
          <a:p>
            <a:pPr>
              <a:buFont typeface="Arial"/>
            </a:pPr>
            <a:r>
              <a:rPr lang="en-US" dirty="0"/>
              <a:t>Filtering Weather Stations by Distance</a:t>
            </a:r>
          </a:p>
          <a:p>
            <a:pPr>
              <a:buFont typeface="Arial"/>
            </a:pPr>
            <a:endParaRPr lang="en-US" dirty="0"/>
          </a:p>
          <a:p>
            <a:pPr>
              <a:buFont typeface="Arial"/>
              <a:buChar char="•"/>
            </a:pPr>
            <a:endParaRPr lang="en-US" dirty="0">
              <a:latin typeface="Aptos"/>
              <a:ea typeface="+mn-lt"/>
              <a:cs typeface="+mn-lt"/>
            </a:endParaRPr>
          </a:p>
          <a:p>
            <a:pPr>
              <a:buFont typeface="Arial"/>
              <a:buChar char="•"/>
            </a:pPr>
            <a:endParaRPr lang="en-US" dirty="0">
              <a:latin typeface="Aptos"/>
              <a:ea typeface="+mn-lt"/>
              <a:cs typeface="+mn-lt"/>
            </a:endParaRPr>
          </a:p>
          <a:p>
            <a:pPr>
              <a:buFont typeface="Arial"/>
              <a:buChar char="•"/>
            </a:pPr>
            <a:endParaRPr lang="en-US" dirty="0">
              <a:latin typeface="Aptos"/>
              <a:ea typeface="+mn-lt"/>
              <a:cs typeface="+mn-lt"/>
            </a:endParaRPr>
          </a:p>
          <a:p>
            <a:pPr>
              <a:buFont typeface="Arial"/>
              <a:buChar char="•"/>
            </a:pPr>
            <a:r>
              <a:rPr lang="en-US" dirty="0"/>
              <a:t>Grouping &amp; Aggregating by Time Range</a:t>
            </a:r>
            <a:br>
              <a:rPr lang="en-US" dirty="0"/>
            </a:br>
            <a:r>
              <a:rPr lang="en-US" dirty="0">
                <a:ea typeface="+mn-lt"/>
                <a:cs typeface="+mn-lt"/>
              </a:rPr>
              <a:t>Before using an inner join to filter down to city-specific precipitation data, we can use a </a:t>
            </a:r>
            <a:r>
              <a:rPr lang="en-US" dirty="0" err="1">
                <a:ea typeface="+mn-lt"/>
                <a:cs typeface="+mn-lt"/>
              </a:rPr>
              <a:t>groupby</a:t>
            </a:r>
            <a:r>
              <a:rPr lang="en-US" dirty="0">
                <a:ea typeface="+mn-lt"/>
                <a:cs typeface="+mn-lt"/>
              </a:rPr>
              <a:t> to sum the precipitation for station and year.</a:t>
            </a:r>
            <a:endParaRPr lang="en-US" dirty="0">
              <a:latin typeface="Aptos"/>
              <a:ea typeface="+mn-lt"/>
              <a:cs typeface="+mn-lt"/>
            </a:endParaRPr>
          </a:p>
          <a:p>
            <a:pPr>
              <a:buFont typeface="Arial"/>
              <a:buChar char="•"/>
            </a:pPr>
            <a:endParaRPr lang="en-US" dirty="0">
              <a:latin typeface="Aptos"/>
              <a:ea typeface="+mn-lt"/>
              <a:cs typeface="+mn-lt"/>
            </a:endParaRPr>
          </a:p>
          <a:p>
            <a:pPr marL="0" indent="0">
              <a:buNone/>
            </a:pPr>
            <a:endParaRPr lang="en-US" sz="2000" dirty="0">
              <a:latin typeface="Aptos"/>
              <a:ea typeface="+mn-lt"/>
              <a:cs typeface="+mn-lt"/>
            </a:endParaRPr>
          </a:p>
          <a:p>
            <a:pPr>
              <a:buAutoNum type="arabicParenR"/>
            </a:pPr>
            <a:endParaRPr lang="en-US" sz="2000" dirty="0">
              <a:latin typeface="Aptos"/>
              <a:ea typeface="+mn-lt"/>
              <a:cs typeface="+mn-lt"/>
            </a:endParaRPr>
          </a:p>
        </p:txBody>
      </p:sp>
      <p:pic>
        <p:nvPicPr>
          <p:cNvPr id="6" name="Picture 5" descr="A screenshot of a graph&#10;&#10;AI-generated content may be incorrect.">
            <a:extLst>
              <a:ext uri="{FF2B5EF4-FFF2-40B4-BE49-F238E27FC236}">
                <a16:creationId xmlns:a16="http://schemas.microsoft.com/office/drawing/2014/main" id="{BF0182C1-D1F9-7AAD-7BDE-52983D5E9CA8}"/>
              </a:ext>
            </a:extLst>
          </p:cNvPr>
          <p:cNvPicPr>
            <a:picLocks noChangeAspect="1"/>
          </p:cNvPicPr>
          <p:nvPr/>
        </p:nvPicPr>
        <p:blipFill>
          <a:blip r:embed="rId2"/>
          <a:stretch>
            <a:fillRect/>
          </a:stretch>
        </p:blipFill>
        <p:spPr>
          <a:xfrm>
            <a:off x="1383077" y="2242123"/>
            <a:ext cx="9001125" cy="1924050"/>
          </a:xfrm>
          <a:prstGeom prst="rect">
            <a:avLst/>
          </a:prstGeom>
        </p:spPr>
      </p:pic>
    </p:spTree>
    <p:extLst>
      <p:ext uri="{BB962C8B-B14F-4D97-AF65-F5344CB8AC3E}">
        <p14:creationId xmlns:p14="http://schemas.microsoft.com/office/powerpoint/2010/main" val="174035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1DF8C-0E99-46EF-9369-D722CB0EA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21145-43A4-C886-CA6A-316F25B52E48}"/>
              </a:ext>
            </a:extLst>
          </p:cNvPr>
          <p:cNvSpPr>
            <a:spLocks noGrp="1"/>
          </p:cNvSpPr>
          <p:nvPr>
            <p:ph type="title"/>
          </p:nvPr>
        </p:nvSpPr>
        <p:spPr/>
        <p:txBody>
          <a:bodyPr>
            <a:normAutofit/>
          </a:bodyPr>
          <a:lstStyle/>
          <a:p>
            <a:r>
              <a:rPr lang="en-US" dirty="0">
                <a:latin typeface="Aptos"/>
              </a:rPr>
              <a:t>Exploratory data analysis (EDA)</a:t>
            </a:r>
          </a:p>
        </p:txBody>
      </p:sp>
      <p:sp>
        <p:nvSpPr>
          <p:cNvPr id="3" name="Content Placeholder 2">
            <a:extLst>
              <a:ext uri="{FF2B5EF4-FFF2-40B4-BE49-F238E27FC236}">
                <a16:creationId xmlns:a16="http://schemas.microsoft.com/office/drawing/2014/main" id="{C751F21D-26B4-2D8F-843B-E68BB6C08576}"/>
              </a:ext>
            </a:extLst>
          </p:cNvPr>
          <p:cNvSpPr>
            <a:spLocks noGrp="1"/>
          </p:cNvSpPr>
          <p:nvPr>
            <p:ph idx="1"/>
          </p:nvPr>
        </p:nvSpPr>
        <p:spPr/>
        <p:txBody>
          <a:bodyPr vert="horz" lIns="91440" tIns="45720" rIns="91440" bIns="45720" rtlCol="0" anchor="t">
            <a:noAutofit/>
          </a:bodyPr>
          <a:lstStyle/>
          <a:p>
            <a:pPr>
              <a:buFont typeface="Arial"/>
            </a:pPr>
            <a:r>
              <a:rPr lang="en-US" dirty="0"/>
              <a:t>Using Inner Joins to Filter Weather Observations</a:t>
            </a:r>
            <a:br>
              <a:rPr lang="en-US" dirty="0"/>
            </a:br>
            <a:r>
              <a:rPr lang="en-US" dirty="0">
                <a:ea typeface="+mn-lt"/>
                <a:cs typeface="+mn-lt"/>
              </a:rPr>
              <a:t>We have separate </a:t>
            </a:r>
            <a:r>
              <a:rPr lang="en-US" dirty="0" err="1">
                <a:ea typeface="+mn-lt"/>
                <a:cs typeface="+mn-lt"/>
              </a:rPr>
              <a:t>DataFrames</a:t>
            </a:r>
            <a:r>
              <a:rPr lang="en-US" dirty="0">
                <a:ea typeface="+mn-lt"/>
                <a:cs typeface="+mn-lt"/>
              </a:rPr>
              <a:t> containing Atlanta and Seattle stations, and we have our total precipitation grouped by </a:t>
            </a:r>
            <a:r>
              <a:rPr lang="en-US" dirty="0" err="1">
                <a:latin typeface="Consolas"/>
              </a:rPr>
              <a:t>station_id</a:t>
            </a:r>
            <a:r>
              <a:rPr lang="en-US" dirty="0">
                <a:ea typeface="+mn-lt"/>
                <a:cs typeface="+mn-lt"/>
              </a:rPr>
              <a:t> and </a:t>
            </a:r>
            <a:r>
              <a:rPr lang="en-US" dirty="0">
                <a:latin typeface="Consolas"/>
              </a:rPr>
              <a:t>year</a:t>
            </a:r>
            <a:r>
              <a:rPr lang="en-US" dirty="0">
                <a:ea typeface="+mn-lt"/>
                <a:cs typeface="+mn-lt"/>
              </a:rPr>
              <a:t>. Computing inner joins can let us compute total precipitation by year for just Atlanta and Seattle.</a:t>
            </a:r>
            <a:endParaRPr lang="en-US"/>
          </a:p>
          <a:p>
            <a:pPr marL="0" indent="0">
              <a:buNone/>
            </a:pPr>
            <a:endParaRPr lang="en-US" dirty="0"/>
          </a:p>
          <a:p>
            <a:pPr>
              <a:buAutoNum type="arabicParenR"/>
            </a:pPr>
            <a:endParaRPr lang="en-US" sz="2000" dirty="0"/>
          </a:p>
        </p:txBody>
      </p:sp>
      <p:pic>
        <p:nvPicPr>
          <p:cNvPr id="4" name="Picture 3" descr="A screenshot of a graph&#10;&#10;AI-generated content may be incorrect.">
            <a:extLst>
              <a:ext uri="{FF2B5EF4-FFF2-40B4-BE49-F238E27FC236}">
                <a16:creationId xmlns:a16="http://schemas.microsoft.com/office/drawing/2014/main" id="{1E03A097-0214-522E-342C-330F7207A796}"/>
              </a:ext>
            </a:extLst>
          </p:cNvPr>
          <p:cNvPicPr>
            <a:picLocks noChangeAspect="1"/>
          </p:cNvPicPr>
          <p:nvPr/>
        </p:nvPicPr>
        <p:blipFill>
          <a:blip r:embed="rId2"/>
          <a:stretch>
            <a:fillRect/>
          </a:stretch>
        </p:blipFill>
        <p:spPr>
          <a:xfrm>
            <a:off x="1085850" y="4000122"/>
            <a:ext cx="10020300" cy="1857375"/>
          </a:xfrm>
          <a:prstGeom prst="rect">
            <a:avLst/>
          </a:prstGeom>
        </p:spPr>
      </p:pic>
    </p:spTree>
    <p:extLst>
      <p:ext uri="{BB962C8B-B14F-4D97-AF65-F5344CB8AC3E}">
        <p14:creationId xmlns:p14="http://schemas.microsoft.com/office/powerpoint/2010/main" val="358211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60A7E-7097-BC64-3ACC-8FB97B66E5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64688C-EA4E-F7C3-D5D5-98A116650FF0}"/>
              </a:ext>
            </a:extLst>
          </p:cNvPr>
          <p:cNvSpPr>
            <a:spLocks noGrp="1"/>
          </p:cNvSpPr>
          <p:nvPr>
            <p:ph type="title"/>
          </p:nvPr>
        </p:nvSpPr>
        <p:spPr/>
        <p:txBody>
          <a:bodyPr>
            <a:normAutofit/>
          </a:bodyPr>
          <a:lstStyle/>
          <a:p>
            <a:r>
              <a:rPr lang="en-US" dirty="0">
                <a:latin typeface="Aptos"/>
              </a:rPr>
              <a:t>Exploratory data analysis (EDA)</a:t>
            </a:r>
          </a:p>
        </p:txBody>
      </p:sp>
      <p:sp>
        <p:nvSpPr>
          <p:cNvPr id="3" name="Content Placeholder 2">
            <a:extLst>
              <a:ext uri="{FF2B5EF4-FFF2-40B4-BE49-F238E27FC236}">
                <a16:creationId xmlns:a16="http://schemas.microsoft.com/office/drawing/2014/main" id="{A5761082-658C-4E74-AB7C-3AB76611FDDD}"/>
              </a:ext>
            </a:extLst>
          </p:cNvPr>
          <p:cNvSpPr>
            <a:spLocks noGrp="1"/>
          </p:cNvSpPr>
          <p:nvPr>
            <p:ph idx="1"/>
          </p:nvPr>
        </p:nvSpPr>
        <p:spPr/>
        <p:txBody>
          <a:bodyPr vert="horz" lIns="91440" tIns="45720" rIns="91440" bIns="45720" rtlCol="0" anchor="t">
            <a:noAutofit/>
          </a:bodyPr>
          <a:lstStyle/>
          <a:p>
            <a:pPr>
              <a:buFont typeface="Arial"/>
              <a:buChar char="•"/>
            </a:pPr>
            <a:r>
              <a:rPr lang="en-US" dirty="0"/>
              <a:t>It</a:t>
            </a:r>
            <a:r>
              <a:rPr lang="en-US" dirty="0">
                <a:ea typeface="+mn-lt"/>
                <a:cs typeface="+mn-lt"/>
              </a:rPr>
              <a:t> looks like at least for roughly the last years, it rains more by volume in Atlanta than it does in Seattle</a:t>
            </a:r>
            <a:endParaRPr lang="en-US" dirty="0"/>
          </a:p>
          <a:p>
            <a:pPr>
              <a:buAutoNum type="arabicParenR"/>
            </a:pPr>
            <a:endParaRPr lang="en-US" sz="2000" dirty="0"/>
          </a:p>
        </p:txBody>
      </p:sp>
      <p:pic>
        <p:nvPicPr>
          <p:cNvPr id="5" name="Picture 4" descr="A graph with blue lines and orange lines">
            <a:extLst>
              <a:ext uri="{FF2B5EF4-FFF2-40B4-BE49-F238E27FC236}">
                <a16:creationId xmlns:a16="http://schemas.microsoft.com/office/drawing/2014/main" id="{BF642EE6-85C2-C36D-43F5-95BC6424DB01}"/>
              </a:ext>
            </a:extLst>
          </p:cNvPr>
          <p:cNvPicPr>
            <a:picLocks noChangeAspect="1"/>
          </p:cNvPicPr>
          <p:nvPr/>
        </p:nvPicPr>
        <p:blipFill>
          <a:blip r:embed="rId2"/>
          <a:stretch>
            <a:fillRect/>
          </a:stretch>
        </p:blipFill>
        <p:spPr>
          <a:xfrm>
            <a:off x="2812607" y="2849380"/>
            <a:ext cx="6566785" cy="3320322"/>
          </a:xfrm>
          <a:prstGeom prst="rect">
            <a:avLst/>
          </a:prstGeom>
        </p:spPr>
      </p:pic>
    </p:spTree>
    <p:extLst>
      <p:ext uri="{BB962C8B-B14F-4D97-AF65-F5344CB8AC3E}">
        <p14:creationId xmlns:p14="http://schemas.microsoft.com/office/powerpoint/2010/main" val="279569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8E6ED-32F5-F68B-225F-A72C1F8EC6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1ECE77-7658-645A-9ECF-1BB077CA59B5}"/>
              </a:ext>
            </a:extLst>
          </p:cNvPr>
          <p:cNvSpPr>
            <a:spLocks noGrp="1"/>
          </p:cNvSpPr>
          <p:nvPr>
            <p:ph type="title"/>
          </p:nvPr>
        </p:nvSpPr>
        <p:spPr/>
        <p:txBody>
          <a:bodyPr>
            <a:normAutofit/>
          </a:bodyPr>
          <a:lstStyle/>
          <a:p>
            <a:r>
              <a:rPr lang="en-US" dirty="0">
                <a:latin typeface="Aptos"/>
              </a:rPr>
              <a:t>Decision trees</a:t>
            </a:r>
            <a:endParaRPr lang="en-US" dirty="0"/>
          </a:p>
        </p:txBody>
      </p:sp>
      <p:sp>
        <p:nvSpPr>
          <p:cNvPr id="3" name="Content Placeholder 2">
            <a:extLst>
              <a:ext uri="{FF2B5EF4-FFF2-40B4-BE49-F238E27FC236}">
                <a16:creationId xmlns:a16="http://schemas.microsoft.com/office/drawing/2014/main" id="{91D6AD58-F606-5883-886C-C4970BCB644E}"/>
              </a:ext>
            </a:extLst>
          </p:cNvPr>
          <p:cNvSpPr>
            <a:spLocks noGrp="1"/>
          </p:cNvSpPr>
          <p:nvPr>
            <p:ph idx="1"/>
          </p:nvPr>
        </p:nvSpPr>
        <p:spPr/>
        <p:txBody>
          <a:bodyPr vert="horz" lIns="91440" tIns="45720" rIns="91440" bIns="45720" rtlCol="0" anchor="t">
            <a:noAutofit/>
          </a:bodyPr>
          <a:lstStyle/>
          <a:p>
            <a:pPr>
              <a:buFont typeface="Arial"/>
              <a:buChar char="•"/>
            </a:pPr>
            <a:r>
              <a:rPr lang="en-US" dirty="0">
                <a:ea typeface="+mn-lt"/>
                <a:cs typeface="+mn-lt"/>
              </a:rPr>
              <a:t>A decision tree is a non-parametric supervised learning algorithm, which is utilized for both classification and regression tasks. </a:t>
            </a:r>
          </a:p>
          <a:p>
            <a:pPr>
              <a:buFont typeface="Arial"/>
              <a:buChar char="•"/>
            </a:pPr>
            <a:r>
              <a:rPr lang="en-US" dirty="0">
                <a:ea typeface="+mn-lt"/>
                <a:cs typeface="+mn-lt"/>
              </a:rPr>
              <a:t>It has a hierarchical, tree structure, which consists of a root node, branches, internal nodes and leaf nodes.</a:t>
            </a:r>
            <a:endParaRPr lang="en-US" dirty="0"/>
          </a:p>
        </p:txBody>
      </p:sp>
      <p:pic>
        <p:nvPicPr>
          <p:cNvPr id="6" name="Picture 5" descr="A diagram of a weather&#10;&#10;AI-generated content may be incorrect.">
            <a:extLst>
              <a:ext uri="{FF2B5EF4-FFF2-40B4-BE49-F238E27FC236}">
                <a16:creationId xmlns:a16="http://schemas.microsoft.com/office/drawing/2014/main" id="{037CDA3F-9C48-2F0D-F3E8-E443BEE22DC6}"/>
              </a:ext>
            </a:extLst>
          </p:cNvPr>
          <p:cNvPicPr>
            <a:picLocks noChangeAspect="1"/>
          </p:cNvPicPr>
          <p:nvPr/>
        </p:nvPicPr>
        <p:blipFill>
          <a:blip r:embed="rId2"/>
          <a:stretch>
            <a:fillRect/>
          </a:stretch>
        </p:blipFill>
        <p:spPr>
          <a:xfrm>
            <a:off x="3864949" y="3539992"/>
            <a:ext cx="4450205" cy="2632493"/>
          </a:xfrm>
          <a:prstGeom prst="rect">
            <a:avLst/>
          </a:prstGeom>
        </p:spPr>
      </p:pic>
    </p:spTree>
    <p:extLst>
      <p:ext uri="{BB962C8B-B14F-4D97-AF65-F5344CB8AC3E}">
        <p14:creationId xmlns:p14="http://schemas.microsoft.com/office/powerpoint/2010/main" val="132343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DB3F7-278E-11CE-9BE9-62163C544E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A56379-C230-568F-59C6-AC6FD641214F}"/>
              </a:ext>
            </a:extLst>
          </p:cNvPr>
          <p:cNvSpPr>
            <a:spLocks noGrp="1"/>
          </p:cNvSpPr>
          <p:nvPr>
            <p:ph type="title"/>
          </p:nvPr>
        </p:nvSpPr>
        <p:spPr/>
        <p:txBody>
          <a:bodyPr>
            <a:normAutofit/>
          </a:bodyPr>
          <a:lstStyle/>
          <a:p>
            <a:r>
              <a:rPr lang="en-US" dirty="0" err="1">
                <a:latin typeface="Aptos"/>
              </a:rPr>
              <a:t>XGBoost</a:t>
            </a:r>
            <a:r>
              <a:rPr lang="en-US" dirty="0">
                <a:latin typeface="Aptos"/>
              </a:rPr>
              <a:t> and Random Forest</a:t>
            </a:r>
            <a:endParaRPr lang="en-US" dirty="0"/>
          </a:p>
        </p:txBody>
      </p:sp>
      <p:sp>
        <p:nvSpPr>
          <p:cNvPr id="3" name="Content Placeholder 2">
            <a:extLst>
              <a:ext uri="{FF2B5EF4-FFF2-40B4-BE49-F238E27FC236}">
                <a16:creationId xmlns:a16="http://schemas.microsoft.com/office/drawing/2014/main" id="{F11651EF-D2BD-CDE7-6304-94293C90A950}"/>
              </a:ext>
            </a:extLst>
          </p:cNvPr>
          <p:cNvSpPr>
            <a:spLocks noGrp="1"/>
          </p:cNvSpPr>
          <p:nvPr>
            <p:ph idx="1"/>
          </p:nvPr>
        </p:nvSpPr>
        <p:spPr/>
        <p:txBody>
          <a:bodyPr vert="horz" lIns="91440" tIns="45720" rIns="91440" bIns="45720" rtlCol="0" anchor="t">
            <a:noAutofit/>
          </a:bodyPr>
          <a:lstStyle/>
          <a:p>
            <a:pPr>
              <a:buFont typeface="Arial"/>
              <a:buChar char="•"/>
            </a:pPr>
            <a:r>
              <a:rPr lang="en-US" dirty="0" err="1">
                <a:ea typeface="+mn-lt"/>
                <a:cs typeface="+mn-lt"/>
              </a:rPr>
              <a:t>XGBoost</a:t>
            </a:r>
            <a:r>
              <a:rPr lang="en-US" dirty="0">
                <a:ea typeface="+mn-lt"/>
                <a:cs typeface="+mn-lt"/>
              </a:rPr>
              <a:t> and Random Forest are both popular ensemble learning methods that build multiple decision trees to make predictions, but they differ in their approach and optimization. </a:t>
            </a:r>
          </a:p>
          <a:p>
            <a:pPr>
              <a:buFont typeface="Arial"/>
              <a:buChar char="•"/>
            </a:pPr>
            <a:r>
              <a:rPr lang="en-US" dirty="0">
                <a:ea typeface="+mn-lt"/>
                <a:cs typeface="+mn-lt"/>
              </a:rPr>
              <a:t>Random Forest uses a bagging technique, building trees independently and averaging their outputs</a:t>
            </a:r>
          </a:p>
          <a:p>
            <a:pPr>
              <a:buFont typeface="Arial"/>
              <a:buChar char="•"/>
            </a:pPr>
            <a:r>
              <a:rPr lang="en-US" dirty="0">
                <a:ea typeface="+mn-lt"/>
                <a:cs typeface="+mn-lt"/>
              </a:rPr>
              <a:t> </a:t>
            </a:r>
            <a:r>
              <a:rPr lang="en-US" dirty="0" err="1">
                <a:ea typeface="+mn-lt"/>
                <a:cs typeface="+mn-lt"/>
              </a:rPr>
              <a:t>XGBoost</a:t>
            </a:r>
            <a:r>
              <a:rPr lang="en-US" dirty="0">
                <a:ea typeface="+mn-lt"/>
                <a:cs typeface="+mn-lt"/>
              </a:rPr>
              <a:t> uses a boosting technique, building trees sequentially and correcting errors of previous trees. </a:t>
            </a:r>
            <a:endParaRPr lang="en-US">
              <a:ea typeface="+mn-lt"/>
              <a:cs typeface="+mn-lt"/>
            </a:endParaRPr>
          </a:p>
          <a:p>
            <a:pPr>
              <a:buFont typeface="Arial"/>
              <a:buChar char="•"/>
            </a:pPr>
            <a:r>
              <a:rPr lang="en-US" dirty="0" err="1">
                <a:ea typeface="+mn-lt"/>
                <a:cs typeface="+mn-lt"/>
              </a:rPr>
              <a:t>XGBoost</a:t>
            </a:r>
            <a:r>
              <a:rPr lang="en-US" dirty="0">
                <a:ea typeface="+mn-lt"/>
                <a:cs typeface="+mn-lt"/>
              </a:rPr>
              <a:t> is generally more accurate and efficient, especially with complex datasets, but requires more tuning and can be slower to train. </a:t>
            </a:r>
            <a:endParaRPr lang="en-US"/>
          </a:p>
          <a:p>
            <a:pPr>
              <a:buFont typeface="Arial"/>
              <a:buChar char="•"/>
            </a:pPr>
            <a:endParaRPr lang="en-US" dirty="0"/>
          </a:p>
        </p:txBody>
      </p:sp>
    </p:spTree>
    <p:extLst>
      <p:ext uri="{BB962C8B-B14F-4D97-AF65-F5344CB8AC3E}">
        <p14:creationId xmlns:p14="http://schemas.microsoft.com/office/powerpoint/2010/main" val="872346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HPC for ML Magurele Summer School</vt:lpstr>
      <vt:lpstr>Exploratory data analysis (EDA)</vt:lpstr>
      <vt:lpstr>Exploratory data analysis (EDA)</vt:lpstr>
      <vt:lpstr>Exploratory data analysis (EDA)</vt:lpstr>
      <vt:lpstr>Exploratory data analysis (EDA)</vt:lpstr>
      <vt:lpstr>Exploratory data analysis (EDA)</vt:lpstr>
      <vt:lpstr>Exploratory data analysis (EDA)</vt:lpstr>
      <vt:lpstr>Decision trees</vt:lpstr>
      <vt:lpstr>XGBoost and Random Forest</vt:lpstr>
      <vt:lpstr>RAPIDS and XGBoost</vt:lpstr>
      <vt:lpstr>Searching for Exotic Particles in High-Energy Physics with Deep Learning</vt:lpstr>
      <vt:lpstr>Higgs boson</vt:lpstr>
      <vt:lpstr>Higgs boson</vt:lpstr>
      <vt:lpstr>Higgs boson</vt:lpstr>
      <vt:lpstr>Higgs boson</vt:lpstr>
      <vt:lpstr>Higgs boson</vt:lpstr>
      <vt:lpstr>New York taxi</vt:lpstr>
      <vt:lpstr>New York taxi</vt:lpstr>
      <vt:lpstr>New York taxi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2386</cp:revision>
  <dcterms:created xsi:type="dcterms:W3CDTF">2025-07-01T13:43:37Z</dcterms:created>
  <dcterms:modified xsi:type="dcterms:W3CDTF">2025-07-05T19:35:08Z</dcterms:modified>
</cp:coreProperties>
</file>