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4" r:id="rId4"/>
    <p:sldId id="285" r:id="rId5"/>
    <p:sldId id="280" r:id="rId6"/>
    <p:sldId id="286" r:id="rId7"/>
    <p:sldId id="287" r:id="rId8"/>
    <p:sldId id="288" r:id="rId9"/>
    <p:sldId id="294" r:id="rId10"/>
    <p:sldId id="289" r:id="rId11"/>
    <p:sldId id="290" r:id="rId12"/>
    <p:sldId id="291" r:id="rId13"/>
    <p:sldId id="292" r:id="rId14"/>
    <p:sldId id="293" r:id="rId15"/>
    <p:sldId id="264" r:id="rId16"/>
    <p:sldId id="296" r:id="rId17"/>
    <p:sldId id="297" r:id="rId18"/>
    <p:sldId id="298" r:id="rId19"/>
    <p:sldId id="267" r:id="rId20"/>
    <p:sldId id="277" r:id="rId21"/>
    <p:sldId id="278" r:id="rId22"/>
    <p:sldId id="279" r:id="rId23"/>
    <p:sldId id="302" r:id="rId24"/>
    <p:sldId id="299" r:id="rId25"/>
    <p:sldId id="300" r:id="rId26"/>
    <p:sldId id="30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E0CEC-47BF-941C-81E9-B056A83AAE3F}" v="725" dt="2025-07-08T08:23:47.052"/>
    <p1510:client id="{BA19F196-DDB5-95B9-070A-803C4BC3358B}" v="9" dt="2025-07-08T14:45:23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HPC for ML</a:t>
            </a:r>
            <a:br>
              <a:rPr lang="en-US" dirty="0"/>
            </a:br>
            <a:r>
              <a:rPr lang="en-US" dirty="0" err="1">
                <a:ea typeface="+mj-lt"/>
                <a:cs typeface="+mj-lt"/>
              </a:rPr>
              <a:t>Magurele</a:t>
            </a:r>
            <a:r>
              <a:rPr lang="en-US" dirty="0">
                <a:ea typeface="+mj-lt"/>
                <a:cs typeface="+mj-lt"/>
              </a:rPr>
              <a:t> Summer School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355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GPU Accelerated Distributed Data Science 2</a:t>
            </a:r>
          </a:p>
          <a:p>
            <a:endParaRPr lang="en-US" dirty="0"/>
          </a:p>
          <a:p>
            <a:pPr algn="l"/>
            <a:r>
              <a:rPr lang="en-US" dirty="0"/>
              <a:t>Marco </a:t>
            </a:r>
            <a:r>
              <a:rPr lang="en-US" dirty="0" err="1"/>
              <a:t>Celoria</a:t>
            </a:r>
            <a:r>
              <a:rPr lang="en-US" dirty="0"/>
              <a:t> – CINECA</a:t>
            </a:r>
          </a:p>
          <a:p>
            <a:pPr algn="r"/>
            <a:r>
              <a:rPr lang="en-US" err="1"/>
              <a:t>Magurele</a:t>
            </a:r>
            <a:r>
              <a:rPr lang="en-US" dirty="0"/>
              <a:t> 9 July 2025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05AC8-2BBF-0597-3EF0-430FD62A5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B8FF-7877-1BEF-1CA2-1129B8F8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"/>
              </a:rPr>
              <a:t>k-Nearest Neighbors (</a:t>
            </a:r>
            <a:r>
              <a:rPr lang="en-US" dirty="0" err="1">
                <a:latin typeface="Aptos"/>
              </a:rPr>
              <a:t>kNN</a:t>
            </a:r>
            <a:r>
              <a:rPr lang="en-US" dirty="0">
                <a:latin typeface="Aptos"/>
              </a:rPr>
              <a:t>)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7343FDD-3F7D-D76A-CA11-6C649D6D8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7637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When trying to predict outcomes of a particular observation in a dataset, one of the most natural and intuitive options is to consider similar observations and check their outcomes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kNN</a:t>
            </a:r>
            <a:r>
              <a:rPr lang="en-US" sz="2400" dirty="0">
                <a:ea typeface="+mn-lt"/>
                <a:cs typeface="+mn-lt"/>
              </a:rPr>
              <a:t> is used for classification, regression, or search algorithms</a:t>
            </a:r>
          </a:p>
          <a:p>
            <a:r>
              <a:rPr lang="en-US" sz="2400" dirty="0">
                <a:ea typeface="+mn-lt"/>
                <a:cs typeface="+mn-lt"/>
              </a:rPr>
              <a:t>For each new observation, we find the k most similar (defined in terms of distance metric) observations with known outcomes</a:t>
            </a:r>
            <a:endParaRPr lang="en-US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Labelled observations are gathered into a data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structure known as </a:t>
            </a:r>
            <a:r>
              <a:rPr lang="en-US" sz="2400" i="1" dirty="0">
                <a:ea typeface="+mn-lt"/>
                <a:cs typeface="+mn-lt"/>
              </a:rPr>
              <a:t>index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New </a:t>
            </a:r>
            <a:r>
              <a:rPr lang="en-US" sz="2400" dirty="0" err="1">
                <a:ea typeface="+mn-lt"/>
                <a:cs typeface="+mn-lt"/>
              </a:rPr>
              <a:t>unlabelled</a:t>
            </a:r>
            <a:r>
              <a:rPr lang="en-US" sz="2400" dirty="0">
                <a:ea typeface="+mn-lt"/>
                <a:cs typeface="+mn-lt"/>
              </a:rPr>
              <a:t> observations upon which search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is performed are the </a:t>
            </a:r>
            <a:r>
              <a:rPr lang="en-US" sz="2400" i="1" dirty="0">
                <a:ea typeface="+mn-lt"/>
                <a:cs typeface="+mn-lt"/>
              </a:rPr>
              <a:t>query</a:t>
            </a:r>
            <a:endParaRPr lang="en-US" sz="2400" dirty="0"/>
          </a:p>
        </p:txBody>
      </p:sp>
      <p:pic>
        <p:nvPicPr>
          <p:cNvPr id="3" name="Picture 2" descr="A diagram of a network&#10;&#10;AI-generated content may be incorrect.">
            <a:extLst>
              <a:ext uri="{FF2B5EF4-FFF2-40B4-BE49-F238E27FC236}">
                <a16:creationId xmlns:a16="http://schemas.microsoft.com/office/drawing/2014/main" id="{242FD46B-AE50-B428-D891-0193CCA21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654" y="3863270"/>
            <a:ext cx="3242027" cy="232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28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BA778-118B-9A8F-BEFC-6B0DBD50B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0A1C-7260-05D4-4866-305FA715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Display"/>
              </a:rPr>
              <a:t>How</a:t>
            </a:r>
            <a:r>
              <a:rPr lang="en-US" dirty="0">
                <a:ea typeface="+mj-lt"/>
                <a:cs typeface="+mj-lt"/>
              </a:rPr>
              <a:t> does distributed </a:t>
            </a:r>
            <a:r>
              <a:rPr lang="en-US" dirty="0" err="1">
                <a:ea typeface="+mj-lt"/>
                <a:cs typeface="+mj-lt"/>
              </a:rPr>
              <a:t>kNN</a:t>
            </a:r>
            <a:r>
              <a:rPr lang="en-US" dirty="0">
                <a:ea typeface="+mj-lt"/>
                <a:cs typeface="+mj-lt"/>
              </a:rPr>
              <a:t> work? 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2B374F1-339A-48CA-0723-D3688B2F7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531"/>
            <a:ext cx="10517637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200" dirty="0">
                <a:ea typeface="+mn-lt"/>
                <a:cs typeface="+mn-lt"/>
              </a:rPr>
              <a:t>Based on https://medium.com/rapids-ai/scaling-knn-to-new-heights-using-rapids-cuml-and-dask-63410983acfe</a:t>
            </a:r>
          </a:p>
          <a:p>
            <a:r>
              <a:rPr lang="en-US" sz="2400" dirty="0">
                <a:ea typeface="+mn-lt"/>
                <a:cs typeface="+mn-lt"/>
              </a:rPr>
              <a:t>For large datasets, we scale the algorithm by splitting the workload to multiple GPUs, using the multi-node, multi-GPU </a:t>
            </a:r>
            <a:r>
              <a:rPr lang="en-US" sz="2400" dirty="0" err="1">
                <a:ea typeface="+mn-lt"/>
                <a:cs typeface="+mn-lt"/>
              </a:rPr>
              <a:t>kNN</a:t>
            </a:r>
            <a:r>
              <a:rPr lang="en-US" sz="2400" dirty="0">
                <a:ea typeface="+mn-lt"/>
                <a:cs typeface="+mn-lt"/>
              </a:rPr>
              <a:t> algorithm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Workers, each attached to a single-GPU, directly interact with each other</a:t>
            </a:r>
          </a:p>
          <a:p>
            <a:r>
              <a:rPr lang="en-US" sz="2400" dirty="0">
                <a:ea typeface="+mn-lt"/>
                <a:cs typeface="+mn-lt"/>
              </a:rPr>
              <a:t>A scheduler first lists the workers available in the cluster</a:t>
            </a:r>
          </a:p>
          <a:p>
            <a:r>
              <a:rPr lang="en-US" sz="2400" dirty="0">
                <a:ea typeface="+mn-lt"/>
                <a:cs typeface="+mn-lt"/>
              </a:rPr>
              <a:t>A client initiate the loading of the data (partitioned across workers)</a:t>
            </a:r>
          </a:p>
          <a:p>
            <a:r>
              <a:rPr lang="en-US" sz="2400" dirty="0">
                <a:ea typeface="+mn-lt"/>
                <a:cs typeface="+mn-lt"/>
              </a:rPr>
              <a:t>Then it will trigger the distributed operations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to perform the search</a:t>
            </a:r>
          </a:p>
          <a:p>
            <a:r>
              <a:rPr lang="en-US" sz="2400" dirty="0">
                <a:ea typeface="+mn-lt"/>
                <a:cs typeface="+mn-lt"/>
              </a:rPr>
              <a:t>All the workers run the same set of </a:t>
            </a:r>
            <a:br>
              <a:rPr lang="en-US" dirty="0"/>
            </a:br>
            <a:r>
              <a:rPr lang="en-US" sz="2400" dirty="0">
                <a:ea typeface="+mn-lt"/>
                <a:cs typeface="+mn-lt"/>
              </a:rPr>
              <a:t>instructions on their local data partitions</a:t>
            </a:r>
            <a:endParaRPr lang="en-US" sz="2400" dirty="0"/>
          </a:p>
          <a:p>
            <a:endParaRPr lang="en-US" sz="1800" dirty="0"/>
          </a:p>
        </p:txBody>
      </p:sp>
      <p:pic>
        <p:nvPicPr>
          <p:cNvPr id="3" name="Picture 2" descr="A diagram of a schedule&#10;&#10;AI-generated content may be incorrect.">
            <a:extLst>
              <a:ext uri="{FF2B5EF4-FFF2-40B4-BE49-F238E27FC236}">
                <a16:creationId xmlns:a16="http://schemas.microsoft.com/office/drawing/2014/main" id="{0371F4F3-7921-E855-5545-0CF95A65B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056" y="4316602"/>
            <a:ext cx="3630347" cy="187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48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B4D50-A2A9-9BA6-34BF-B76213CCD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2C3A-8DF2-5FE1-C142-B222C89B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Display"/>
              </a:rPr>
              <a:t>Partitions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D216724-7D1B-28F2-FE5B-6E07DFD71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531"/>
            <a:ext cx="10517637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Data is stored in partitions shared among the workers, a distributed array</a:t>
            </a:r>
            <a:endParaRPr lang="en-US" dirty="0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Input index:</a:t>
            </a:r>
            <a:r>
              <a:rPr lang="en-US" sz="2400" dirty="0">
                <a:ea typeface="+mn-lt"/>
                <a:cs typeface="+mn-lt"/>
              </a:rPr>
              <a:t> it contains reference observations </a:t>
            </a:r>
            <a:r>
              <a:rPr lang="en-US" sz="2400" b="1" dirty="0">
                <a:ea typeface="+mn-lt"/>
                <a:cs typeface="+mn-lt"/>
              </a:rPr>
              <a:t>(</a:t>
            </a:r>
            <a:r>
              <a:rPr lang="en-US" sz="2400" b="1" dirty="0" err="1">
                <a:ea typeface="+mn-lt"/>
                <a:cs typeface="+mn-lt"/>
              </a:rPr>
              <a:t>n_references</a:t>
            </a:r>
            <a:r>
              <a:rPr lang="en-US" sz="2400" b="1" dirty="0">
                <a:ea typeface="+mn-lt"/>
                <a:cs typeface="+mn-lt"/>
              </a:rPr>
              <a:t> x </a:t>
            </a:r>
            <a:r>
              <a:rPr lang="en-US" sz="2400" b="1" dirty="0" err="1">
                <a:ea typeface="+mn-lt"/>
                <a:cs typeface="+mn-lt"/>
              </a:rPr>
              <a:t>n_features</a:t>
            </a:r>
            <a:r>
              <a:rPr lang="en-US" sz="2400" b="1" dirty="0">
                <a:ea typeface="+mn-lt"/>
                <a:cs typeface="+mn-lt"/>
              </a:rPr>
              <a:t>)</a:t>
            </a:r>
            <a:endParaRPr lang="en-US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Input query:</a:t>
            </a:r>
            <a:r>
              <a:rPr lang="en-US" sz="2400" dirty="0">
                <a:ea typeface="+mn-lt"/>
                <a:cs typeface="+mn-lt"/>
              </a:rPr>
              <a:t> it contains observations for which to find the nearest neighbors, size </a:t>
            </a:r>
            <a:r>
              <a:rPr lang="en-US" sz="2400" b="1" dirty="0">
                <a:ea typeface="+mn-lt"/>
                <a:cs typeface="+mn-lt"/>
              </a:rPr>
              <a:t>(</a:t>
            </a:r>
            <a:r>
              <a:rPr lang="en-US" sz="2400" b="1" dirty="0" err="1">
                <a:ea typeface="+mn-lt"/>
                <a:cs typeface="+mn-lt"/>
              </a:rPr>
              <a:t>n_queries</a:t>
            </a:r>
            <a:r>
              <a:rPr lang="en-US" sz="2400" b="1" dirty="0">
                <a:ea typeface="+mn-lt"/>
                <a:cs typeface="+mn-lt"/>
              </a:rPr>
              <a:t> x </a:t>
            </a:r>
            <a:r>
              <a:rPr lang="en-US" sz="2400" b="1" dirty="0" err="1">
                <a:ea typeface="+mn-lt"/>
                <a:cs typeface="+mn-lt"/>
              </a:rPr>
              <a:t>n_features</a:t>
            </a:r>
            <a:r>
              <a:rPr lang="en-US" sz="2400" b="1" dirty="0">
                <a:ea typeface="+mn-lt"/>
                <a:cs typeface="+mn-lt"/>
              </a:rPr>
              <a:t>)</a:t>
            </a:r>
            <a:endParaRPr lang="en-US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Output indices:</a:t>
            </a:r>
            <a:r>
              <a:rPr lang="en-US" sz="2400" dirty="0">
                <a:ea typeface="+mn-lt"/>
                <a:cs typeface="+mn-lt"/>
              </a:rPr>
              <a:t> it will contain the indices of the nearest neighbors in the index for each of the query points, size </a:t>
            </a:r>
            <a:r>
              <a:rPr lang="en-US" sz="2400" b="1" dirty="0">
                <a:ea typeface="+mn-lt"/>
                <a:cs typeface="+mn-lt"/>
              </a:rPr>
              <a:t>(</a:t>
            </a:r>
            <a:r>
              <a:rPr lang="en-US" sz="2400" b="1" dirty="0" err="1">
                <a:ea typeface="+mn-lt"/>
                <a:cs typeface="+mn-lt"/>
              </a:rPr>
              <a:t>n_queries</a:t>
            </a:r>
            <a:r>
              <a:rPr lang="en-US" sz="2400" b="1" dirty="0">
                <a:ea typeface="+mn-lt"/>
                <a:cs typeface="+mn-lt"/>
              </a:rPr>
              <a:t> x </a:t>
            </a:r>
            <a:r>
              <a:rPr lang="en-US" sz="2400" b="1" dirty="0" err="1">
                <a:ea typeface="+mn-lt"/>
                <a:cs typeface="+mn-lt"/>
              </a:rPr>
              <a:t>n_neighbors</a:t>
            </a:r>
            <a:r>
              <a:rPr lang="en-US" sz="2400" b="1" dirty="0">
                <a:ea typeface="+mn-lt"/>
                <a:cs typeface="+mn-lt"/>
              </a:rPr>
              <a:t>)</a:t>
            </a:r>
            <a:endParaRPr lang="en-US" dirty="0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Output distances:</a:t>
            </a:r>
            <a:r>
              <a:rPr lang="en-US" sz="2400" dirty="0">
                <a:ea typeface="+mn-lt"/>
                <a:cs typeface="+mn-lt"/>
              </a:rPr>
              <a:t> it will contain the distances of the nearest neighbors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toward their respective query points,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size </a:t>
            </a:r>
            <a:r>
              <a:rPr lang="en-US" sz="2400" b="1" dirty="0">
                <a:ea typeface="+mn-lt"/>
                <a:cs typeface="+mn-lt"/>
              </a:rPr>
              <a:t>(</a:t>
            </a:r>
            <a:r>
              <a:rPr lang="en-US" sz="2400" b="1" dirty="0" err="1">
                <a:ea typeface="+mn-lt"/>
                <a:cs typeface="+mn-lt"/>
              </a:rPr>
              <a:t>n_queries</a:t>
            </a:r>
            <a:r>
              <a:rPr lang="en-US" sz="2400" b="1" dirty="0">
                <a:ea typeface="+mn-lt"/>
                <a:cs typeface="+mn-lt"/>
              </a:rPr>
              <a:t> x </a:t>
            </a:r>
            <a:r>
              <a:rPr lang="en-US" sz="2400" b="1" dirty="0" err="1">
                <a:ea typeface="+mn-lt"/>
                <a:cs typeface="+mn-lt"/>
              </a:rPr>
              <a:t>n_neighbors</a:t>
            </a:r>
            <a:r>
              <a:rPr lang="en-US" sz="2400" b="1" dirty="0">
                <a:ea typeface="+mn-lt"/>
                <a:cs typeface="+mn-lt"/>
              </a:rPr>
              <a:t>)</a:t>
            </a:r>
            <a:endParaRPr lang="en-US" dirty="0">
              <a:ea typeface="+mn-lt"/>
              <a:cs typeface="+mn-lt"/>
            </a:endParaRPr>
          </a:p>
          <a:p>
            <a:endParaRPr lang="en-US" sz="2400" dirty="0"/>
          </a:p>
        </p:txBody>
      </p:sp>
      <p:pic>
        <p:nvPicPr>
          <p:cNvPr id="5" name="Picture 4" descr="A black arrow pointing to the right&#10;&#10;AI-generated content may be incorrect.">
            <a:extLst>
              <a:ext uri="{FF2B5EF4-FFF2-40B4-BE49-F238E27FC236}">
                <a16:creationId xmlns:a16="http://schemas.microsoft.com/office/drawing/2014/main" id="{6453957C-357B-B9F3-8F74-FBE34D7BC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774" y="4824640"/>
            <a:ext cx="4126707" cy="136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75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94690-DFB2-8F1F-F333-28DE3412B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C4A4-1B19-B6F7-0D58-9E2E2CFB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Display"/>
              </a:rPr>
              <a:t>Distributed</a:t>
            </a:r>
            <a:r>
              <a:rPr lang="en-US" dirty="0"/>
              <a:t> Operations</a:t>
            </a:r>
            <a:endParaRPr lang="en-US" dirty="0">
              <a:latin typeface="Aptos Display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B927390-9BC8-CB8C-6A70-3BAD136C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531"/>
            <a:ext cx="10517637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Queries are processed sequentially as a series of batches. For each batch:</a:t>
            </a:r>
            <a:endParaRPr lang="en-US"/>
          </a:p>
          <a:p>
            <a:r>
              <a:rPr lang="en-US" sz="2400" b="1" dirty="0">
                <a:ea typeface="+mn-lt"/>
                <a:cs typeface="+mn-lt"/>
              </a:rPr>
              <a:t>Queries broadcasting:</a:t>
            </a:r>
            <a:r>
              <a:rPr lang="en-US" sz="2400" dirty="0">
                <a:ea typeface="+mn-lt"/>
                <a:cs typeface="+mn-lt"/>
              </a:rPr>
              <a:t>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The unique owner of the currently processed batch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of queries broadcasts it to all the other workers</a:t>
            </a:r>
            <a:br>
              <a:rPr lang="en-US" sz="2400" dirty="0">
                <a:ea typeface="+mn-lt"/>
                <a:cs typeface="+mn-lt"/>
              </a:rPr>
            </a:br>
            <a:endParaRPr lang="en-US" sz="2400" dirty="0"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r>
              <a:rPr lang="en-US" sz="2400" b="1" dirty="0">
                <a:ea typeface="+mn-lt"/>
                <a:cs typeface="+mn-lt"/>
              </a:rPr>
              <a:t>Local </a:t>
            </a:r>
            <a:r>
              <a:rPr lang="en-US" sz="2400" b="1" dirty="0" err="1">
                <a:ea typeface="+mn-lt"/>
                <a:cs typeface="+mn-lt"/>
              </a:rPr>
              <a:t>kNN</a:t>
            </a:r>
            <a:r>
              <a:rPr lang="en-US" sz="2400" b="1" dirty="0">
                <a:ea typeface="+mn-lt"/>
                <a:cs typeface="+mn-lt"/>
              </a:rPr>
              <a:t>:</a:t>
            </a:r>
            <a:r>
              <a:rPr lang="en-US" sz="2400" dirty="0">
                <a:ea typeface="+mn-lt"/>
                <a:cs typeface="+mn-lt"/>
              </a:rPr>
              <a:t> All workers run a local </a:t>
            </a:r>
            <a:r>
              <a:rPr lang="en-US" sz="2400" dirty="0" err="1">
                <a:ea typeface="+mn-lt"/>
                <a:cs typeface="+mn-lt"/>
              </a:rPr>
              <a:t>kNN</a:t>
            </a:r>
            <a:r>
              <a:rPr lang="en-US" sz="2400" dirty="0">
                <a:ea typeface="+mn-lt"/>
                <a:cs typeface="+mn-lt"/>
              </a:rPr>
              <a:t>.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The local </a:t>
            </a:r>
            <a:r>
              <a:rPr lang="en-US" sz="2400" dirty="0" err="1">
                <a:ea typeface="+mn-lt"/>
                <a:cs typeface="+mn-lt"/>
              </a:rPr>
              <a:t>kNN</a:t>
            </a:r>
            <a:r>
              <a:rPr lang="en-US" sz="2400" dirty="0">
                <a:ea typeface="+mn-lt"/>
                <a:cs typeface="+mn-lt"/>
              </a:rPr>
              <a:t> searches for the nearest neighbors of the currently processed batch of queries in its locally stored index partitions.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The produced indices and distances correspond to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the local nearest neighbors for these query points.</a:t>
            </a:r>
            <a:endParaRPr lang="en-US" sz="2400"/>
          </a:p>
        </p:txBody>
      </p:sp>
      <p:pic>
        <p:nvPicPr>
          <p:cNvPr id="3" name="Picture 2" descr="A close-up of a logo&#10;&#10;AI-generated content may be incorrect.">
            <a:extLst>
              <a:ext uri="{FF2B5EF4-FFF2-40B4-BE49-F238E27FC236}">
                <a16:creationId xmlns:a16="http://schemas.microsoft.com/office/drawing/2014/main" id="{F51DC3A5-5AFE-3AF3-FD6C-BA1D57074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218" y="2235881"/>
            <a:ext cx="3228673" cy="1659958"/>
          </a:xfrm>
          <a:prstGeom prst="rect">
            <a:avLst/>
          </a:prstGeom>
        </p:spPr>
      </p:pic>
      <p:pic>
        <p:nvPicPr>
          <p:cNvPr id="4" name="Picture 3" descr="A group of blue balls with black text&#10;&#10;AI-generated content may be incorrect.">
            <a:extLst>
              <a:ext uri="{FF2B5EF4-FFF2-40B4-BE49-F238E27FC236}">
                <a16:creationId xmlns:a16="http://schemas.microsoft.com/office/drawing/2014/main" id="{09A9973D-A1D8-4ED5-FFBE-4126E70A4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550" y="4632855"/>
            <a:ext cx="3234343" cy="156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09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80F15-B394-06B3-5B38-E18251CE5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EFF2-5432-3878-1012-3E95C760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Display"/>
              </a:rPr>
              <a:t>Distributed</a:t>
            </a:r>
            <a:r>
              <a:rPr lang="en-US" dirty="0"/>
              <a:t> Operations</a:t>
            </a:r>
            <a:endParaRPr lang="en-US" dirty="0">
              <a:latin typeface="Aptos Display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F3619EA-50A6-0185-737B-A720A2592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531"/>
            <a:ext cx="10517637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>
                <a:ea typeface="+mn-lt"/>
                <a:cs typeface="+mn-lt"/>
              </a:rPr>
              <a:t>Local results gathering:</a:t>
            </a:r>
            <a:r>
              <a:rPr lang="en-US" sz="2400" dirty="0">
                <a:ea typeface="+mn-lt"/>
                <a:cs typeface="+mn-lt"/>
              </a:rPr>
              <a:t> Workers send the result of their local </a:t>
            </a:r>
            <a:r>
              <a:rPr lang="en-US" sz="2400" dirty="0" err="1">
                <a:ea typeface="+mn-lt"/>
                <a:cs typeface="+mn-lt"/>
              </a:rPr>
              <a:t>kNN</a:t>
            </a:r>
            <a:r>
              <a:rPr lang="en-US" sz="2400" dirty="0">
                <a:ea typeface="+mn-lt"/>
                <a:cs typeface="+mn-lt"/>
              </a:rPr>
              <a:t> back.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The owner of the currently processed batch of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 queries collects all these data.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Workers then start processing the next batch </a:t>
            </a:r>
            <a:br>
              <a:rPr lang="en-US" sz="2400" dirty="0">
                <a:ea typeface="+mn-lt"/>
                <a:cs typeface="+mn-lt"/>
              </a:rPr>
            </a:br>
            <a:br>
              <a:rPr lang="en-US" sz="2400" dirty="0">
                <a:ea typeface="+mn-lt"/>
                <a:cs typeface="+mn-lt"/>
              </a:rPr>
            </a:br>
            <a:endParaRPr lang="en-US" sz="2400" dirty="0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Reduce:</a:t>
            </a:r>
            <a:r>
              <a:rPr lang="en-US" sz="2400" dirty="0">
                <a:ea typeface="+mn-lt"/>
                <a:cs typeface="+mn-lt"/>
              </a:rPr>
              <a:t> The owner performs a reduce operation on the received data (merging the results of the local </a:t>
            </a:r>
            <a:r>
              <a:rPr lang="en-US" sz="2400" dirty="0" err="1">
                <a:ea typeface="+mn-lt"/>
                <a:cs typeface="+mn-lt"/>
              </a:rPr>
              <a:t>kNN</a:t>
            </a:r>
            <a:r>
              <a:rPr lang="en-US" sz="2400" dirty="0">
                <a:ea typeface="+mn-lt"/>
                <a:cs typeface="+mn-lt"/>
              </a:rPr>
              <a:t>).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This produces a set of global nearest neighbors'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indices for each of the queries.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Along with the corresponding distances between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query and newly found nearest neighbors.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F7CF8-0C73-B5B7-568D-FF296172C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290" y="2163121"/>
            <a:ext cx="3648603" cy="1865009"/>
          </a:xfrm>
          <a:prstGeom prst="rect">
            <a:avLst/>
          </a:prstGeom>
        </p:spPr>
      </p:pic>
      <p:pic>
        <p:nvPicPr>
          <p:cNvPr id="6" name="Picture 5" descr="A group of green and blue spheres&#10;&#10;AI-generated content may be incorrect.">
            <a:extLst>
              <a:ext uri="{FF2B5EF4-FFF2-40B4-BE49-F238E27FC236}">
                <a16:creationId xmlns:a16="http://schemas.microsoft.com/office/drawing/2014/main" id="{CBDBE0D4-1EEA-B6CB-12F3-B24D7E75B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346" y="4376739"/>
            <a:ext cx="3655217" cy="183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63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8E6ED-32F5-F68B-225F-A72C1F8EC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CE77-7658-645A-9ECF-1BB077CA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"/>
              </a:rPr>
              <a:t>Decision trees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6AD58-F606-5883-886C-C4970BCB6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 decision tree is a non-parametric supervised learning algorithm, which is utilized for both classification and regression tasks. 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It has a hierarchical, tree structure, which consists of a root node, branches, internal nodes and leaf nodes.</a:t>
            </a:r>
            <a:endParaRPr lang="en-US" dirty="0"/>
          </a:p>
        </p:txBody>
      </p:sp>
      <p:pic>
        <p:nvPicPr>
          <p:cNvPr id="6" name="Picture 5" descr="A diagram of a weather&#10;&#10;AI-generated content may be incorrect.">
            <a:extLst>
              <a:ext uri="{FF2B5EF4-FFF2-40B4-BE49-F238E27FC236}">
                <a16:creationId xmlns:a16="http://schemas.microsoft.com/office/drawing/2014/main" id="{037CDA3F-9C48-2F0D-F3E8-E443BEE22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949" y="3539992"/>
            <a:ext cx="4450205" cy="263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35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482E9-05C1-F673-1A00-223ADAED5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A89C-4249-15DC-B49B-667E89433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Display"/>
              </a:rPr>
              <a:t>Random Forest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ABD80-5666-A89F-44E7-B1DC5381E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With random forests we learn multiple independent decision trees and use a consensus method to predict the unknown samples</a:t>
            </a:r>
          </a:p>
          <a:p>
            <a:r>
              <a:rPr lang="en-US" dirty="0">
                <a:ea typeface="+mn-lt"/>
                <a:cs typeface="+mn-lt"/>
              </a:rPr>
              <a:t>Random forests use bagging and feature subsampling to make sure that no two resulting decision trees are the same</a:t>
            </a:r>
            <a:endParaRPr lang="en-US" dirty="0"/>
          </a:p>
        </p:txBody>
      </p:sp>
      <p:pic>
        <p:nvPicPr>
          <p:cNvPr id="5" name="Picture 4" descr="A diagram of a tree">
            <a:extLst>
              <a:ext uri="{FF2B5EF4-FFF2-40B4-BE49-F238E27FC236}">
                <a16:creationId xmlns:a16="http://schemas.microsoft.com/office/drawing/2014/main" id="{456C4029-CACE-260B-EADF-5314E2184C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531" r="-495" b="9241"/>
          <a:stretch>
            <a:fillRect/>
          </a:stretch>
        </p:blipFill>
        <p:spPr>
          <a:xfrm>
            <a:off x="3727360" y="3450196"/>
            <a:ext cx="4742214" cy="27363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EEF4EE-4889-1803-677B-D92BC1B51B11}"/>
              </a:ext>
            </a:extLst>
          </p:cNvPr>
          <p:cNvSpPr txBox="1"/>
          <p:nvPr/>
        </p:nvSpPr>
        <p:spPr>
          <a:xfrm>
            <a:off x="8620259" y="5550794"/>
            <a:ext cx="27324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https://williamkoehrsen.medium.com/random-forest-simple-explanation-377895a60d2d</a:t>
            </a:r>
          </a:p>
        </p:txBody>
      </p:sp>
    </p:spTree>
    <p:extLst>
      <p:ext uri="{BB962C8B-B14F-4D97-AF65-F5344CB8AC3E}">
        <p14:creationId xmlns:p14="http://schemas.microsoft.com/office/powerpoint/2010/main" val="384430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B9C75-1F16-B296-51F7-B7A465C23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59A3-4A74-F7D6-3930-8A32E80F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Display"/>
              </a:rPr>
              <a:t>Random Forest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F4348-F166-6D9D-E924-93689C04E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With bagging, each decision tree is trained upon a different sample, with the replacement of the original dataset. </a:t>
            </a:r>
          </a:p>
        </p:txBody>
      </p:sp>
      <p:pic>
        <p:nvPicPr>
          <p:cNvPr id="3" name="Picture 2" descr="A diagram of a graph and diagram of a graph&#10;&#10;AI-generated content may be incorrect.">
            <a:extLst>
              <a:ext uri="{FF2B5EF4-FFF2-40B4-BE49-F238E27FC236}">
                <a16:creationId xmlns:a16="http://schemas.microsoft.com/office/drawing/2014/main" id="{68D8DEC4-CAEF-6282-F43A-0CD3C7AB5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66" y="2671292"/>
            <a:ext cx="6222643" cy="3511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501E07-A574-41FE-56D9-0117700D55AD}"/>
              </a:ext>
            </a:extLst>
          </p:cNvPr>
          <p:cNvSpPr txBox="1"/>
          <p:nvPr/>
        </p:nvSpPr>
        <p:spPr>
          <a:xfrm>
            <a:off x="7053330" y="5250288"/>
            <a:ext cx="42993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https://spotintelligence.com/2024/03/18/bagging-boosting-stacking/</a:t>
            </a:r>
          </a:p>
        </p:txBody>
      </p:sp>
    </p:spTree>
    <p:extLst>
      <p:ext uri="{BB962C8B-B14F-4D97-AF65-F5344CB8AC3E}">
        <p14:creationId xmlns:p14="http://schemas.microsoft.com/office/powerpoint/2010/main" val="1708185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8E119-A54C-D52C-DA2B-A15457CD5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4A87-4A69-BDCA-DA24-761BDDA9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XGBoost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72ABF-EF89-1068-81CE-8CE5A19C1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,Sans-Serif" panose="020B0604020202020204" pitchFamily="34" charset="0"/>
            </a:pPr>
            <a:r>
              <a:rPr lang="en-US" dirty="0" err="1">
                <a:ea typeface="+mn-lt"/>
                <a:cs typeface="+mn-lt"/>
              </a:rPr>
              <a:t>XGBoost</a:t>
            </a:r>
            <a:r>
              <a:rPr lang="en-US" dirty="0">
                <a:ea typeface="+mn-lt"/>
                <a:cs typeface="+mn-lt"/>
              </a:rPr>
              <a:t> uses a boosting technique, building trees sequentially and correcting errors of previous trees. </a:t>
            </a:r>
          </a:p>
          <a:p>
            <a:pPr>
              <a:buFont typeface="Arial,Sans-Serif" panose="020B0604020202020204" pitchFamily="34" charset="0"/>
            </a:pPr>
            <a:r>
              <a:rPr lang="en-US" err="1">
                <a:ea typeface="+mn-lt"/>
                <a:cs typeface="+mn-lt"/>
              </a:rPr>
              <a:t>XGBoost</a:t>
            </a:r>
            <a:r>
              <a:rPr lang="en-US" dirty="0">
                <a:ea typeface="+mn-lt"/>
                <a:cs typeface="+mn-lt"/>
              </a:rPr>
              <a:t> is generally more accurate and efficient than random forest, especially with complex datasets, but requires more tuning and can be slower to train.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4AE053-2865-0A78-6160-04F4F18CB7A2}"/>
              </a:ext>
            </a:extLst>
          </p:cNvPr>
          <p:cNvSpPr txBox="1"/>
          <p:nvPr/>
        </p:nvSpPr>
        <p:spPr>
          <a:xfrm>
            <a:off x="839274" y="5540063"/>
            <a:ext cx="42993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https://spotintelligence.com/2024/03/18/bagging-boosting-stacking/</a:t>
            </a:r>
          </a:p>
        </p:txBody>
      </p:sp>
      <p:pic>
        <p:nvPicPr>
          <p:cNvPr id="6" name="Picture 5" descr="A diagram of a model&#10;&#10;AI-generated content may be incorrect.">
            <a:extLst>
              <a:ext uri="{FF2B5EF4-FFF2-40B4-BE49-F238E27FC236}">
                <a16:creationId xmlns:a16="http://schemas.microsoft.com/office/drawing/2014/main" id="{0D62B1AB-D5D9-557E-6348-A2B0EF466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988" y="3540616"/>
            <a:ext cx="4687910" cy="264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73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50604-F3F7-2623-67C2-BCA533444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0FBE-7D01-8320-BBC0-AB9B7F18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"/>
              </a:rPr>
              <a:t>RAPIDS and </a:t>
            </a:r>
            <a:r>
              <a:rPr lang="en-US" dirty="0" err="1">
                <a:latin typeface="Aptos"/>
              </a:rPr>
              <a:t>XGBoost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251A-5D20-0671-3B42-2E832B903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RAPIDS works closely with the </a:t>
            </a:r>
            <a:r>
              <a:rPr lang="en-US" dirty="0" err="1">
                <a:ea typeface="+mn-lt"/>
                <a:cs typeface="+mn-lt"/>
              </a:rPr>
              <a:t>XGBoost</a:t>
            </a:r>
            <a:r>
              <a:rPr lang="en-US" dirty="0">
                <a:ea typeface="+mn-lt"/>
                <a:cs typeface="+mn-lt"/>
              </a:rPr>
              <a:t> community to </a:t>
            </a:r>
            <a:r>
              <a:rPr lang="en-US" dirty="0" err="1">
                <a:ea typeface="+mn-lt"/>
                <a:cs typeface="+mn-lt"/>
              </a:rPr>
              <a:t>accelerateGradient</a:t>
            </a:r>
            <a:r>
              <a:rPr lang="en-US" dirty="0">
                <a:ea typeface="+mn-lt"/>
                <a:cs typeface="+mn-lt"/>
              </a:rPr>
              <a:t> Boosted Decision Trees on GPU on GPU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XGBoost</a:t>
            </a:r>
            <a:r>
              <a:rPr lang="en-US" dirty="0">
                <a:ea typeface="+mn-lt"/>
                <a:cs typeface="+mn-lt"/>
              </a:rPr>
              <a:t> can load data from </a:t>
            </a:r>
            <a:r>
              <a:rPr lang="en-US" dirty="0" err="1">
                <a:ea typeface="+mn-lt"/>
                <a:cs typeface="+mn-lt"/>
              </a:rPr>
              <a:t>cuDF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dataframes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dirty="0" err="1">
                <a:ea typeface="+mn-lt"/>
                <a:cs typeface="+mn-lt"/>
              </a:rPr>
              <a:t>cuPy</a:t>
            </a:r>
            <a:r>
              <a:rPr lang="en-US" dirty="0">
                <a:ea typeface="+mn-lt"/>
                <a:cs typeface="+mn-lt"/>
              </a:rPr>
              <a:t> arrays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Dask</a:t>
            </a:r>
            <a:r>
              <a:rPr lang="en-US" dirty="0">
                <a:ea typeface="+mn-lt"/>
                <a:cs typeface="+mn-lt"/>
              </a:rPr>
              <a:t> allows </a:t>
            </a:r>
            <a:r>
              <a:rPr lang="en-US" dirty="0" err="1">
                <a:ea typeface="+mn-lt"/>
                <a:cs typeface="+mn-lt"/>
              </a:rPr>
              <a:t>XGBoost</a:t>
            </a:r>
            <a:r>
              <a:rPr lang="en-US" dirty="0">
                <a:ea typeface="+mn-lt"/>
                <a:cs typeface="+mn-lt"/>
              </a:rPr>
              <a:t> to scale to arbitrary numbers of GPUs</a:t>
            </a: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A purple rectangle and blue x">
            <a:extLst>
              <a:ext uri="{FF2B5EF4-FFF2-40B4-BE49-F238E27FC236}">
                <a16:creationId xmlns:a16="http://schemas.microsoft.com/office/drawing/2014/main" id="{01528CE0-7D5E-C360-B3AD-50E4C48A7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3999442"/>
            <a:ext cx="86106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6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B907-F458-B48A-38E7-E25AF4E5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RAPIDS</a:t>
            </a:r>
          </a:p>
        </p:txBody>
      </p:sp>
      <p:pic>
        <p:nvPicPr>
          <p:cNvPr id="7" name="Content Placeholder 6" descr="A diagram of machine learning">
            <a:extLst>
              <a:ext uri="{FF2B5EF4-FFF2-40B4-BE49-F238E27FC236}">
                <a16:creationId xmlns:a16="http://schemas.microsoft.com/office/drawing/2014/main" id="{D5151246-3416-CA76-1133-C6DA5DFE7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083" y="1713785"/>
            <a:ext cx="10513391" cy="439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82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437CC-DD91-4112-BD45-E0579E37B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CCDB1-FBE9-FF2A-445B-7A09A702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Threshold for binary classifier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7C446-0EFF-A1E7-E398-F7E65A2F9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Consider a Higgs boson classifier that decides whether an event involves the Higgs boson or the background. </a:t>
            </a:r>
          </a:p>
          <a:p>
            <a:r>
              <a:rPr lang="en-US" dirty="0">
                <a:ea typeface="+mn-lt"/>
                <a:cs typeface="+mn-lt"/>
              </a:rPr>
              <a:t>The model computes a score (probability) for each event, representing the likelihood it's a Higgs.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If we set </a:t>
            </a:r>
            <a:r>
              <a:rPr lang="en-US" b="1" i="1" dirty="0">
                <a:ea typeface="+mn-lt"/>
                <a:cs typeface="+mn-lt"/>
              </a:rPr>
              <a:t>a high threshold</a:t>
            </a:r>
            <a:r>
              <a:rPr lang="en-US" dirty="0">
                <a:ea typeface="+mn-lt"/>
                <a:cs typeface="+mn-lt"/>
              </a:rPr>
              <a:t>, the model only marks obvious Higgs, ensuring background events are not confused as Higgs events. Less-obvious Higgs events might be classified as background.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If we set a </a:t>
            </a:r>
            <a:r>
              <a:rPr lang="en-US" b="1" i="1" dirty="0">
                <a:ea typeface="+mn-lt"/>
                <a:cs typeface="+mn-lt"/>
              </a:rPr>
              <a:t>lower threshold</a:t>
            </a:r>
            <a:r>
              <a:rPr lang="en-US" dirty="0">
                <a:ea typeface="+mn-lt"/>
                <a:cs typeface="+mn-lt"/>
              </a:rPr>
              <a:t>, the filter will catch a broader range of Higgs event, but there's also a higher chance it might incorrectly classify a background event as Higgs.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79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7149A-F8BA-9089-13FD-C6D041AB0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6581-7819-C4C7-ACA2-5A664E57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ROC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5B68E-EE3F-16DC-E2BC-0605782F6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</a:t>
            </a:r>
            <a:r>
              <a:rPr lang="en-US" b="1" dirty="0">
                <a:ea typeface="+mn-lt"/>
                <a:cs typeface="+mn-lt"/>
              </a:rPr>
              <a:t>ROC curve</a:t>
            </a:r>
            <a:r>
              <a:rPr lang="en-US" dirty="0">
                <a:ea typeface="+mn-lt"/>
                <a:cs typeface="+mn-lt"/>
              </a:rPr>
              <a:t> is a graphical plot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that illustrates the performance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of a binary classifier model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at varying threshold values.</a:t>
            </a:r>
            <a:endParaRPr lang="en-US" dirty="0"/>
          </a:p>
          <a:p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ROC curve is the plot of the true positive rate (TPR) against the false positive rate (FPR) at each threshold setting.</a:t>
            </a:r>
            <a:endParaRPr lang="en-US" dirty="0"/>
          </a:p>
          <a:p>
            <a:endParaRPr lang="en-US"/>
          </a:p>
        </p:txBody>
      </p:sp>
      <p:pic>
        <p:nvPicPr>
          <p:cNvPr id="3" name="Picture 2" descr="A graph of a curve&#10;&#10;AI-generated content may be incorrect.">
            <a:extLst>
              <a:ext uri="{FF2B5EF4-FFF2-40B4-BE49-F238E27FC236}">
                <a16:creationId xmlns:a16="http://schemas.microsoft.com/office/drawing/2014/main" id="{459D6EDA-196B-D2E5-DEB8-D15D1BAF82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02" t="3571" r="3282"/>
          <a:stretch>
            <a:fillRect/>
          </a:stretch>
        </p:blipFill>
        <p:spPr>
          <a:xfrm>
            <a:off x="6106160" y="1685925"/>
            <a:ext cx="5099859" cy="346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79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322B0-9379-01D3-4289-B02D7099B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095C-9747-F76A-1191-0ED5564A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AUC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92508-8A87-FCDC-AAF0-9DB44BDF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Area Under the ROC Curve (AUC) is a metric used to evaluate the performance of a binary classification model. </a:t>
            </a:r>
          </a:p>
          <a:p>
            <a:r>
              <a:rPr lang="en-US" dirty="0">
                <a:ea typeface="+mn-lt"/>
                <a:cs typeface="+mn-lt"/>
              </a:rPr>
              <a:t>An AUC of 1.0 indicates a perfect model, while an AUC of 0.5 suggests the model performs no better than random guessing</a:t>
            </a:r>
            <a:endParaRPr lang="en-US" dirty="0"/>
          </a:p>
          <a:p>
            <a:pPr lvl="1"/>
            <a:r>
              <a:rPr lang="en-US" b="1" dirty="0">
                <a:ea typeface="+mn-lt"/>
                <a:cs typeface="+mn-lt"/>
              </a:rPr>
              <a:t>0.5:</a:t>
            </a:r>
            <a:r>
              <a:rPr lang="en-US" dirty="0">
                <a:ea typeface="+mn-lt"/>
                <a:cs typeface="+mn-lt"/>
              </a:rPr>
              <a:t> No discriminatory power (random guessing). </a:t>
            </a:r>
            <a:endParaRPr lang="en-US"/>
          </a:p>
          <a:p>
            <a:pPr lvl="1"/>
            <a:r>
              <a:rPr lang="en-US" b="1" dirty="0">
                <a:ea typeface="+mn-lt"/>
                <a:cs typeface="+mn-lt"/>
              </a:rPr>
              <a:t>0.7 - 0.8:</a:t>
            </a:r>
            <a:r>
              <a:rPr lang="en-US" dirty="0">
                <a:ea typeface="+mn-lt"/>
                <a:cs typeface="+mn-lt"/>
              </a:rPr>
              <a:t> Acceptable performance. </a:t>
            </a:r>
            <a:endParaRPr lang="en-US" dirty="0"/>
          </a:p>
          <a:p>
            <a:pPr lvl="1"/>
            <a:r>
              <a:rPr lang="en-US" b="1" dirty="0">
                <a:ea typeface="+mn-lt"/>
                <a:cs typeface="+mn-lt"/>
              </a:rPr>
              <a:t>0.8 - 0.9:</a:t>
            </a:r>
            <a:r>
              <a:rPr lang="en-US" dirty="0">
                <a:ea typeface="+mn-lt"/>
                <a:cs typeface="+mn-lt"/>
              </a:rPr>
              <a:t> Excellent performance. </a:t>
            </a:r>
            <a:endParaRPr lang="en-US"/>
          </a:p>
          <a:p>
            <a:pPr lvl="1"/>
            <a:r>
              <a:rPr lang="en-US" b="1" dirty="0">
                <a:ea typeface="+mn-lt"/>
                <a:cs typeface="+mn-lt"/>
              </a:rPr>
              <a:t>0.9 - 1.0:</a:t>
            </a:r>
            <a:r>
              <a:rPr lang="en-US" dirty="0">
                <a:ea typeface="+mn-lt"/>
                <a:cs typeface="+mn-lt"/>
              </a:rPr>
              <a:t> Outstanding performance. </a:t>
            </a:r>
            <a:endParaRPr lang="en-US" dirty="0"/>
          </a:p>
          <a:p>
            <a:r>
              <a:rPr lang="en-US" dirty="0"/>
              <a:t>For a Higgs classifier based on </a:t>
            </a:r>
            <a:r>
              <a:rPr lang="en-US" dirty="0" err="1"/>
              <a:t>XGBoost</a:t>
            </a:r>
            <a:r>
              <a:rPr lang="en-US" dirty="0"/>
              <a:t>, we can get:</a:t>
            </a:r>
            <a:br>
              <a:rPr lang="en-US" dirty="0"/>
            </a:br>
            <a:r>
              <a:rPr lang="en-US" dirty="0">
                <a:ea typeface="+mn-lt"/>
                <a:cs typeface="+mn-lt"/>
              </a:rPr>
              <a:t>model </a:t>
            </a:r>
            <a:r>
              <a:rPr lang="en-US" dirty="0" err="1">
                <a:ea typeface="+mn-lt"/>
                <a:cs typeface="+mn-lt"/>
              </a:rPr>
              <a:t>roc_auc</a:t>
            </a:r>
            <a:r>
              <a:rPr lang="en-US" dirty="0">
                <a:ea typeface="+mn-lt"/>
                <a:cs typeface="+mn-lt"/>
              </a:rPr>
              <a:t>: 0.84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51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2E453-FAE2-6D0A-3A9B-72C82BD9A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64ED-B936-85A0-60D1-A9B6313F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"/>
              </a:rPr>
              <a:t>Confusion matrix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B1A04-64BF-78C9-9EFF-C81B69B8A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 classification problems, a confusion matrix is a specific table layout that allows visualization of the performance of an algorithm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True positive:    Higgs events correctly identified as Higgs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False positive:  Background events incorrectly identified as Higgs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True negative:   Background correctly identified as Background</a:t>
            </a:r>
            <a:endParaRPr lang="en-US" dirty="0" err="1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False negative: Higgs incorrectly identified as Background</a:t>
            </a:r>
            <a:endParaRPr lang="en-US" dirty="0" err="1"/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83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35259-6BCB-8E59-3875-E453A0B46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C5D0-8E58-9E07-FD1E-5D308761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"/>
              </a:rPr>
              <a:t>Confusion matrix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A79A0-C5FD-D001-54B4-40418C4F5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3" y="1909763"/>
            <a:ext cx="63150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61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55427-F96F-68D3-7DD8-8A24F9EB0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BA10-E721-61AD-1480-44C91FAC9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Sensitivity and 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ED172-0C49-A8CC-C9D4-B084ADE40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Sensitivity</a:t>
            </a:r>
            <a:r>
              <a:rPr lang="en-US" dirty="0">
                <a:ea typeface="+mn-lt"/>
                <a:cs typeface="+mn-lt"/>
              </a:rPr>
              <a:t> (true positive rate) is the probability of a positive test result, conditioned on the event truly being positive.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Specificity</a:t>
            </a:r>
            <a:r>
              <a:rPr lang="en-US" dirty="0">
                <a:ea typeface="+mn-lt"/>
                <a:cs typeface="+mn-lt"/>
              </a:rPr>
              <a:t> (true negative rate) is the probability of a negative test result, conditioned on the event truly being negative.</a:t>
            </a: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8" name="Picture 7" descr="A black text with black text&#10;&#10;AI-generated content may be incorrect.">
            <a:extLst>
              <a:ext uri="{FF2B5EF4-FFF2-40B4-BE49-F238E27FC236}">
                <a16:creationId xmlns:a16="http://schemas.microsoft.com/office/drawing/2014/main" id="{F43CCB82-34DB-382C-E2DE-AB72644F0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475" y="4454525"/>
            <a:ext cx="8655050" cy="965200"/>
          </a:xfrm>
          <a:prstGeom prst="rect">
            <a:avLst/>
          </a:prstGeom>
        </p:spPr>
      </p:pic>
      <p:pic>
        <p:nvPicPr>
          <p:cNvPr id="9" name="Picture 8" descr="A black text with black text&#10;&#10;AI-generated content may be incorrect.">
            <a:extLst>
              <a:ext uri="{FF2B5EF4-FFF2-40B4-BE49-F238E27FC236}">
                <a16:creationId xmlns:a16="http://schemas.microsoft.com/office/drawing/2014/main" id="{583B5C52-B334-0572-6951-B98A1A4B8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475" y="2760133"/>
            <a:ext cx="8655050" cy="67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43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12A6B-A565-2FE6-173A-BCC24BA1D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C5917-7FB8-E21C-C385-C5EC4642B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Sensitivity and 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680CC-5D84-6660-3D67-DD36C29C2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Sensitivity</a:t>
            </a:r>
            <a:r>
              <a:rPr lang="en-US" dirty="0">
                <a:ea typeface="+mn-lt"/>
                <a:cs typeface="+mn-lt"/>
              </a:rPr>
              <a:t>: is about finding the true positives (true Higgs events). 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Specificity</a:t>
            </a:r>
            <a:r>
              <a:rPr lang="en-US" dirty="0">
                <a:ea typeface="+mn-lt"/>
                <a:cs typeface="+mn-lt"/>
              </a:rPr>
              <a:t>: is about finding the true negatives (true Background).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ideal test would be both highly sensitive and highly specific, but in practice, there's often a trade-off. </a:t>
            </a:r>
            <a:endParaRPr lang="en-US" dirty="0"/>
          </a:p>
          <a:p>
            <a:pPr>
              <a:lnSpc>
                <a:spcPts val="2722"/>
              </a:lnSpc>
              <a:spcBef>
                <a:spcPts val="0"/>
              </a:spcBef>
              <a:buFont typeface="Arial"/>
              <a:buChar char="•"/>
            </a:pPr>
            <a:endParaRPr lang="en-US" dirty="0"/>
          </a:p>
          <a:p>
            <a:pPr>
              <a:lnSpc>
                <a:spcPts val="2722"/>
              </a:lnSpc>
              <a:spcBef>
                <a:spcPts val="0"/>
              </a:spcBef>
              <a:buFont typeface="Arial"/>
              <a:buChar char="•"/>
            </a:pPr>
            <a:r>
              <a:rPr lang="en-US" dirty="0"/>
              <a:t>For a Higgs classifier based on </a:t>
            </a:r>
            <a:r>
              <a:rPr lang="en-US" dirty="0" err="1"/>
              <a:t>XGBoost</a:t>
            </a:r>
            <a:r>
              <a:rPr lang="en-US" dirty="0"/>
              <a:t>, we get (threshold 0.5):</a:t>
            </a:r>
          </a:p>
          <a:p>
            <a:pPr marL="0" indent="0">
              <a:lnSpc>
                <a:spcPts val="2722"/>
              </a:lnSpc>
              <a:spcBef>
                <a:spcPts val="0"/>
              </a:spcBef>
              <a:buNone/>
            </a:pPr>
            <a:br>
              <a:rPr lang="en-US" sz="1800" dirty="0"/>
            </a:br>
            <a:r>
              <a:rPr lang="en-US" sz="1800" dirty="0"/>
              <a:t> Sensitivity: 0.78332 </a:t>
            </a:r>
            <a:endParaRPr lang="en-US" dirty="0"/>
          </a:p>
          <a:p>
            <a:pPr marL="0" indent="0">
              <a:lnSpc>
                <a:spcPts val="2722"/>
              </a:lnSpc>
              <a:spcBef>
                <a:spcPts val="0"/>
              </a:spcBef>
              <a:buNone/>
            </a:pPr>
            <a:r>
              <a:rPr lang="en-US" sz="1800" dirty="0"/>
              <a:t> Specificity: 0.72991 </a:t>
            </a: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3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9B7BA-D357-9D61-5130-A7DA72051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5E20-2C2B-037D-9312-637913A0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689857B-A18A-C180-4AC0-641E168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4680" cy="435133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In regression.py, we consider a linear regression on a synthetic dataset.</a:t>
            </a:r>
          </a:p>
          <a:p>
            <a:r>
              <a:rPr lang="en-US" dirty="0">
                <a:ea typeface="+mn-lt"/>
                <a:cs typeface="+mn-lt"/>
              </a:rPr>
              <a:t>The dataset is {Y</a:t>
            </a:r>
            <a:r>
              <a:rPr lang="en-US" sz="1700" dirty="0">
                <a:ea typeface="+mn-lt"/>
                <a:cs typeface="+mn-lt"/>
              </a:rPr>
              <a:t>j</a:t>
            </a:r>
            <a:r>
              <a:rPr lang="en-US" dirty="0">
                <a:ea typeface="+mn-lt"/>
                <a:cs typeface="+mn-lt"/>
              </a:rPr>
              <a:t>,X</a:t>
            </a:r>
            <a:r>
              <a:rPr lang="en-US" sz="1600" dirty="0">
                <a:ea typeface="+mn-lt"/>
                <a:cs typeface="+mn-lt"/>
              </a:rPr>
              <a:t>j1</a:t>
            </a:r>
            <a:r>
              <a:rPr lang="en-US" dirty="0">
                <a:ea typeface="+mn-lt"/>
                <a:cs typeface="+mn-lt"/>
              </a:rPr>
              <a:t>,... ,</a:t>
            </a:r>
            <a:r>
              <a:rPr lang="en-US" err="1">
                <a:ea typeface="+mn-lt"/>
                <a:cs typeface="+mn-lt"/>
              </a:rPr>
              <a:t>X</a:t>
            </a:r>
            <a:r>
              <a:rPr lang="en-US" sz="1600" err="1">
                <a:ea typeface="+mn-lt"/>
                <a:cs typeface="+mn-lt"/>
              </a:rPr>
              <a:t>jM</a:t>
            </a:r>
            <a:r>
              <a:rPr lang="en-US" dirty="0">
                <a:ea typeface="+mn-lt"/>
                <a:cs typeface="+mn-lt"/>
              </a:rPr>
              <a:t>} with </a:t>
            </a:r>
            <a:r>
              <a:rPr lang="en-US" i="1" dirty="0">
                <a:ea typeface="+mn-lt"/>
                <a:cs typeface="+mn-lt"/>
              </a:rPr>
              <a:t>j=1,…,n</a:t>
            </a:r>
            <a:r>
              <a:rPr lang="en-US" dirty="0">
                <a:ea typeface="+mn-lt"/>
                <a:cs typeface="+mn-lt"/>
              </a:rPr>
              <a:t>  for </a:t>
            </a:r>
            <a:r>
              <a:rPr lang="en-US" i="1" dirty="0">
                <a:ea typeface="+mn-lt"/>
                <a:cs typeface="+mn-lt"/>
              </a:rPr>
              <a:t>n</a:t>
            </a:r>
            <a:r>
              <a:rPr lang="en-US" dirty="0">
                <a:ea typeface="+mn-lt"/>
                <a:cs typeface="+mn-lt"/>
              </a:rPr>
              <a:t> samples and </a:t>
            </a:r>
            <a:r>
              <a:rPr lang="en-US" i="1" dirty="0">
                <a:ea typeface="+mn-lt"/>
                <a:cs typeface="+mn-lt"/>
              </a:rPr>
              <a:t>M</a:t>
            </a:r>
            <a:r>
              <a:rPr lang="en-US" dirty="0">
                <a:ea typeface="+mn-lt"/>
                <a:cs typeface="+mn-lt"/>
              </a:rPr>
              <a:t> features, generated from a linear model  </a:t>
            </a:r>
            <a:endParaRPr lang="en-US" dirty="0"/>
          </a:p>
          <a:p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where </a:t>
            </a:r>
            <a:r>
              <a:rPr lang="en-US" i="1" err="1">
                <a:ea typeface="+mn-lt"/>
                <a:cs typeface="+mn-lt"/>
              </a:rPr>
              <a:t>c</a:t>
            </a:r>
            <a:r>
              <a:rPr lang="en-US" sz="1600" i="1" err="1">
                <a:ea typeface="+mn-lt"/>
                <a:cs typeface="+mn-lt"/>
              </a:rPr>
              <a:t>f</a:t>
            </a:r>
            <a:r>
              <a:rPr lang="en-US" dirty="0">
                <a:ea typeface="+mn-lt"/>
                <a:cs typeface="+mn-lt"/>
              </a:rPr>
              <a:t> with </a:t>
            </a:r>
            <a:r>
              <a:rPr lang="en-US" i="1" dirty="0">
                <a:ea typeface="+mn-lt"/>
                <a:cs typeface="+mn-lt"/>
              </a:rPr>
              <a:t>f=1,...,M</a:t>
            </a:r>
            <a:r>
              <a:rPr lang="en-US" dirty="0">
                <a:ea typeface="+mn-lt"/>
                <a:cs typeface="+mn-lt"/>
              </a:rPr>
              <a:t> is a vector of m coefficients and b is the bias.</a:t>
            </a:r>
          </a:p>
          <a:p>
            <a:r>
              <a:rPr lang="en-US" dirty="0">
                <a:ea typeface="+mn-lt"/>
                <a:cs typeface="+mn-lt"/>
              </a:rPr>
              <a:t>Among the </a:t>
            </a:r>
            <a:r>
              <a:rPr lang="en-US" i="1" dirty="0">
                <a:ea typeface="+mn-lt"/>
                <a:cs typeface="+mn-lt"/>
              </a:rPr>
              <a:t>M</a:t>
            </a:r>
            <a:r>
              <a:rPr lang="en-US" dirty="0">
                <a:ea typeface="+mn-lt"/>
                <a:cs typeface="+mn-lt"/>
              </a:rPr>
              <a:t> features, we suppose that only </a:t>
            </a:r>
            <a:r>
              <a:rPr lang="en-US" i="1" dirty="0">
                <a:ea typeface="+mn-lt"/>
                <a:cs typeface="+mn-lt"/>
              </a:rPr>
              <a:t>K</a:t>
            </a:r>
            <a:r>
              <a:rPr lang="en-US" dirty="0">
                <a:ea typeface="+mn-lt"/>
                <a:cs typeface="+mn-lt"/>
              </a:rPr>
              <a:t> features are informative, that is only </a:t>
            </a:r>
            <a:r>
              <a:rPr lang="en-US" i="1" dirty="0">
                <a:ea typeface="+mn-lt"/>
                <a:cs typeface="+mn-lt"/>
              </a:rPr>
              <a:t>c</a:t>
            </a:r>
            <a:r>
              <a:rPr lang="en-US" sz="1600" i="1" dirty="0">
                <a:ea typeface="+mn-lt"/>
                <a:cs typeface="+mn-lt"/>
              </a:rPr>
              <a:t>1</a:t>
            </a:r>
            <a:r>
              <a:rPr lang="en-US" i="1" dirty="0">
                <a:ea typeface="+mn-lt"/>
                <a:cs typeface="+mn-lt"/>
              </a:rPr>
              <a:t>,... ,</a:t>
            </a:r>
            <a:r>
              <a:rPr lang="en-US" i="1" err="1">
                <a:ea typeface="+mn-lt"/>
                <a:cs typeface="+mn-lt"/>
              </a:rPr>
              <a:t>c</a:t>
            </a:r>
            <a:r>
              <a:rPr lang="en-US" sz="1600" i="1" err="1">
                <a:ea typeface="+mn-lt"/>
                <a:cs typeface="+mn-lt"/>
              </a:rPr>
              <a:t>K</a:t>
            </a:r>
            <a:r>
              <a:rPr lang="en-US" dirty="0">
                <a:ea typeface="+mn-lt"/>
                <a:cs typeface="+mn-lt"/>
              </a:rPr>
              <a:t> are different from zero.</a:t>
            </a:r>
          </a:p>
          <a:p>
            <a:r>
              <a:rPr lang="en-US" dirty="0">
                <a:ea typeface="+mn-lt"/>
                <a:cs typeface="+mn-lt"/>
              </a:rPr>
              <a:t>Given the dataset </a:t>
            </a:r>
            <a:r>
              <a:rPr lang="en-US" b="1" dirty="0">
                <a:ea typeface="+mn-lt"/>
                <a:cs typeface="+mn-lt"/>
              </a:rPr>
              <a:t>X, y</a:t>
            </a:r>
            <a:r>
              <a:rPr lang="en-US" dirty="0">
                <a:ea typeface="+mn-lt"/>
                <a:cs typeface="+mn-lt"/>
              </a:rPr>
              <a:t> generated from the true underlying coefficients </a:t>
            </a:r>
            <a:r>
              <a:rPr lang="en-US" i="1" err="1">
                <a:ea typeface="+mn-lt"/>
                <a:cs typeface="+mn-lt"/>
              </a:rPr>
              <a:t>c</a:t>
            </a:r>
            <a:r>
              <a:rPr lang="en-US" sz="1600" i="1" err="1">
                <a:ea typeface="+mn-lt"/>
                <a:cs typeface="+mn-lt"/>
              </a:rPr>
              <a:t>M</a:t>
            </a:r>
            <a:r>
              <a:rPr lang="en-US" dirty="0">
                <a:ea typeface="+mn-lt"/>
                <a:cs typeface="+mn-lt"/>
              </a:rPr>
              <a:t> and the true underlying bias b, the goal is to learn the coefficients </a:t>
            </a:r>
            <a:r>
              <a:rPr lang="en-US" i="1" dirty="0">
                <a:ea typeface="+mn-lt"/>
                <a:cs typeface="+mn-lt"/>
              </a:rPr>
              <a:t>C</a:t>
            </a:r>
            <a:r>
              <a:rPr lang="en-US" sz="1600" i="1" dirty="0">
                <a:ea typeface="+mn-lt"/>
                <a:cs typeface="+mn-lt"/>
              </a:rPr>
              <a:t>M</a:t>
            </a:r>
            <a:r>
              <a:rPr lang="en-US" dirty="0">
                <a:ea typeface="+mn-lt"/>
                <a:cs typeface="+mn-lt"/>
              </a:rPr>
              <a:t> and the bias </a:t>
            </a:r>
            <a:r>
              <a:rPr lang="en-US" i="1" dirty="0">
                <a:ea typeface="+mn-lt"/>
                <a:cs typeface="+mn-lt"/>
              </a:rPr>
              <a:t>B</a:t>
            </a:r>
            <a:r>
              <a:rPr lang="en-US" dirty="0">
                <a:ea typeface="+mn-lt"/>
                <a:cs typeface="+mn-lt"/>
              </a:rPr>
              <a:t> from data,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by minimizing the Mean Squared Error.</a:t>
            </a:r>
            <a:br>
              <a:rPr lang="en-US" dirty="0">
                <a:ea typeface="+mn-lt"/>
                <a:cs typeface="+mn-lt"/>
              </a:rPr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6EC8B5B-227D-9EE5-C15D-7A570EB44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7836" y="5181071"/>
            <a:ext cx="3319991" cy="8773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0050C8-643F-1901-82B0-9D8C6AE39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697" y="2622550"/>
            <a:ext cx="2392891" cy="8106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B679A5-0635-491F-DCE3-38F22E260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3888" y="5177367"/>
            <a:ext cx="2541058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7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BE682-0ACD-A3F2-840E-25737D74E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FBACB-AB41-1625-DBD5-389CEB8D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74FC2FA-B58E-5E74-3146-BC439C890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2007" y="1703017"/>
            <a:ext cx="4628091" cy="454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3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132B8-E359-3B89-B0BE-39B7BEA8C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1937-AAAC-B24C-72AB-8023E662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728722-8889-D001-444E-C9F7939D9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468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In clustering.py, we consider a clustering on a synthetic dataset</a:t>
            </a:r>
          </a:p>
          <a:p>
            <a:r>
              <a:rPr lang="en-US" dirty="0">
                <a:ea typeface="+mn-lt"/>
                <a:cs typeface="+mn-lt"/>
              </a:rPr>
              <a:t>Partitioning blobs of points into clusters such that points within the same cluster exhibit greater similarity to one another than to those in other clusters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Given a set of observations (X</a:t>
            </a:r>
            <a:r>
              <a:rPr lang="en-US" sz="1600" dirty="0">
                <a:ea typeface="+mn-lt"/>
                <a:cs typeface="+mn-lt"/>
              </a:rPr>
              <a:t>1</a:t>
            </a:r>
            <a:r>
              <a:rPr lang="en-US" dirty="0">
                <a:ea typeface="+mn-lt"/>
                <a:cs typeface="+mn-lt"/>
              </a:rPr>
              <a:t>, X</a:t>
            </a:r>
            <a:r>
              <a:rPr lang="en-US" sz="1600" dirty="0">
                <a:ea typeface="+mn-lt"/>
                <a:cs typeface="+mn-lt"/>
              </a:rPr>
              <a:t>2</a:t>
            </a:r>
            <a:r>
              <a:rPr lang="en-US" dirty="0">
                <a:ea typeface="+mn-lt"/>
                <a:cs typeface="+mn-lt"/>
              </a:rPr>
              <a:t>, ..., </a:t>
            </a:r>
            <a:r>
              <a:rPr lang="en-US" dirty="0" err="1">
                <a:ea typeface="+mn-lt"/>
                <a:cs typeface="+mn-lt"/>
              </a:rPr>
              <a:t>X</a:t>
            </a:r>
            <a:r>
              <a:rPr lang="en-US" sz="1600" dirty="0" err="1">
                <a:ea typeface="+mn-lt"/>
                <a:cs typeface="+mn-lt"/>
              </a:rPr>
              <a:t>n</a:t>
            </a:r>
            <a:r>
              <a:rPr lang="en-US" dirty="0">
                <a:ea typeface="+mn-lt"/>
                <a:cs typeface="+mn-lt"/>
              </a:rPr>
              <a:t>), where each observation is a D-dimensional real vector, k-means clustering aims to partition the </a:t>
            </a:r>
            <a:r>
              <a:rPr lang="en-US" i="1" dirty="0">
                <a:ea typeface="+mn-lt"/>
                <a:cs typeface="+mn-lt"/>
              </a:rPr>
              <a:t>n</a:t>
            </a:r>
            <a:r>
              <a:rPr lang="en-US" dirty="0">
                <a:ea typeface="+mn-lt"/>
                <a:cs typeface="+mn-lt"/>
              </a:rPr>
              <a:t> observations into </a:t>
            </a:r>
            <a:r>
              <a:rPr lang="en-US" i="1" dirty="0">
                <a:ea typeface="+mn-lt"/>
                <a:cs typeface="+mn-lt"/>
              </a:rPr>
              <a:t>k (k&lt; n)</a:t>
            </a:r>
            <a:r>
              <a:rPr lang="en-US" dirty="0">
                <a:ea typeface="+mn-lt"/>
                <a:cs typeface="+mn-lt"/>
              </a:rPr>
              <a:t> sets S = {S</a:t>
            </a:r>
            <a:r>
              <a:rPr lang="en-US" sz="1600" dirty="0">
                <a:ea typeface="+mn-lt"/>
                <a:cs typeface="+mn-lt"/>
              </a:rPr>
              <a:t>1</a:t>
            </a:r>
            <a:r>
              <a:rPr lang="en-US" dirty="0">
                <a:ea typeface="+mn-lt"/>
                <a:cs typeface="+mn-lt"/>
              </a:rPr>
              <a:t>, S</a:t>
            </a:r>
            <a:r>
              <a:rPr lang="en-US" sz="1600" dirty="0">
                <a:ea typeface="+mn-lt"/>
                <a:cs typeface="+mn-lt"/>
              </a:rPr>
              <a:t>2</a:t>
            </a:r>
            <a:r>
              <a:rPr lang="en-US" dirty="0">
                <a:ea typeface="+mn-lt"/>
                <a:cs typeface="+mn-lt"/>
              </a:rPr>
              <a:t>, ..., </a:t>
            </a:r>
            <a:r>
              <a:rPr lang="en-US" dirty="0" err="1">
                <a:ea typeface="+mn-lt"/>
                <a:cs typeface="+mn-lt"/>
              </a:rPr>
              <a:t>S</a:t>
            </a:r>
            <a:r>
              <a:rPr lang="en-US" sz="1600" dirty="0" err="1">
                <a:ea typeface="+mn-lt"/>
                <a:cs typeface="+mn-lt"/>
              </a:rPr>
              <a:t>k</a:t>
            </a:r>
            <a:r>
              <a:rPr lang="en-US" dirty="0">
                <a:ea typeface="+mn-lt"/>
                <a:cs typeface="+mn-lt"/>
              </a:rPr>
              <a:t>} so as to minimize the within-cluster sum of squares (variance)</a:t>
            </a:r>
            <a:endParaRPr lang="en-US" dirty="0"/>
          </a:p>
          <a:p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Where µ</a:t>
            </a:r>
            <a:r>
              <a:rPr lang="en-US" sz="160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is the mean also called centroid of points in </a:t>
            </a:r>
            <a:r>
              <a:rPr lang="en-US" i="1" dirty="0">
                <a:ea typeface="+mn-lt"/>
                <a:cs typeface="+mn-lt"/>
              </a:rPr>
              <a:t>S</a:t>
            </a:r>
            <a:r>
              <a:rPr lang="en-US" sz="1600" i="1" dirty="0">
                <a:ea typeface="+mn-lt"/>
                <a:cs typeface="+mn-lt"/>
              </a:rPr>
              <a:t>i</a:t>
            </a:r>
            <a:endParaRPr lang="en-US" sz="1600" i="1" dirty="0"/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A6C0D64-2C7B-4E79-48C6-C0A482791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1047" y="4614545"/>
            <a:ext cx="5603874" cy="8509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DF0E0D3-56FE-BFE1-B37E-4A4B0D1E4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36112" y="5463964"/>
            <a:ext cx="1821391" cy="71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7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0E2EF-CB39-182D-074C-024A3997B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9641-31F5-2E5F-4980-A615A9B8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9DB113F-124A-D6E8-8B57-BBD39ED2A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3778" y="1686084"/>
            <a:ext cx="53435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4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A1B7D-34F4-51EB-C9BD-4945E0A04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BE5A-D8FA-BA45-C4D3-C7E63D11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A2DEDB-5E37-E77F-74F6-08E7BF36F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468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ea typeface="+mn-lt"/>
                <a:cs typeface="+mn-lt"/>
              </a:rPr>
              <a:t>In `pca.py`, we apply the Principal component analysis (PCA) on a synthetic dataset.</a:t>
            </a:r>
            <a:endParaRPr lang="en-US" sz="2000"/>
          </a:p>
          <a:p>
            <a:r>
              <a:rPr lang="en-US" sz="2000" dirty="0">
                <a:ea typeface="+mn-lt"/>
                <a:cs typeface="+mn-lt"/>
              </a:rPr>
              <a:t>PCA is a linear dimensionality reduction method used in exploratory data analysis and processing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The data is linearly transformed onto a new coordinate system such that the directions (principal components) capturing the largest variation in the data can be easily identified. </a:t>
            </a:r>
            <a:endParaRPr lang="en-US" sz="2000"/>
          </a:p>
          <a:p>
            <a:r>
              <a:rPr lang="en-US" sz="2000" dirty="0">
                <a:ea typeface="+mn-lt"/>
                <a:cs typeface="+mn-lt"/>
              </a:rPr>
              <a:t>PCA is a statistical procedure that reduces the number of dimensions in large datasets to principal components that retain most of the original information, 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thus summarizing the information content in large data tables.</a:t>
            </a:r>
            <a:endParaRPr lang="en-US" sz="2000"/>
          </a:p>
          <a:p>
            <a:r>
              <a:rPr lang="en-US" sz="2000" dirty="0">
                <a:ea typeface="+mn-lt"/>
                <a:cs typeface="+mn-lt"/>
              </a:rPr>
              <a:t>Suppose we have a tabular data, i.e. large matrix </a:t>
            </a:r>
            <a:r>
              <a:rPr lang="en-US" sz="2000" b="1" dirty="0">
                <a:ea typeface="+mn-lt"/>
                <a:cs typeface="+mn-lt"/>
              </a:rPr>
              <a:t>X</a:t>
            </a:r>
            <a:r>
              <a:rPr lang="en-US" sz="2000" dirty="0">
                <a:ea typeface="+mn-lt"/>
                <a:cs typeface="+mn-lt"/>
              </a:rPr>
              <a:t>, where the </a:t>
            </a:r>
            <a:r>
              <a:rPr lang="en-US" sz="2000" i="1" dirty="0">
                <a:ea typeface="+mn-lt"/>
                <a:cs typeface="+mn-lt"/>
              </a:rPr>
              <a:t>N</a:t>
            </a:r>
            <a:r>
              <a:rPr lang="en-US" sz="2000" dirty="0">
                <a:ea typeface="+mn-lt"/>
                <a:cs typeface="+mn-lt"/>
              </a:rPr>
              <a:t> rows represent </a:t>
            </a:r>
            <a:r>
              <a:rPr lang="en-US" sz="2000" i="1" dirty="0">
                <a:ea typeface="+mn-lt"/>
                <a:cs typeface="+mn-lt"/>
              </a:rPr>
              <a:t>N</a:t>
            </a:r>
            <a:r>
              <a:rPr lang="en-US" sz="2000" dirty="0">
                <a:ea typeface="+mn-lt"/>
                <a:cs typeface="+mn-lt"/>
              </a:rPr>
              <a:t> samples, and each of the </a:t>
            </a:r>
            <a:r>
              <a:rPr lang="en-US" sz="2000" i="1" dirty="0">
                <a:ea typeface="+mn-lt"/>
                <a:cs typeface="+mn-lt"/>
              </a:rPr>
              <a:t>M</a:t>
            </a:r>
            <a:r>
              <a:rPr lang="en-US" sz="2000" dirty="0">
                <a:ea typeface="+mn-lt"/>
                <a:cs typeface="+mn-lt"/>
              </a:rPr>
              <a:t> columns is a particular kind of feature. </a:t>
            </a:r>
          </a:p>
          <a:p>
            <a:r>
              <a:rPr lang="en-US" sz="2000" dirty="0">
                <a:ea typeface="+mn-lt"/>
                <a:cs typeface="+mn-lt"/>
              </a:rPr>
              <a:t>The covariance matrix of </a:t>
            </a:r>
            <a:r>
              <a:rPr lang="en-US" sz="2000" i="1" dirty="0">
                <a:ea typeface="+mn-lt"/>
                <a:cs typeface="+mn-lt"/>
              </a:rPr>
              <a:t>C</a:t>
            </a:r>
            <a:r>
              <a:rPr lang="en-US" sz="2000" dirty="0">
                <a:ea typeface="+mn-lt"/>
                <a:cs typeface="+mn-lt"/>
              </a:rPr>
              <a:t> is given by  </a:t>
            </a:r>
            <a:endParaRPr lang="en-US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752FC9-232B-CA6E-F422-175952EBB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600" y="5198592"/>
            <a:ext cx="1559983" cy="642408"/>
          </a:xfrm>
          <a:prstGeom prst="rect">
            <a:avLst/>
          </a:prstGeom>
        </p:spPr>
      </p:pic>
      <p:pic>
        <p:nvPicPr>
          <p:cNvPr id="7" name="Picture 6" descr="A black number with a white background&#10;&#10;AI-generated content may be incorrect.">
            <a:extLst>
              <a:ext uri="{FF2B5EF4-FFF2-40B4-BE49-F238E27FC236}">
                <a16:creationId xmlns:a16="http://schemas.microsoft.com/office/drawing/2014/main" id="{179CCC64-9515-858A-8DEF-7378AE7BD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924" y="5185246"/>
            <a:ext cx="3550708" cy="64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9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627F6-A5CA-95CF-D3D3-C1DB2B1CB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7812-7BDB-0445-8883-6DD7F24D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5CBDF35-A0C8-ED8B-56EF-021FC833D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8136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The covariance matrix </a:t>
            </a:r>
            <a:r>
              <a:rPr lang="en-US" sz="2400" i="1" dirty="0">
                <a:ea typeface="+mn-lt"/>
                <a:cs typeface="+mn-lt"/>
              </a:rPr>
              <a:t>C</a:t>
            </a:r>
            <a:r>
              <a:rPr lang="en-US" sz="2400" dirty="0">
                <a:ea typeface="+mn-lt"/>
                <a:cs typeface="+mn-lt"/>
              </a:rPr>
              <a:t> is symmetric and positive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semi-definite, with non-negative real eigenvalues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Each entry </a:t>
            </a:r>
            <a:r>
              <a:rPr lang="en-US" sz="2400" i="1" err="1">
                <a:ea typeface="+mn-lt"/>
                <a:cs typeface="+mn-lt"/>
              </a:rPr>
              <a:t>C</a:t>
            </a:r>
            <a:r>
              <a:rPr lang="en-US" sz="1600" i="1" err="1">
                <a:ea typeface="+mn-lt"/>
                <a:cs typeface="+mn-lt"/>
              </a:rPr>
              <a:t>ij</a:t>
            </a:r>
            <a:r>
              <a:rPr lang="en-US" sz="2400" dirty="0">
                <a:ea typeface="+mn-lt"/>
                <a:cs typeface="+mn-lt"/>
              </a:rPr>
              <a:t> quantifies the correlation of the </a:t>
            </a:r>
            <a:r>
              <a:rPr lang="en-US" sz="2400" i="1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and </a:t>
            </a:r>
            <a:r>
              <a:rPr lang="en-US" sz="2400" i="1" dirty="0">
                <a:ea typeface="+mn-lt"/>
                <a:cs typeface="+mn-lt"/>
              </a:rPr>
              <a:t>j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 features across all experiments</a:t>
            </a:r>
          </a:p>
          <a:p>
            <a:r>
              <a:rPr lang="en-US" sz="2400" dirty="0">
                <a:ea typeface="+mn-lt"/>
                <a:cs typeface="+mn-lt"/>
              </a:rPr>
              <a:t>The principal components are the eigenvectors of </a:t>
            </a:r>
            <a:r>
              <a:rPr lang="en-US" sz="2400" i="1" dirty="0">
                <a:ea typeface="+mn-lt"/>
                <a:cs typeface="+mn-lt"/>
              </a:rPr>
              <a:t>C</a:t>
            </a:r>
          </a:p>
          <a:p>
            <a:pPr marL="0" indent="0">
              <a:buNone/>
            </a:pPr>
            <a:r>
              <a:rPr lang="en-US" sz="2400" i="1" dirty="0">
                <a:ea typeface="+mn-lt"/>
                <a:cs typeface="+mn-lt"/>
              </a:rPr>
              <a:t>                                                 CV = VD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They define a change of coordinates in which </a:t>
            </a:r>
            <a:r>
              <a:rPr lang="en-US" sz="2400" i="1" dirty="0">
                <a:ea typeface="+mn-lt"/>
                <a:cs typeface="+mn-lt"/>
              </a:rPr>
              <a:t>C</a:t>
            </a:r>
            <a:r>
              <a:rPr lang="en-US" sz="2400" dirty="0">
                <a:ea typeface="+mn-lt"/>
                <a:cs typeface="+mn-lt"/>
              </a:rPr>
              <a:t> is diagonal</a:t>
            </a:r>
            <a:endParaRPr lang="en-US" dirty="0" err="1"/>
          </a:p>
          <a:p>
            <a:r>
              <a:rPr lang="en-US" sz="2400" dirty="0">
                <a:ea typeface="+mn-lt"/>
                <a:cs typeface="+mn-lt"/>
              </a:rPr>
              <a:t>The columns of the eigenvector matrix </a:t>
            </a:r>
            <a:r>
              <a:rPr lang="en-US" sz="2400" i="1" dirty="0">
                <a:ea typeface="+mn-lt"/>
                <a:cs typeface="+mn-lt"/>
              </a:rPr>
              <a:t>V</a:t>
            </a:r>
            <a:r>
              <a:rPr lang="en-US" sz="2400" dirty="0">
                <a:ea typeface="+mn-lt"/>
                <a:cs typeface="+mn-lt"/>
              </a:rPr>
              <a:t> are the principal components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The elements of the diagonal matrix </a:t>
            </a:r>
            <a:r>
              <a:rPr lang="en-US" sz="2400" i="1" dirty="0">
                <a:ea typeface="+mn-lt"/>
                <a:cs typeface="+mn-lt"/>
              </a:rPr>
              <a:t>D</a:t>
            </a:r>
            <a:r>
              <a:rPr lang="en-US" sz="2400" dirty="0">
                <a:ea typeface="+mn-lt"/>
                <a:cs typeface="+mn-lt"/>
              </a:rPr>
              <a:t> are the variances of the data along these directions</a:t>
            </a:r>
            <a:endParaRPr lang="en-US" sz="24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D38404A-7D30-DFBD-A9A9-ACD79003B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2444" y="1027935"/>
            <a:ext cx="3384550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7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09B6B-466B-07CF-F812-F5E1B255A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DD353-A251-0F5D-AD56-0C6F127D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F318F-232A-C3B6-E6EB-9B07C99278DC}"/>
              </a:ext>
            </a:extLst>
          </p:cNvPr>
          <p:cNvSpPr txBox="1"/>
          <p:nvPr/>
        </p:nvSpPr>
        <p:spPr>
          <a:xfrm>
            <a:off x="2910625" y="6087414"/>
            <a:ext cx="63707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PCA in a nutshell. Source: Lavrenko and Sutton 2011, slide 13.</a:t>
            </a:r>
          </a:p>
        </p:txBody>
      </p:sp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B69468F7-DAD3-E183-5F69-E04D7F44B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680" y="794197"/>
            <a:ext cx="6906610" cy="525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9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HPC for ML Magurele Summer School</vt:lpstr>
      <vt:lpstr>RAPIDS</vt:lpstr>
      <vt:lpstr>Linear Regression</vt:lpstr>
      <vt:lpstr>Linear Regression</vt:lpstr>
      <vt:lpstr>K-Means</vt:lpstr>
      <vt:lpstr>K-Means</vt:lpstr>
      <vt:lpstr>PCA</vt:lpstr>
      <vt:lpstr>PCA</vt:lpstr>
      <vt:lpstr>PCA</vt:lpstr>
      <vt:lpstr>k-Nearest Neighbors (kNN)</vt:lpstr>
      <vt:lpstr>How does distributed kNN work? </vt:lpstr>
      <vt:lpstr>Partitions</vt:lpstr>
      <vt:lpstr>Distributed Operations</vt:lpstr>
      <vt:lpstr>Distributed Operations</vt:lpstr>
      <vt:lpstr>Decision trees</vt:lpstr>
      <vt:lpstr>Random Forest</vt:lpstr>
      <vt:lpstr>Random Forest</vt:lpstr>
      <vt:lpstr>XGBoost</vt:lpstr>
      <vt:lpstr>RAPIDS and XGBoost</vt:lpstr>
      <vt:lpstr>Threshold for binary classifier</vt:lpstr>
      <vt:lpstr>ROC</vt:lpstr>
      <vt:lpstr>AUC</vt:lpstr>
      <vt:lpstr>Confusion matrix</vt:lpstr>
      <vt:lpstr>Confusion matrix</vt:lpstr>
      <vt:lpstr>Sensitivity and specificity</vt:lpstr>
      <vt:lpstr>Sensitivity and specificity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2742</cp:revision>
  <dcterms:created xsi:type="dcterms:W3CDTF">2025-07-01T13:43:37Z</dcterms:created>
  <dcterms:modified xsi:type="dcterms:W3CDTF">2025-07-08T21:49:36Z</dcterms:modified>
</cp:coreProperties>
</file>