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p:restoredTop sz="80680"/>
  </p:normalViewPr>
  <p:slideViewPr>
    <p:cSldViewPr snapToGrid="0" snapToObjects="1">
      <p:cViewPr varScale="1">
        <p:scale>
          <a:sx n="102" d="100"/>
          <a:sy n="102" d="100"/>
        </p:scale>
        <p:origin x="1632" y="176"/>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05-05-2021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0" Type="http://schemas.openxmlformats.org/officeDocument/2006/relationships/image" Target="../media/image3.png"/><Relationship Id="rId21"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v4.0.4, 20-12-2024</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M13: Het project gebruikt ISO-25010 voor de specificatie van productkwaliteitseisen</a:t>
            </a:r>
          </a:p>
        </p:txBody>
      </p:sp>
      <p:sp>
        <p:nvSpPr>
          <p:cNvPr id="3" name="TextBox 2"/>
          <p:cNvSpPr txBox="1"/>
          <p:nvPr/>
        </p:nvSpPr>
        <p:spPr>
          <a:xfrm>
            <a:off x="640080" y="1463040"/>
            <a:ext cx="10972800" cy="5486400"/>
          </a:xfrm>
          <a:prstGeom prst="rect">
            <a:avLst/>
          </a:prstGeom>
          <a:noFill/>
        </p:spPr>
        <p:txBody>
          <a:bodyPr wrap="square">
            <a:spAutoFit/>
          </a:bodyPr>
          <a:lstStyle/>
          <a:p>
            <a:r>
              <a:t>Voor specificatie en documentatie van vereiste en gewenste kwaliteitseigenschappen, de niet-functionele eisen, maken projecten gebruik van de terminologie en categorisering uit NEN-ISO/IEC 25010. Projecten gebruiken NEN-ISO/IEC 25010 om te controleren of alle relevante kwaliteitseigenschappen van het op te leveren eindproduct worden meegenomen in de ontwikkeling en/of onderhoud van het product.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ICTU stelt het gebruik van tools verplicht voor de volgende taken:</a:t>
            </a:r>
          </a:p>
          <a:p>
            <a:pPr>
              <a:defRPr sz="2000"/>
            </a:pPr>
            <a:r>
              <a:t>backlog management en agile werken,</a:t>
            </a:r>
          </a:p>
          <a:p>
            <a:pPr>
              <a:defRPr sz="2000"/>
            </a:pPr>
            <a:r>
              <a:t>inrichten en uitvoeren van een continuous delivery pipeline,</a:t>
            </a:r>
          </a:p>
          <a:p>
            <a:pPr>
              <a:defRPr sz="2000"/>
            </a:pPr>
            <a:r>
              <a:t>monitoren van de kwaliteit van broncode,</a:t>
            </a:r>
          </a:p>
          <a:p>
            <a:pPr>
              <a:defRPr sz="2000"/>
            </a:pPr>
            <a:r>
              <a:t>versiebeheer van op te leveren producten,</a:t>
            </a:r>
          </a:p>
          <a:p>
            <a:pPr>
              <a:defRPr sz="2000"/>
            </a:pPr>
            <a:r>
              <a:t>release van software,</a:t>
            </a:r>
          </a:p>
          <a:p>
            <a:pPr>
              <a:defRPr sz="2000"/>
            </a:pPr>
            <a:r>
              <a:t>maken van testrapportages,</a:t>
            </a:r>
          </a:p>
          <a:p>
            <a:pPr>
              <a:defRPr sz="2000"/>
            </a:pPr>
            <a:r>
              <a:t>maken van kwaliteitsrapportages,</a:t>
            </a:r>
          </a:p>
          <a:p>
            <a:pPr>
              <a:defRPr sz="2000"/>
            </a:pPr>
            <a:r>
              <a:t>controleren van de configuratie op aanwezigheid van bekende kwetsbaarheden,</a:t>
            </a:r>
          </a:p>
          <a:p>
            <a:pPr>
              <a:defRPr sz="2000"/>
            </a:pPr>
            <a:r>
              <a:t>controleren van door de applicatie gebruikte versies van externe software op aanwezigheid van bekende kwetsbaarheden,</a:t>
            </a:r>
          </a:p>
          <a:p>
            <a:pPr>
              <a:defRPr sz="2000"/>
            </a:pPr>
            <a:r>
              <a:t>statische controle van de software op aanwezigheid van kwetsbare constructies,</a:t>
            </a:r>
          </a:p>
          <a:p>
            <a:pPr>
              <a:defRPr sz="2000"/>
            </a:pPr>
            <a:r>
              <a:t>dynamische controle van de software op aanwezigheid van kwetsbare constructies,</a:t>
            </a:r>
          </a:p>
          <a:p>
            <a:pPr>
              <a:defRPr sz="2000"/>
            </a:pPr>
            <a:r>
              <a:t>controleren van container images op aanwezigheid van bekende kwetsbaarheden,</a:t>
            </a:r>
          </a:p>
          <a:p>
            <a:pPr>
              <a:defRPr sz="2000"/>
            </a:pPr>
            <a:r>
              <a:t>testen van performance en schaalbaarheid,</a:t>
            </a:r>
          </a:p>
          <a:p>
            <a:pPr>
              <a:defRPr sz="2000"/>
            </a:pPr>
            <a:r>
              <a:t>testen op toegankelijkheid van de applicatie,</a:t>
            </a:r>
          </a:p>
          <a:p>
            <a:pPr>
              <a:defRPr sz="2000"/>
            </a:pPr>
            <a:r>
              <a:t>produceren van een "software bill of materials" (SBoM),</a:t>
            </a:r>
          </a:p>
          <a:p>
            <a:pPr>
              <a:defRPr sz="2000"/>
            </a:pPr>
            <a:r>
              <a:t>opslaan van artifacten,</a:t>
            </a:r>
          </a:p>
          <a:p>
            <a:pPr>
              <a:defRPr sz="2000"/>
            </a:pPr>
            <a:r>
              <a:t>registratie van incidenten bij gebruik en beheer, en</a:t>
            </a:r>
          </a:p>
          <a:p>
            <a:pPr>
              <a:defRPr sz="2000"/>
            </a:pPr>
            <a:r>
              <a:t>bij het uitvoeren van operationeel beheer; uitrollen van de software in de productieomgeving.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opdrachtgevende organisatie en betrokken partijen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opdrachtgevende organisatie, de beoogde beheerorganisatie en andere partijen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Opdrachtgevende organisaties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opdrachtgevende organisatie.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M35: Het project hanteert een agile architectuuraanpak</a:t>
            </a:r>
          </a:p>
        </p:txBody>
      </p:sp>
      <p:sp>
        <p:nvSpPr>
          <p:cNvPr id="3" name="TextBox 2"/>
          <p:cNvSpPr txBox="1"/>
          <p:nvPr/>
        </p:nvSpPr>
        <p:spPr>
          <a:xfrm>
            <a:off x="640080" y="1463040"/>
            <a:ext cx="10972800" cy="5486400"/>
          </a:xfrm>
          <a:prstGeom prst="rect">
            <a:avLst/>
          </a:prstGeom>
          <a:noFill/>
        </p:spPr>
        <p:txBody>
          <a:bodyPr wrap="square">
            <a:spAutoFit/>
          </a:bodyPr>
          <a:lstStyle/>
          <a:p>
            <a:r>
              <a:t>Tijdens de voorfase verwerkt het project de door de opdrachtgevende organisatie opgestelde projectstartarchitectuur (PSA) in een eerste versie van het softwarearchitectuurdocument (SAD). Tijdens de realisatiefase werkt het project het SAD bij op basis van nieuwe inzichten.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organiseert voor aanvang van een project de interne dienstverlening</a:t>
            </a:r>
          </a:p>
        </p:txBody>
      </p:sp>
      <p:sp>
        <p:nvSpPr>
          <p:cNvPr id="3" name="TextBox 2"/>
          <p:cNvSpPr txBox="1"/>
          <p:nvPr/>
        </p:nvSpPr>
        <p:spPr>
          <a:xfrm>
            <a:off x="640080" y="1463040"/>
            <a:ext cx="10972800" cy="5486400"/>
          </a:xfrm>
          <a:prstGeom prst="rect">
            <a:avLst/>
          </a:prstGeom>
          <a:noFill/>
        </p:spPr>
        <p:txBody>
          <a:bodyPr wrap="square">
            <a:spAutoFit/>
          </a:bodyPr>
          <a:lstStyle/>
          <a:p>
            <a:r>
              <a:t>Voordat ICTU een softwareontwikkelproject start, dat gaat werken conform de Kwaliteitsaanpak, maakt de beoogde ICTU-projectleider afspraken met de afdelingen ICTU Software Diensten (ISD) en ICTU Software Expertise (ISE) over de af te nemen dienstverlening.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M31: Het project beschikt over actuele vastgestelde informatie</a:t>
            </a:r>
          </a:p>
        </p:txBody>
      </p:sp>
      <p:sp>
        <p:nvSpPr>
          <p:cNvPr id="3" name="TextBox 2"/>
          <p:cNvSpPr txBox="1"/>
          <p:nvPr/>
        </p:nvSpPr>
        <p:spPr>
          <a:xfrm>
            <a:off x="640080" y="1463040"/>
            <a:ext cx="10972800" cy="5486400"/>
          </a:xfrm>
          <a:prstGeom prst="rect">
            <a:avLst/>
          </a:prstGeom>
          <a:noFill/>
        </p:spPr>
        <p:txBody>
          <a:bodyPr wrap="square">
            <a:spAutoFit/>
          </a:bodyPr>
          <a:lstStyle/>
          <a:p>
            <a:r>
              <a:t>Voor een goede uitvoering van het project is specifieke informatie nodig. De opdrachtgevende organisatie zorgt dat het project bij de start van de voorfase inzicht heeft in de informatie die typisch wordt vastgelegd in een projectstartarchitectuur, business impact analysis en privacy impact assessment. Waar nodig werkt de opdrachtgevende organisatie de informatie bij tijdens de voorfase en realisatiefase.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levert in elke fase vastgestelde producten en informatie op</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levert specifieke informatie op.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bewaakt continu dat het product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Projecten bewaken zo snel mogelijk vanaf de start de door het project en ICTU vastgestelde kwaliteitsnormen en voldoen daar zo snel en goed mogelijk aan.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ICTUBeatrixpark@ictu.nl</dc:creator>
  <cp:lastModifiedBy>Frank Niessink</cp:lastModifiedBy>
  <cp:revision>116</cp:revision>
  <dcterms:created xsi:type="dcterms:W3CDTF">2019-09-12T10:58:55Z</dcterms:created>
  <dcterms:modified xsi:type="dcterms:W3CDTF">2021-05-05T12:47:15Z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0x010100D4D196658D17D54F87E7553811622C6B009C9A9BFC4D9691469D522035E54506E8</vt:lpwstr>
  </property>
</Properties>
</file>