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83" r:id="rId3"/>
    <p:sldId id="275" r:id="rId4"/>
    <p:sldId id="257" r:id="rId5"/>
    <p:sldId id="258" r:id="rId6"/>
    <p:sldId id="263" r:id="rId7"/>
    <p:sldId id="278" r:id="rId8"/>
    <p:sldId id="277" r:id="rId9"/>
    <p:sldId id="282" r:id="rId10"/>
    <p:sldId id="281" r:id="rId11"/>
    <p:sldId id="280" r:id="rId12"/>
    <p:sldId id="289" r:id="rId13"/>
    <p:sldId id="276" r:id="rId14"/>
    <p:sldId id="288" r:id="rId15"/>
    <p:sldId id="279" r:id="rId16"/>
    <p:sldId id="287" r:id="rId17"/>
    <p:sldId id="286" r:id="rId18"/>
    <p:sldId id="284" r:id="rId19"/>
    <p:sldId id="290" r:id="rId20"/>
    <p:sldId id="274" r:id="rId21"/>
    <p:sldId id="291" r:id="rId22"/>
    <p:sldId id="292" r:id="rId23"/>
    <p:sldId id="300" r:id="rId24"/>
    <p:sldId id="273" r:id="rId25"/>
    <p:sldId id="302" r:id="rId26"/>
    <p:sldId id="301" r:id="rId27"/>
    <p:sldId id="296" r:id="rId28"/>
    <p:sldId id="304" r:id="rId29"/>
    <p:sldId id="303" r:id="rId30"/>
    <p:sldId id="272" r:id="rId31"/>
    <p:sldId id="305" r:id="rId32"/>
    <p:sldId id="298" r:id="rId33"/>
    <p:sldId id="269" r:id="rId34"/>
    <p:sldId id="309" r:id="rId35"/>
    <p:sldId id="327" r:id="rId36"/>
    <p:sldId id="328" r:id="rId37"/>
    <p:sldId id="307" r:id="rId38"/>
    <p:sldId id="308" r:id="rId39"/>
    <p:sldId id="270" r:id="rId40"/>
    <p:sldId id="310" r:id="rId41"/>
    <p:sldId id="322" r:id="rId42"/>
    <p:sldId id="311" r:id="rId43"/>
    <p:sldId id="312" r:id="rId44"/>
    <p:sldId id="271" r:id="rId45"/>
    <p:sldId id="316" r:id="rId46"/>
    <p:sldId id="315" r:id="rId47"/>
    <p:sldId id="320" r:id="rId48"/>
    <p:sldId id="319" r:id="rId49"/>
    <p:sldId id="324" r:id="rId50"/>
    <p:sldId id="325" r:id="rId51"/>
    <p:sldId id="323" r:id="rId52"/>
    <p:sldId id="318" r:id="rId53"/>
    <p:sldId id="326" r:id="rId54"/>
    <p:sldId id="317" r:id="rId55"/>
    <p:sldId id="306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상원" initials="고" lastIdx="2" clrIdx="0">
    <p:extLst>
      <p:ext uri="{19B8F6BF-5375-455C-9EA6-DF929625EA0E}">
        <p15:presenceInfo xmlns:p15="http://schemas.microsoft.com/office/powerpoint/2012/main" userId="고상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80321" autoAdjust="0"/>
  </p:normalViewPr>
  <p:slideViewPr>
    <p:cSldViewPr snapToGrid="0">
      <p:cViewPr varScale="1">
        <p:scale>
          <a:sx n="57" d="100"/>
          <a:sy n="57" d="100"/>
        </p:scale>
        <p:origin x="8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E96A-AC36-4F2B-A767-EA0562A5EF8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B411-FFA0-45F6-BA21-070FC95FA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70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화면의 그림은 게임 시작 전의 모습입니다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챔피언 테이블에서 말했듯이 각 플레이어는 포지션을 따라 게임을 하는데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포지션이 존재합니다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바로 챔피언 테이블에서 설명한 탑</a:t>
            </a:r>
            <a:r>
              <a:rPr lang="en-US" altLang="ko-KR" dirty="0"/>
              <a:t>, </a:t>
            </a:r>
            <a:r>
              <a:rPr lang="ko-KR" altLang="en-US" dirty="0"/>
              <a:t>미드</a:t>
            </a:r>
            <a:r>
              <a:rPr lang="en-US" altLang="ko-KR" dirty="0"/>
              <a:t>, </a:t>
            </a:r>
            <a:r>
              <a:rPr lang="ko-KR" altLang="en-US" dirty="0"/>
              <a:t>정글</a:t>
            </a:r>
            <a:r>
              <a:rPr lang="en-US" altLang="ko-KR" dirty="0"/>
              <a:t>, </a:t>
            </a:r>
            <a:r>
              <a:rPr lang="ko-KR" altLang="en-US" dirty="0"/>
              <a:t>원거리 딜러</a:t>
            </a:r>
            <a:r>
              <a:rPr lang="en-US" altLang="ko-KR" dirty="0"/>
              <a:t>, </a:t>
            </a:r>
            <a:r>
              <a:rPr lang="ko-KR" altLang="en-US" dirty="0"/>
              <a:t>서포터</a:t>
            </a:r>
            <a:r>
              <a:rPr lang="en-US" altLang="ko-KR" dirty="0"/>
              <a:t> </a:t>
            </a:r>
            <a:r>
              <a:rPr lang="ko-KR" altLang="en-US" dirty="0"/>
              <a:t>이렇게 </a:t>
            </a:r>
            <a:r>
              <a:rPr lang="en-US" altLang="ko-KR" dirty="0"/>
              <a:t>5</a:t>
            </a:r>
            <a:r>
              <a:rPr lang="ko-KR" altLang="en-US" dirty="0"/>
              <a:t>개의 포지션이 존재합니다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위에서 설명한 대로 게임 시작 전 내가 선택한 챔피언</a:t>
            </a:r>
            <a:r>
              <a:rPr lang="en-US" altLang="ko-KR" dirty="0"/>
              <a:t>, </a:t>
            </a:r>
            <a:r>
              <a:rPr lang="ko-KR" altLang="en-US" dirty="0"/>
              <a:t>포지션</a:t>
            </a:r>
            <a:r>
              <a:rPr lang="en-US" altLang="ko-KR" dirty="0"/>
              <a:t>, </a:t>
            </a:r>
            <a:r>
              <a:rPr lang="ko-KR" altLang="en-US" dirty="0"/>
              <a:t>룬</a:t>
            </a:r>
            <a:r>
              <a:rPr lang="en-US" altLang="ko-KR" dirty="0"/>
              <a:t>, </a:t>
            </a:r>
            <a:r>
              <a:rPr lang="ko-KR" altLang="en-US" dirty="0"/>
              <a:t>스펠</a:t>
            </a:r>
            <a:r>
              <a:rPr lang="en-US" altLang="ko-KR" dirty="0"/>
              <a:t>, </a:t>
            </a:r>
            <a:r>
              <a:rPr lang="ko-KR" altLang="en-US" dirty="0"/>
              <a:t>선택능력치에 대한 정보입니다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기본적인 정보를 가진 채로 게임이 시작되며</a:t>
            </a:r>
            <a:r>
              <a:rPr lang="en-US" altLang="ko-KR" dirty="0"/>
              <a:t>, </a:t>
            </a:r>
            <a:r>
              <a:rPr lang="ko-KR" altLang="en-US" dirty="0"/>
              <a:t>이 기본 정보를 이용하여 성장하고</a:t>
            </a:r>
            <a:r>
              <a:rPr lang="en-US" altLang="ko-KR" dirty="0"/>
              <a:t>, </a:t>
            </a:r>
            <a:r>
              <a:rPr lang="ko-KR" altLang="en-US" dirty="0"/>
              <a:t>적과 싸우면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테이블에 대한 설명은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선택 챔피언 정보 </a:t>
            </a:r>
            <a:r>
              <a:rPr lang="en-US" altLang="ko-KR" dirty="0"/>
              <a:t>(</a:t>
            </a:r>
            <a:r>
              <a:rPr lang="ko-KR" altLang="en-US" dirty="0"/>
              <a:t>챔피언</a:t>
            </a:r>
            <a:r>
              <a:rPr lang="en-US" altLang="ko-KR" dirty="0"/>
              <a:t>, </a:t>
            </a:r>
            <a:r>
              <a:rPr lang="ko-KR" altLang="en-US" dirty="0"/>
              <a:t>포지션</a:t>
            </a:r>
            <a:r>
              <a:rPr lang="en-US" altLang="ko-KR" dirty="0"/>
              <a:t>, </a:t>
            </a:r>
            <a:r>
              <a:rPr lang="ko-KR" altLang="en-US" dirty="0"/>
              <a:t>스펠 </a:t>
            </a:r>
            <a:r>
              <a:rPr lang="en-US" altLang="ko-KR" dirty="0"/>
              <a:t>, </a:t>
            </a:r>
            <a:r>
              <a:rPr lang="ko-KR" altLang="en-US" dirty="0"/>
              <a:t>룬</a:t>
            </a:r>
            <a:r>
              <a:rPr lang="en-US" altLang="ko-KR" dirty="0"/>
              <a:t>, </a:t>
            </a:r>
            <a:r>
              <a:rPr lang="ko-KR" altLang="en-US" dirty="0"/>
              <a:t>선택능력치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11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게임 시작 전 선택한 룬</a:t>
            </a:r>
            <a:r>
              <a:rPr lang="en-US" altLang="ko-KR" dirty="0"/>
              <a:t>, </a:t>
            </a:r>
            <a:r>
              <a:rPr lang="ko-KR" altLang="en-US" dirty="0"/>
              <a:t>선택능력치</a:t>
            </a:r>
            <a:r>
              <a:rPr lang="en-US" altLang="ko-KR" dirty="0"/>
              <a:t>, </a:t>
            </a:r>
            <a:r>
              <a:rPr lang="ko-KR" altLang="en-US" dirty="0"/>
              <a:t>스펠</a:t>
            </a:r>
            <a:r>
              <a:rPr lang="en-US" altLang="ko-KR" dirty="0"/>
              <a:t>, </a:t>
            </a:r>
            <a:r>
              <a:rPr lang="ko-KR" altLang="en-US" dirty="0"/>
              <a:t>픽 한 챔피언들로 이루어진 </a:t>
            </a:r>
            <a:r>
              <a:rPr lang="en-US" altLang="ko-KR" dirty="0"/>
              <a:t>5</a:t>
            </a:r>
            <a:r>
              <a:rPr lang="ko-KR" altLang="en-US" dirty="0"/>
              <a:t>대</a:t>
            </a:r>
            <a:r>
              <a:rPr lang="en-US" altLang="ko-KR" dirty="0"/>
              <a:t>5 </a:t>
            </a:r>
            <a:r>
              <a:rPr lang="ko-KR" altLang="en-US" dirty="0"/>
              <a:t>게임에 대한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그림에 패배만 있는 것은 기분 탓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Table name : </a:t>
            </a:r>
            <a:r>
              <a:rPr lang="ko-KR" altLang="en-US" dirty="0"/>
              <a:t>실행된 게임</a:t>
            </a:r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고유번호</a:t>
            </a:r>
            <a:r>
              <a:rPr lang="en-US" altLang="ko-KR" dirty="0"/>
              <a:t>,</a:t>
            </a:r>
            <a:r>
              <a:rPr lang="ko-KR" altLang="en-US" dirty="0"/>
              <a:t>평균 </a:t>
            </a:r>
            <a:r>
              <a:rPr lang="ko-KR" altLang="en-US" dirty="0" err="1"/>
              <a:t>티어</a:t>
            </a:r>
            <a:r>
              <a:rPr lang="en-US" altLang="ko-KR" dirty="0"/>
              <a:t>,</a:t>
            </a:r>
            <a:r>
              <a:rPr lang="ko-KR" altLang="en-US" dirty="0"/>
              <a:t> 날짜</a:t>
            </a:r>
            <a:r>
              <a:rPr lang="en-US" altLang="ko-KR" dirty="0"/>
              <a:t>, </a:t>
            </a:r>
            <a:r>
              <a:rPr lang="ko-KR" altLang="en-US" dirty="0"/>
              <a:t>실행시간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같은 시간에 서로 다른 게임이 시작 될 수 있습니다</a:t>
            </a:r>
            <a:r>
              <a:rPr lang="en-US" altLang="ko-KR" dirty="0"/>
              <a:t>. </a:t>
            </a:r>
            <a:r>
              <a:rPr lang="ko-KR" altLang="en-US" dirty="0"/>
              <a:t>그래서 고유번호라는 것을 부여하여 각 실행된 게임에 대해 구분이 가능하게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이 게임이 시작된 날짜를 속성으로 가져 나중에 원하는 정보를 얻기 위한 중요한 기준으로 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패치가 적용된 날짜를 기준으로 원하는 정보를 얻을 수 도 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평균 </a:t>
            </a:r>
            <a:r>
              <a:rPr lang="ko-KR" altLang="en-US" dirty="0" err="1"/>
              <a:t>티어는</a:t>
            </a:r>
            <a:r>
              <a:rPr lang="ko-KR" altLang="en-US" dirty="0"/>
              <a:t> 이 게임 내의 유저들의 평균 수준을 나타낸 것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게임에서는 챌린저</a:t>
            </a:r>
            <a:r>
              <a:rPr lang="en-US" altLang="ko-KR" dirty="0"/>
              <a:t>, </a:t>
            </a:r>
            <a:r>
              <a:rPr lang="ko-KR" altLang="en-US" dirty="0"/>
              <a:t>그랜드 마스터</a:t>
            </a:r>
            <a:r>
              <a:rPr lang="en-US" altLang="ko-KR" dirty="0"/>
              <a:t>, </a:t>
            </a:r>
            <a:r>
              <a:rPr lang="ko-KR" altLang="en-US" dirty="0"/>
              <a:t>마스터 </a:t>
            </a:r>
            <a:r>
              <a:rPr lang="en-US" altLang="ko-KR" dirty="0"/>
              <a:t>, </a:t>
            </a:r>
            <a:r>
              <a:rPr lang="ko-KR" altLang="en-US" dirty="0"/>
              <a:t>다이아몬드</a:t>
            </a:r>
            <a:r>
              <a:rPr lang="en-US" altLang="ko-KR" dirty="0"/>
              <a:t>, </a:t>
            </a:r>
            <a:r>
              <a:rPr lang="ko-KR" altLang="en-US" dirty="0"/>
              <a:t>플래티넘</a:t>
            </a:r>
            <a:r>
              <a:rPr lang="en-US" altLang="ko-KR" dirty="0"/>
              <a:t>, </a:t>
            </a:r>
            <a:r>
              <a:rPr lang="ko-KR" altLang="en-US" dirty="0"/>
              <a:t>골드</a:t>
            </a:r>
            <a:r>
              <a:rPr lang="en-US" altLang="ko-KR" dirty="0"/>
              <a:t>, </a:t>
            </a:r>
            <a:r>
              <a:rPr lang="ko-KR" altLang="en-US" dirty="0"/>
              <a:t>실버</a:t>
            </a:r>
            <a:r>
              <a:rPr lang="en-US" altLang="ko-KR" dirty="0"/>
              <a:t>, </a:t>
            </a:r>
            <a:r>
              <a:rPr lang="ko-KR" altLang="en-US" dirty="0"/>
              <a:t>브론즈</a:t>
            </a:r>
            <a:r>
              <a:rPr lang="en-US" altLang="ko-KR" dirty="0"/>
              <a:t>, </a:t>
            </a:r>
            <a:r>
              <a:rPr lang="ko-KR" altLang="en-US" dirty="0"/>
              <a:t>아이언 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개의 등급이 있으며</a:t>
            </a:r>
            <a:r>
              <a:rPr lang="en-US" altLang="ko-KR" dirty="0"/>
              <a:t>, </a:t>
            </a:r>
            <a:r>
              <a:rPr lang="ko-KR" altLang="en-US" dirty="0"/>
              <a:t>다이아몬드부터 아이언 까지는 그 내에서도 </a:t>
            </a:r>
            <a:r>
              <a:rPr lang="en-US" altLang="ko-KR" dirty="0"/>
              <a:t>1,2,3,4</a:t>
            </a:r>
            <a:r>
              <a:rPr lang="ko-KR" altLang="en-US" dirty="0"/>
              <a:t> 순으로 나뉩니다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챌린저</a:t>
            </a:r>
            <a:r>
              <a:rPr lang="en-US" altLang="ko-KR" dirty="0"/>
              <a:t>(</a:t>
            </a:r>
            <a:r>
              <a:rPr lang="ko-KR" altLang="en-US" dirty="0"/>
              <a:t>최상위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…….  </a:t>
            </a:r>
            <a:r>
              <a:rPr lang="ko-KR" altLang="en-US" dirty="0"/>
              <a:t>플래티넘</a:t>
            </a:r>
            <a:r>
              <a:rPr lang="en-US" altLang="ko-KR" dirty="0"/>
              <a:t>4 &gt; </a:t>
            </a:r>
            <a:r>
              <a:rPr lang="ko-KR" altLang="en-US" dirty="0"/>
              <a:t>골드</a:t>
            </a:r>
            <a:r>
              <a:rPr lang="en-US" altLang="ko-KR" dirty="0"/>
              <a:t>1 &gt; ……. </a:t>
            </a:r>
            <a:r>
              <a:rPr lang="ko-KR" altLang="en-US" dirty="0"/>
              <a:t>아이언</a:t>
            </a:r>
            <a:r>
              <a:rPr lang="en-US" altLang="ko-KR" dirty="0"/>
              <a:t>4(</a:t>
            </a:r>
            <a:r>
              <a:rPr lang="ko-KR" altLang="en-US" dirty="0"/>
              <a:t>최하위</a:t>
            </a:r>
            <a:r>
              <a:rPr lang="en-US" altLang="ko-KR" dirty="0"/>
              <a:t>) </a:t>
            </a:r>
            <a:r>
              <a:rPr lang="ko-KR" altLang="en-US" dirty="0"/>
              <a:t>로 나뉩니다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에는 이를 숫자에 대응하여 저장하는데</a:t>
            </a:r>
            <a:r>
              <a:rPr lang="en-US" altLang="ko-KR" dirty="0"/>
              <a:t>, </a:t>
            </a:r>
            <a:r>
              <a:rPr lang="ko-KR" altLang="en-US" dirty="0"/>
              <a:t>아이언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en-US" altLang="ko-KR" dirty="0"/>
              <a:t>1, </a:t>
            </a:r>
            <a:r>
              <a:rPr lang="ko-KR" altLang="en-US" dirty="0"/>
              <a:t>아이언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2,,,, </a:t>
            </a:r>
            <a:r>
              <a:rPr lang="ko-KR" altLang="en-US" dirty="0"/>
              <a:t>챌린저는 </a:t>
            </a:r>
            <a:r>
              <a:rPr lang="en-US" altLang="ko-KR" dirty="0"/>
              <a:t>27</a:t>
            </a:r>
            <a:r>
              <a:rPr lang="ko-KR" altLang="en-US" dirty="0"/>
              <a:t>로 숫자를 부여 받습니다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40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선택한 능력치</a:t>
            </a:r>
            <a:r>
              <a:rPr lang="en-US" altLang="ko-KR" dirty="0"/>
              <a:t>, </a:t>
            </a:r>
            <a:r>
              <a:rPr lang="ko-KR" altLang="en-US" dirty="0"/>
              <a:t>챔피언으로 게임을 한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게임이 끝났을 때 챔피언이 얼마나 활약했는가를 나타난 수치입니다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이에는 </a:t>
            </a:r>
            <a:endParaRPr lang="en-US" altLang="ko-KR" dirty="0"/>
          </a:p>
          <a:p>
            <a:r>
              <a:rPr lang="ko-KR" altLang="en-US" dirty="0"/>
              <a:t>챔피언 이름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킬   </a:t>
            </a:r>
            <a:r>
              <a:rPr lang="en-US" altLang="ko-KR" dirty="0"/>
              <a:t>	( </a:t>
            </a:r>
            <a:r>
              <a:rPr lang="ko-KR" altLang="en-US" dirty="0"/>
              <a:t>상대방을 죽인 횟수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데스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내가 죽은 횟수</a:t>
            </a:r>
            <a:r>
              <a:rPr lang="en-US" altLang="ko-KR" dirty="0"/>
              <a:t>), </a:t>
            </a:r>
          </a:p>
          <a:p>
            <a:r>
              <a:rPr lang="ko-KR" altLang="en-US" dirty="0"/>
              <a:t>어시스트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상대방을 죽이진 않았으나 도움을 준 횟수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챔피언 레벨</a:t>
            </a:r>
            <a:r>
              <a:rPr lang="en-US" altLang="ko-KR" dirty="0"/>
              <a:t>	(</a:t>
            </a:r>
            <a:r>
              <a:rPr lang="ko-KR" altLang="en-US" dirty="0"/>
              <a:t>최대 </a:t>
            </a:r>
            <a:r>
              <a:rPr lang="en-US" altLang="ko-KR" dirty="0"/>
              <a:t>18</a:t>
            </a:r>
            <a:r>
              <a:rPr lang="ko-KR" altLang="en-US" dirty="0" err="1"/>
              <a:t>렙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CS	(</a:t>
            </a:r>
            <a:r>
              <a:rPr lang="ko-KR" altLang="en-US" dirty="0"/>
              <a:t>내가 처치한 </a:t>
            </a:r>
            <a:r>
              <a:rPr lang="ko-KR" altLang="en-US" dirty="0" err="1"/>
              <a:t>미니언</a:t>
            </a:r>
            <a:r>
              <a:rPr lang="ko-KR" altLang="en-US" dirty="0"/>
              <a:t> 개수</a:t>
            </a:r>
            <a:r>
              <a:rPr lang="en-US" altLang="ko-KR" dirty="0"/>
              <a:t>), </a:t>
            </a:r>
          </a:p>
          <a:p>
            <a:r>
              <a:rPr lang="ko-KR" altLang="en-US" dirty="0"/>
              <a:t>골드</a:t>
            </a:r>
            <a:r>
              <a:rPr lang="en-US" altLang="ko-KR" dirty="0"/>
              <a:t>	( </a:t>
            </a:r>
            <a:r>
              <a:rPr lang="ko-KR" altLang="en-US" dirty="0"/>
              <a:t>내가 총 획득한 재화</a:t>
            </a:r>
            <a:r>
              <a:rPr lang="en-US" altLang="ko-KR" dirty="0"/>
              <a:t>), </a:t>
            </a:r>
          </a:p>
          <a:p>
            <a:r>
              <a:rPr lang="ko-KR" altLang="en-US" dirty="0"/>
              <a:t>시야 점수</a:t>
            </a:r>
            <a:r>
              <a:rPr lang="en-US" altLang="ko-KR" dirty="0"/>
              <a:t>	( </a:t>
            </a:r>
            <a:r>
              <a:rPr lang="ko-KR" altLang="en-US" dirty="0"/>
              <a:t>얼마나 시야를 넓혔는지</a:t>
            </a:r>
            <a:r>
              <a:rPr lang="en-US" altLang="ko-KR" dirty="0"/>
              <a:t>)</a:t>
            </a:r>
            <a:r>
              <a:rPr lang="ko-KR" altLang="en-US" dirty="0"/>
              <a:t>등에</a:t>
            </a:r>
            <a:r>
              <a:rPr lang="en-US" altLang="ko-KR" dirty="0"/>
              <a:t> </a:t>
            </a:r>
            <a:r>
              <a:rPr lang="ko-KR" altLang="en-US" dirty="0"/>
              <a:t>대한 정보를 속성으로 가집니다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9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내에서 플레이어가 얼마나 많은 데미지를 넣었는지에 대한 테이블입니다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분을 기준으로 누적 데미지가 갱신되며</a:t>
            </a:r>
            <a:r>
              <a:rPr lang="en-US" altLang="ko-KR" dirty="0"/>
              <a:t>, </a:t>
            </a:r>
            <a:r>
              <a:rPr lang="ko-KR" altLang="en-US" dirty="0"/>
              <a:t>시간이 지날 수록 캐릭터가 강해지므로 </a:t>
            </a:r>
            <a:endParaRPr lang="en-US" altLang="ko-KR" dirty="0"/>
          </a:p>
          <a:p>
            <a:r>
              <a:rPr lang="ko-KR" altLang="en-US" dirty="0"/>
              <a:t>누적 데미지는 점점 크게 증가하는 모습을 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누적 데미지 또한 </a:t>
            </a:r>
            <a:r>
              <a:rPr lang="ko-KR" altLang="en-US" dirty="0" err="1"/>
              <a:t>밸런싱에</a:t>
            </a:r>
            <a:r>
              <a:rPr lang="ko-KR" altLang="en-US" dirty="0"/>
              <a:t> 중요한 정보로 쓰일 것입니다</a:t>
            </a:r>
            <a:r>
              <a:rPr lang="en-US" altLang="ko-KR" dirty="0"/>
              <a:t>. </a:t>
            </a:r>
            <a:r>
              <a:rPr lang="ko-KR" altLang="en-US" dirty="0"/>
              <a:t>만약 다른 챔피언들보다 월등한 누적 데미지를 넣는</a:t>
            </a:r>
            <a:endParaRPr lang="en-US" altLang="ko-KR" dirty="0"/>
          </a:p>
          <a:p>
            <a:r>
              <a:rPr lang="ko-KR" altLang="en-US" dirty="0"/>
              <a:t>챔피언이 있다면</a:t>
            </a:r>
            <a:r>
              <a:rPr lang="en-US" altLang="ko-KR" dirty="0"/>
              <a:t>, </a:t>
            </a:r>
            <a:r>
              <a:rPr lang="ko-KR" altLang="en-US" dirty="0"/>
              <a:t>이 챔피언은 밸런스에 맞지 않는 챔피언이겠죠</a:t>
            </a:r>
            <a:r>
              <a:rPr lang="en-US" altLang="ko-KR" dirty="0"/>
              <a:t>. </a:t>
            </a:r>
            <a:r>
              <a:rPr lang="ko-KR" altLang="en-US" dirty="0"/>
              <a:t>이렇게 튀는 챔피언들을 찾고</a:t>
            </a:r>
            <a:r>
              <a:rPr lang="en-US" altLang="ko-KR" dirty="0"/>
              <a:t>, </a:t>
            </a:r>
            <a:r>
              <a:rPr lang="ko-KR" altLang="en-US" dirty="0"/>
              <a:t>원인을 파악하여 </a:t>
            </a:r>
            <a:endParaRPr lang="en-US" altLang="ko-KR" dirty="0"/>
          </a:p>
          <a:p>
            <a:r>
              <a:rPr lang="ko-KR" altLang="en-US" dirty="0"/>
              <a:t>다음 패치 때 이를 조정합니다</a:t>
            </a:r>
            <a:r>
              <a:rPr lang="en-US" altLang="ko-KR" dirty="0"/>
              <a:t>.  </a:t>
            </a:r>
            <a:r>
              <a:rPr lang="ko-KR" altLang="en-US" dirty="0"/>
              <a:t>그 반대도 마찬가지입니다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속성은 다음과 같습니다</a:t>
            </a:r>
            <a:r>
              <a:rPr lang="en-US" altLang="ko-KR" dirty="0"/>
              <a:t>.  &lt; </a:t>
            </a:r>
            <a:r>
              <a:rPr lang="ko-KR" altLang="en-US" dirty="0"/>
              <a:t>각 </a:t>
            </a:r>
            <a:r>
              <a:rPr lang="ko-KR" altLang="en-US" dirty="0" err="1"/>
              <a:t>튜플</a:t>
            </a:r>
            <a:r>
              <a:rPr lang="ko-KR" altLang="en-US" dirty="0"/>
              <a:t> 속성에 대한 문제는 </a:t>
            </a:r>
            <a:r>
              <a:rPr lang="en-US" altLang="ko-KR" dirty="0"/>
              <a:t>ER </a:t>
            </a:r>
            <a:r>
              <a:rPr lang="ko-KR" altLang="en-US" dirty="0"/>
              <a:t>파트에서 다룹니다</a:t>
            </a:r>
            <a:r>
              <a:rPr lang="en-US" altLang="ko-KR" dirty="0"/>
              <a:t>. &gt;</a:t>
            </a:r>
          </a:p>
          <a:p>
            <a:r>
              <a:rPr lang="ko-KR" altLang="en-US" dirty="0"/>
              <a:t>고유번호를 둬 중복을 방지하였습니다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 ex </a:t>
            </a:r>
            <a:r>
              <a:rPr lang="ko-KR" altLang="en-US" dirty="0"/>
              <a:t>게임</a:t>
            </a:r>
            <a:r>
              <a:rPr lang="en-US" altLang="ko-KR" dirty="0"/>
              <a:t>A</a:t>
            </a:r>
            <a:r>
              <a:rPr lang="ko-KR" altLang="en-US" dirty="0"/>
              <a:t>에서 플레이한 </a:t>
            </a:r>
            <a:r>
              <a:rPr lang="ko-KR" altLang="en-US" dirty="0" err="1"/>
              <a:t>르블랑</a:t>
            </a:r>
            <a:r>
              <a:rPr lang="ko-KR" altLang="en-US" dirty="0"/>
              <a:t> 이란 챔피언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B</a:t>
            </a:r>
            <a:r>
              <a:rPr lang="ko-KR" altLang="en-US" dirty="0"/>
              <a:t>에서 플레이한 </a:t>
            </a:r>
            <a:r>
              <a:rPr lang="ko-KR" altLang="en-US" dirty="0" err="1"/>
              <a:t>르블랑</a:t>
            </a:r>
            <a:r>
              <a:rPr lang="ko-KR" altLang="en-US" dirty="0"/>
              <a:t> 이란 챔피언 구분 가능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인게임</a:t>
            </a:r>
            <a:r>
              <a:rPr lang="ko-KR" altLang="en-US" dirty="0"/>
              <a:t> 데미지 </a:t>
            </a:r>
            <a:r>
              <a:rPr lang="en-US" altLang="ko-KR" dirty="0"/>
              <a:t>(</a:t>
            </a:r>
            <a:r>
              <a:rPr lang="ko-KR" altLang="en-US" dirty="0"/>
              <a:t>인 게임 고유번호</a:t>
            </a:r>
            <a:r>
              <a:rPr lang="en-US" altLang="ko-KR" dirty="0"/>
              <a:t>, </a:t>
            </a:r>
            <a:r>
              <a:rPr lang="ko-KR" altLang="en-US" dirty="0"/>
              <a:t>챔피언 이름</a:t>
            </a:r>
            <a:r>
              <a:rPr lang="en-US" altLang="ko-KR" dirty="0"/>
              <a:t>, 10</a:t>
            </a:r>
            <a:r>
              <a:rPr lang="ko-KR" altLang="en-US" dirty="0"/>
              <a:t>분 누적 데미지</a:t>
            </a:r>
            <a:r>
              <a:rPr lang="en-US" altLang="ko-KR" dirty="0"/>
              <a:t>, 20</a:t>
            </a:r>
            <a:r>
              <a:rPr lang="ko-KR" altLang="en-US" dirty="0"/>
              <a:t>분 누적 데미지</a:t>
            </a:r>
            <a:r>
              <a:rPr lang="en-US" altLang="ko-KR" dirty="0"/>
              <a:t>, 30</a:t>
            </a:r>
            <a:r>
              <a:rPr lang="ko-KR" altLang="en-US" dirty="0"/>
              <a:t>분 누적 데미지</a:t>
            </a:r>
            <a:r>
              <a:rPr lang="en-US" altLang="ko-KR" dirty="0"/>
              <a:t>,,,,, 90</a:t>
            </a:r>
            <a:r>
              <a:rPr lang="ko-KR" altLang="en-US" dirty="0"/>
              <a:t>분 누적 데미지</a:t>
            </a:r>
            <a:r>
              <a:rPr lang="en-US" altLang="ko-KR" dirty="0"/>
              <a:t>, </a:t>
            </a:r>
            <a:r>
              <a:rPr lang="ko-KR" altLang="en-US" dirty="0"/>
              <a:t>최종 누적 데미지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2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아이템은 챔피언이 강력해질 수 있는 아주 좋은 수단입니다</a:t>
            </a:r>
            <a:r>
              <a:rPr lang="en-US" altLang="ko-KR" dirty="0"/>
              <a:t>. </a:t>
            </a:r>
            <a:r>
              <a:rPr lang="ko-KR" altLang="en-US" dirty="0"/>
              <a:t>아이템은 여러가지 효과가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기본적으로는 나에게 도움이 되는 능력치를 올려주며</a:t>
            </a:r>
            <a:r>
              <a:rPr lang="en-US" altLang="ko-KR" dirty="0"/>
              <a:t>, </a:t>
            </a:r>
            <a:r>
              <a:rPr lang="ko-KR" altLang="en-US" dirty="0"/>
              <a:t>특수한 스킬을 가진 아이템도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모든 챔피언의 인벤토리는 </a:t>
            </a:r>
            <a:r>
              <a:rPr lang="en-US" altLang="ko-KR" dirty="0"/>
              <a:t>6</a:t>
            </a:r>
            <a:r>
              <a:rPr lang="ko-KR" altLang="en-US" dirty="0"/>
              <a:t>개이기 때문에</a:t>
            </a:r>
            <a:r>
              <a:rPr lang="en-US" altLang="ko-KR" dirty="0"/>
              <a:t>, </a:t>
            </a:r>
            <a:r>
              <a:rPr lang="ko-KR" altLang="en-US" dirty="0"/>
              <a:t>코어 아이템이든 아니든 최대 </a:t>
            </a:r>
            <a:r>
              <a:rPr lang="en-US" altLang="ko-KR" dirty="0"/>
              <a:t>6</a:t>
            </a:r>
            <a:r>
              <a:rPr lang="ko-KR" altLang="en-US" dirty="0"/>
              <a:t>개의 아이템만 가질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모든 칸을 코어 아이템으로 채운다면 매우 효율적이고 강력 해지겠죠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아이템 테이블</a:t>
            </a:r>
            <a:r>
              <a:rPr lang="en-US" altLang="ko-KR" dirty="0"/>
              <a:t>, </a:t>
            </a:r>
            <a:r>
              <a:rPr lang="ko-KR" altLang="en-US" dirty="0"/>
              <a:t>밸런스에서 설명 하였 듯이</a:t>
            </a:r>
            <a:r>
              <a:rPr lang="en-US" altLang="ko-KR" dirty="0"/>
              <a:t>, </a:t>
            </a:r>
            <a:r>
              <a:rPr lang="ko-KR" altLang="en-US" dirty="0"/>
              <a:t>코어 아이템</a:t>
            </a:r>
            <a:r>
              <a:rPr lang="en-US" altLang="ko-KR" dirty="0"/>
              <a:t>( </a:t>
            </a:r>
            <a:r>
              <a:rPr lang="ko-KR" altLang="en-US" dirty="0"/>
              <a:t>최상위 아이템</a:t>
            </a:r>
            <a:r>
              <a:rPr lang="en-US" altLang="ko-KR" dirty="0"/>
              <a:t>)</a:t>
            </a:r>
            <a:r>
              <a:rPr lang="ko-KR" altLang="en-US" dirty="0"/>
              <a:t>이 제일 중요합니다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나머지 아이템은 상위 아이템을 만들기 위한 수단일 뿐이죠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테이블은 유저별로 선택한 코어 아이템의 이름을 속성으로 가집니다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 코어 아이템을 완성하기도 전에 게임이 끝난다면</a:t>
            </a:r>
            <a:r>
              <a:rPr lang="en-US" altLang="ko-KR" dirty="0"/>
              <a:t>, </a:t>
            </a:r>
            <a:r>
              <a:rPr lang="ko-KR" altLang="en-US" dirty="0"/>
              <a:t>모든 속성의 값은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 코어아이템을 </a:t>
            </a:r>
            <a:r>
              <a:rPr lang="en-US" altLang="ko-KR" dirty="0"/>
              <a:t>3</a:t>
            </a:r>
            <a:r>
              <a:rPr lang="ko-KR" altLang="en-US" dirty="0"/>
              <a:t>개만 완성하였는데 게임이 종료되었다면</a:t>
            </a:r>
            <a:r>
              <a:rPr lang="en-US" altLang="ko-KR" dirty="0"/>
              <a:t>, 4,5,6,</a:t>
            </a:r>
            <a:r>
              <a:rPr lang="ko-KR" altLang="en-US" dirty="0"/>
              <a:t>번째 칸은 </a:t>
            </a:r>
            <a:r>
              <a:rPr lang="en-US" altLang="ko-KR" dirty="0"/>
              <a:t>0</a:t>
            </a:r>
            <a:r>
              <a:rPr lang="ko-KR" altLang="en-US" dirty="0"/>
              <a:t>이겠죠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인게임</a:t>
            </a:r>
            <a:r>
              <a:rPr lang="ko-KR" altLang="en-US" dirty="0"/>
              <a:t> 유저 아이템 </a:t>
            </a:r>
            <a:r>
              <a:rPr lang="en-US" altLang="ko-KR" dirty="0"/>
              <a:t>( </a:t>
            </a:r>
            <a:r>
              <a:rPr lang="ko-KR" altLang="en-US" dirty="0"/>
              <a:t>코어</a:t>
            </a:r>
            <a:r>
              <a:rPr lang="en-US" altLang="ko-KR" dirty="0"/>
              <a:t>1, </a:t>
            </a:r>
            <a:r>
              <a:rPr lang="ko-KR" altLang="en-US" dirty="0"/>
              <a:t>코어</a:t>
            </a:r>
            <a:r>
              <a:rPr lang="en-US" altLang="ko-KR" dirty="0"/>
              <a:t>2, </a:t>
            </a:r>
            <a:r>
              <a:rPr lang="ko-KR" altLang="en-US" dirty="0"/>
              <a:t>코어</a:t>
            </a:r>
            <a:r>
              <a:rPr lang="en-US" altLang="ko-KR" dirty="0"/>
              <a:t>3, </a:t>
            </a:r>
            <a:r>
              <a:rPr lang="ko-KR" altLang="en-US" dirty="0"/>
              <a:t>코어</a:t>
            </a:r>
            <a:r>
              <a:rPr lang="en-US" altLang="ko-KR" dirty="0"/>
              <a:t>4, </a:t>
            </a:r>
            <a:r>
              <a:rPr lang="ko-KR" altLang="en-US" dirty="0"/>
              <a:t>코어</a:t>
            </a:r>
            <a:r>
              <a:rPr lang="en-US" altLang="ko-KR" dirty="0"/>
              <a:t>5, </a:t>
            </a:r>
            <a:r>
              <a:rPr lang="ko-KR" altLang="en-US" dirty="0"/>
              <a:t>코어</a:t>
            </a:r>
            <a:r>
              <a:rPr lang="en-US" altLang="ko-KR" dirty="0"/>
              <a:t>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오브젝트는 </a:t>
            </a:r>
            <a:r>
              <a:rPr lang="ko-KR" altLang="en-US" dirty="0" err="1"/>
              <a:t>맵에</a:t>
            </a:r>
            <a:r>
              <a:rPr lang="ko-KR" altLang="en-US" dirty="0"/>
              <a:t> 존재하는 중립 몬스터입니다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적 팀이든 아군 팀이든 중립 몬스터를 사냥 할 수 있으며</a:t>
            </a:r>
            <a:r>
              <a:rPr lang="en-US" altLang="ko-KR" dirty="0"/>
              <a:t>, </a:t>
            </a:r>
            <a:r>
              <a:rPr lang="ko-KR" altLang="en-US" dirty="0"/>
              <a:t>이 몬스터를 사냥 시 팀에게 이로운 효과를 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오브젝트들은 특정 시간에 나타나며</a:t>
            </a:r>
            <a:r>
              <a:rPr lang="en-US" altLang="ko-KR" dirty="0"/>
              <a:t>, </a:t>
            </a:r>
            <a:r>
              <a:rPr lang="ko-KR" altLang="en-US" dirty="0"/>
              <a:t>한번 처치 시 몇 분의 </a:t>
            </a:r>
            <a:r>
              <a:rPr lang="ko-KR" altLang="en-US" dirty="0" err="1"/>
              <a:t>텀을</a:t>
            </a:r>
            <a:r>
              <a:rPr lang="ko-KR" altLang="en-US" dirty="0"/>
              <a:t> 두고 다시 재생성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오브젝트는 여러 몬스터를 칭하는 말이며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몬스터들의</a:t>
            </a:r>
            <a:r>
              <a:rPr lang="ko-KR" altLang="en-US" dirty="0"/>
              <a:t> 종류는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드래곤</a:t>
            </a:r>
            <a:endParaRPr lang="en-US" altLang="ko-KR" dirty="0"/>
          </a:p>
          <a:p>
            <a:r>
              <a:rPr lang="ko-KR" altLang="en-US" dirty="0"/>
              <a:t>전령 </a:t>
            </a:r>
            <a:endParaRPr lang="en-US" altLang="ko-KR" dirty="0"/>
          </a:p>
          <a:p>
            <a:r>
              <a:rPr lang="ko-KR" altLang="en-US" dirty="0" err="1"/>
              <a:t>내셔</a:t>
            </a:r>
            <a:r>
              <a:rPr lang="ko-KR" altLang="en-US" dirty="0"/>
              <a:t> 남작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오브젝트의 효과에 대해서는 자세하게 적지 않겠습니다</a:t>
            </a:r>
            <a:r>
              <a:rPr lang="en-US" altLang="ko-KR" dirty="0"/>
              <a:t>.  &gt;</a:t>
            </a:r>
          </a:p>
          <a:p>
            <a:r>
              <a:rPr lang="en-US" altLang="ko-KR" dirty="0"/>
              <a:t>&lt; DB</a:t>
            </a:r>
            <a:r>
              <a:rPr lang="ko-KR" altLang="en-US" dirty="0"/>
              <a:t>의 편의성을 위해 용은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,</a:t>
            </a:r>
            <a:r>
              <a:rPr lang="ko-KR" altLang="en-US" dirty="0"/>
              <a:t> 전령은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 err="1"/>
              <a:t>내셔</a:t>
            </a:r>
            <a:r>
              <a:rPr lang="ko-KR" altLang="en-US" dirty="0"/>
              <a:t> 남작은 </a:t>
            </a:r>
            <a:r>
              <a:rPr lang="en-US" altLang="ko-KR" dirty="0"/>
              <a:t>2</a:t>
            </a:r>
            <a:r>
              <a:rPr lang="ko-KR" altLang="en-US" dirty="0"/>
              <a:t>번만 재생성 된다고 가정하였습니다</a:t>
            </a:r>
            <a:r>
              <a:rPr lang="en-US" altLang="ko-KR" dirty="0"/>
              <a:t>. &gt;</a:t>
            </a:r>
          </a:p>
          <a:p>
            <a:endParaRPr lang="en-US" altLang="ko-KR" dirty="0"/>
          </a:p>
          <a:p>
            <a:r>
              <a:rPr lang="ko-KR" altLang="en-US" dirty="0"/>
              <a:t>이 오브젝트를 꾸준히 챙기는 팀이 승리에 가까워지겠죠</a:t>
            </a:r>
            <a:r>
              <a:rPr lang="en-US" altLang="ko-KR" dirty="0"/>
              <a:t>. </a:t>
            </a:r>
            <a:r>
              <a:rPr lang="ko-KR" altLang="en-US" dirty="0"/>
              <a:t>이 오브젝트는 승패를 가르는 아주 중요한</a:t>
            </a:r>
            <a:r>
              <a:rPr lang="en-US" altLang="ko-KR" dirty="0"/>
              <a:t> </a:t>
            </a:r>
            <a:r>
              <a:rPr lang="ko-KR" altLang="en-US" dirty="0"/>
              <a:t>요소가 됩니다</a:t>
            </a:r>
            <a:r>
              <a:rPr lang="en-US" altLang="ko-KR" dirty="0"/>
              <a:t>. DB</a:t>
            </a:r>
            <a:r>
              <a:rPr lang="ko-KR" altLang="en-US" dirty="0"/>
              <a:t>를 이용하여 이 오브젝트가 승리에 얼마나 많은 지분을 차지하는지도 알 수 있게 될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이를 위해 오브젝트를 획득한 팀</a:t>
            </a:r>
            <a:r>
              <a:rPr lang="en-US" altLang="ko-KR" dirty="0"/>
              <a:t>(</a:t>
            </a:r>
            <a:r>
              <a:rPr lang="ko-KR" altLang="en-US" dirty="0" err="1"/>
              <a:t>승리팀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 err="1"/>
              <a:t>패배팀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승패의 결과를 알고 있으므로</a:t>
            </a:r>
            <a:r>
              <a:rPr lang="en-US" altLang="ko-KR" dirty="0"/>
              <a:t>)</a:t>
            </a:r>
            <a:r>
              <a:rPr lang="ko-KR" altLang="en-US" dirty="0"/>
              <a:t>과 획득한 시간을 속성으로 가지는 테이블을 만들었습니다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획득 오브젝트 </a:t>
            </a:r>
            <a:r>
              <a:rPr lang="en-US" altLang="ko-KR" dirty="0"/>
              <a:t>( </a:t>
            </a:r>
            <a:r>
              <a:rPr lang="ko-KR" altLang="en-US" dirty="0"/>
              <a:t>전령 획득 팀</a:t>
            </a:r>
            <a:r>
              <a:rPr lang="en-US" altLang="ko-KR" dirty="0"/>
              <a:t>, </a:t>
            </a:r>
            <a:r>
              <a:rPr lang="ko-KR" altLang="en-US" dirty="0"/>
              <a:t>전령 획득 시간</a:t>
            </a:r>
            <a:r>
              <a:rPr lang="en-US" altLang="ko-KR" dirty="0"/>
              <a:t>, </a:t>
            </a:r>
            <a:r>
              <a:rPr lang="ko-KR" altLang="en-US" dirty="0"/>
              <a:t>바론</a:t>
            </a:r>
            <a:r>
              <a:rPr lang="en-US" altLang="ko-KR" dirty="0"/>
              <a:t>1 </a:t>
            </a:r>
            <a:r>
              <a:rPr lang="ko-KR" altLang="en-US" dirty="0"/>
              <a:t>획득 팀</a:t>
            </a:r>
            <a:r>
              <a:rPr lang="en-US" altLang="ko-KR" dirty="0"/>
              <a:t>, </a:t>
            </a:r>
            <a:r>
              <a:rPr lang="ko-KR" altLang="en-US" dirty="0"/>
              <a:t>바론</a:t>
            </a:r>
            <a:r>
              <a:rPr lang="en-US" altLang="ko-KR" dirty="0"/>
              <a:t>1 </a:t>
            </a:r>
            <a:r>
              <a:rPr lang="ko-KR" altLang="en-US" dirty="0"/>
              <a:t>획득 시간</a:t>
            </a:r>
            <a:r>
              <a:rPr lang="en-US" altLang="ko-KR" dirty="0"/>
              <a:t>, </a:t>
            </a:r>
            <a:r>
              <a:rPr lang="ko-KR" altLang="en-US" dirty="0" err="1"/>
              <a:t>내셔</a:t>
            </a:r>
            <a:r>
              <a:rPr lang="en-US" altLang="ko-KR" dirty="0"/>
              <a:t>2 </a:t>
            </a:r>
            <a:r>
              <a:rPr lang="ko-KR" altLang="en-US" dirty="0"/>
              <a:t>획득 팀</a:t>
            </a:r>
            <a:r>
              <a:rPr lang="en-US" altLang="ko-KR" dirty="0"/>
              <a:t>, </a:t>
            </a:r>
            <a:r>
              <a:rPr lang="ko-KR" altLang="en-US" dirty="0" err="1"/>
              <a:t>내셔</a:t>
            </a:r>
            <a:r>
              <a:rPr lang="en-US" altLang="ko-KR" dirty="0"/>
              <a:t>2 </a:t>
            </a:r>
            <a:r>
              <a:rPr lang="ko-KR" altLang="en-US" dirty="0"/>
              <a:t>획득 시간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1</a:t>
            </a:r>
            <a:r>
              <a:rPr lang="ko-KR" altLang="en-US" dirty="0"/>
              <a:t> 획득 팀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1</a:t>
            </a:r>
            <a:r>
              <a:rPr lang="ko-KR" altLang="en-US" dirty="0"/>
              <a:t> 획득 시간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2 </a:t>
            </a:r>
            <a:r>
              <a:rPr lang="ko-KR" altLang="en-US" dirty="0"/>
              <a:t>획득 팀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2 </a:t>
            </a:r>
            <a:r>
              <a:rPr lang="ko-KR" altLang="en-US" dirty="0"/>
              <a:t>획득 시간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3</a:t>
            </a:r>
            <a:r>
              <a:rPr lang="ko-KR" altLang="en-US" dirty="0"/>
              <a:t> 획득 팀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3</a:t>
            </a:r>
            <a:r>
              <a:rPr lang="ko-KR" altLang="en-US" dirty="0"/>
              <a:t> 획득 시간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4 </a:t>
            </a:r>
            <a:r>
              <a:rPr lang="ko-KR" altLang="en-US" dirty="0"/>
              <a:t>획득 팀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4 </a:t>
            </a:r>
            <a:r>
              <a:rPr lang="ko-KR" altLang="en-US" dirty="0"/>
              <a:t>획득 시간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2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지금까지 획득한 정보를 변환하여 만든 데이터베이스의 테이블은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 게임 이라는 단어가 들어간 테이블은 모두 실행된 게임 </a:t>
            </a:r>
            <a:r>
              <a:rPr lang="en-US" altLang="ko-KR" dirty="0"/>
              <a:t>( played game) </a:t>
            </a:r>
            <a:r>
              <a:rPr lang="ko-KR" altLang="en-US" dirty="0"/>
              <a:t>에 종속된 테이블 입니다</a:t>
            </a:r>
            <a:r>
              <a:rPr lang="en-US" altLang="ko-KR" dirty="0"/>
              <a:t>. </a:t>
            </a:r>
            <a:r>
              <a:rPr lang="ko-KR" altLang="en-US" dirty="0"/>
              <a:t>우선 기본 </a:t>
            </a:r>
            <a:r>
              <a:rPr lang="en-US" altLang="ko-KR" dirty="0"/>
              <a:t>DB </a:t>
            </a:r>
            <a:r>
              <a:rPr lang="ko-KR" altLang="en-US" dirty="0"/>
              <a:t>정의를 위해</a:t>
            </a:r>
            <a:endParaRPr lang="en-US" altLang="ko-KR" dirty="0"/>
          </a:p>
          <a:p>
            <a:r>
              <a:rPr lang="en-US" altLang="ko-KR" dirty="0"/>
              <a:t>Weak </a:t>
            </a:r>
            <a:r>
              <a:rPr lang="en-US" altLang="ko-KR" dirty="0" err="1"/>
              <a:t>entit</a:t>
            </a:r>
            <a:r>
              <a:rPr lang="ko-KR" altLang="en-US" dirty="0"/>
              <a:t>가 아닌 일반 테이블로 설정하였으며</a:t>
            </a:r>
            <a:r>
              <a:rPr lang="en-US" altLang="ko-KR" dirty="0"/>
              <a:t>, </a:t>
            </a:r>
            <a:r>
              <a:rPr lang="ko-KR" altLang="en-US" dirty="0"/>
              <a:t>그 과정에서 각 </a:t>
            </a:r>
            <a:r>
              <a:rPr lang="ko-KR" altLang="en-US" dirty="0" err="1"/>
              <a:t>튜플의</a:t>
            </a:r>
            <a:r>
              <a:rPr lang="ko-KR" altLang="en-US" dirty="0"/>
              <a:t> 중첩이 일어나서</a:t>
            </a:r>
            <a:r>
              <a:rPr lang="en-US" altLang="ko-KR" dirty="0"/>
              <a:t>, </a:t>
            </a:r>
            <a:r>
              <a:rPr lang="ko-KR" altLang="en-US" dirty="0"/>
              <a:t>실행된 게임의 고유번호를 외래 키로 지정하였습니다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다른 게임에서 같은 챔피언</a:t>
            </a:r>
            <a:r>
              <a:rPr lang="en-US" altLang="ko-KR" dirty="0"/>
              <a:t>, </a:t>
            </a:r>
            <a:r>
              <a:rPr lang="ko-KR" altLang="en-US" dirty="0"/>
              <a:t>같은 포지션</a:t>
            </a:r>
            <a:r>
              <a:rPr lang="en-US" altLang="ko-KR" dirty="0"/>
              <a:t>, </a:t>
            </a:r>
            <a:r>
              <a:rPr lang="ko-KR" altLang="en-US" dirty="0"/>
              <a:t>스펠</a:t>
            </a:r>
            <a:r>
              <a:rPr lang="en-US" altLang="ko-KR" dirty="0"/>
              <a:t>, </a:t>
            </a:r>
            <a:r>
              <a:rPr lang="ko-KR" altLang="en-US" dirty="0"/>
              <a:t>룬</a:t>
            </a:r>
            <a:r>
              <a:rPr lang="en-US" altLang="ko-KR" dirty="0"/>
              <a:t>, </a:t>
            </a:r>
            <a:r>
              <a:rPr lang="ko-KR" altLang="en-US" dirty="0"/>
              <a:t>능력치</a:t>
            </a:r>
            <a:r>
              <a:rPr lang="en-US" altLang="ko-KR" dirty="0"/>
              <a:t> </a:t>
            </a:r>
            <a:r>
              <a:rPr lang="ko-KR" altLang="en-US" dirty="0"/>
              <a:t>등등을 선택 해버리면 </a:t>
            </a:r>
            <a:r>
              <a:rPr lang="ko-KR" altLang="en-US" dirty="0" err="1"/>
              <a:t>튜플의</a:t>
            </a:r>
            <a:r>
              <a:rPr lang="ko-KR" altLang="en-US" dirty="0"/>
              <a:t> 중복이 일어나므로</a:t>
            </a:r>
            <a:endParaRPr lang="en-US" altLang="ko-KR" dirty="0"/>
          </a:p>
          <a:p>
            <a:r>
              <a:rPr lang="ko-KR" altLang="en-US" dirty="0"/>
              <a:t>각 테이블의 고유번호를 지정하였습니다</a:t>
            </a:r>
            <a:r>
              <a:rPr lang="en-US" altLang="ko-KR" dirty="0"/>
              <a:t>. ( </a:t>
            </a:r>
            <a:r>
              <a:rPr lang="ko-KR" altLang="en-US" dirty="0"/>
              <a:t>뭔가 이상하지만</a:t>
            </a:r>
            <a:r>
              <a:rPr lang="en-US" altLang="ko-KR" dirty="0"/>
              <a:t>, ERD</a:t>
            </a:r>
            <a:r>
              <a:rPr lang="ko-KR" altLang="en-US" dirty="0"/>
              <a:t>에서 해결합니다</a:t>
            </a:r>
            <a:r>
              <a:rPr lang="en-US" altLang="ko-KR" dirty="0"/>
              <a:t>. 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15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테이블도 마찬가지입니다</a:t>
            </a:r>
            <a:r>
              <a:rPr lang="en-US" altLang="ko-KR" dirty="0"/>
              <a:t>. </a:t>
            </a:r>
            <a:r>
              <a:rPr lang="ko-KR" altLang="en-US" dirty="0"/>
              <a:t>인 게임이란 단어가 붙은 테이블은 모두 실행된 게임으로부터 파생되었으므로 고유번호를 외래 키로 삼아</a:t>
            </a:r>
            <a:endParaRPr lang="en-US" altLang="ko-KR" dirty="0"/>
          </a:p>
          <a:p>
            <a:r>
              <a:rPr lang="ko-KR" altLang="en-US" dirty="0"/>
              <a:t>중복을 구분하였습니다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6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DB</a:t>
            </a:r>
            <a:r>
              <a:rPr lang="ko-KR" altLang="en-US" dirty="0"/>
              <a:t>는 다음과 같습니다</a:t>
            </a:r>
            <a:r>
              <a:rPr lang="en-US" altLang="ko-KR" dirty="0"/>
              <a:t>. </a:t>
            </a:r>
            <a:r>
              <a:rPr lang="ko-KR" altLang="en-US" dirty="0"/>
              <a:t>뭔가 이상합니다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ERD,</a:t>
            </a:r>
            <a:r>
              <a:rPr lang="ko-KR" altLang="en-US" dirty="0"/>
              <a:t> </a:t>
            </a:r>
            <a:r>
              <a:rPr lang="en-US" altLang="ko-KR" dirty="0"/>
              <a:t>RDB</a:t>
            </a:r>
            <a:r>
              <a:rPr lang="ko-KR" altLang="en-US" dirty="0"/>
              <a:t>를 통해 이를 수정합니다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26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아이템 항목에 상위 아이템과 하위 아이템에 대한 내용을 기억하시나요</a:t>
            </a:r>
            <a:r>
              <a:rPr lang="en-US" altLang="ko-KR" dirty="0"/>
              <a:t>? </a:t>
            </a:r>
            <a:r>
              <a:rPr lang="ko-KR" altLang="en-US" dirty="0"/>
              <a:t>아이템이란 테이블은 자기 자신과 상위</a:t>
            </a:r>
            <a:r>
              <a:rPr lang="en-US" altLang="ko-KR" dirty="0"/>
              <a:t>/</a:t>
            </a:r>
            <a:r>
              <a:rPr lang="ko-KR" altLang="en-US" dirty="0"/>
              <a:t>하위 라는 관계에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상위 아이템이 가질 수 있는 하위 아이템은 최대 </a:t>
            </a:r>
            <a:r>
              <a:rPr lang="en-US" altLang="ko-KR" dirty="0"/>
              <a:t>3</a:t>
            </a:r>
            <a:r>
              <a:rPr lang="ko-KR" altLang="en-US" dirty="0"/>
              <a:t>개 이므로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entity</a:t>
            </a:r>
            <a:r>
              <a:rPr lang="ko-KR" altLang="en-US" dirty="0"/>
              <a:t>가 관계를 맺습니다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모든 아이템이 하위 아이템이거나 상위 아이템인 것은 아닙니다</a:t>
            </a:r>
            <a:r>
              <a:rPr lang="en-US" altLang="ko-KR" dirty="0"/>
              <a:t>. </a:t>
            </a:r>
            <a:r>
              <a:rPr lang="ko-KR" altLang="en-US" dirty="0"/>
              <a:t>따라서 상위 아이템에 해당하는 엔티티에도</a:t>
            </a:r>
            <a:endParaRPr lang="en-US" altLang="ko-KR" dirty="0"/>
          </a:p>
          <a:p>
            <a:r>
              <a:rPr lang="ko-KR" altLang="en-US" dirty="0"/>
              <a:t>이 관계에 참여하지 않는 </a:t>
            </a:r>
            <a:r>
              <a:rPr lang="ko-KR" altLang="en-US" dirty="0" err="1"/>
              <a:t>튜플이</a:t>
            </a:r>
            <a:r>
              <a:rPr lang="ko-KR" altLang="en-US" dirty="0"/>
              <a:t> 존재하며</a:t>
            </a:r>
            <a:r>
              <a:rPr lang="en-US" altLang="ko-KR" dirty="0"/>
              <a:t>, </a:t>
            </a:r>
            <a:r>
              <a:rPr lang="ko-KR" altLang="en-US" dirty="0"/>
              <a:t>마찬가지로 모든 아이템이 상위 아이템이 아니므로 하위 아이템에 해당하는</a:t>
            </a:r>
            <a:endParaRPr lang="en-US" altLang="ko-KR" dirty="0"/>
          </a:p>
          <a:p>
            <a:r>
              <a:rPr lang="ko-KR" altLang="en-US" dirty="0" err="1"/>
              <a:t>엔티티들에도</a:t>
            </a:r>
            <a:r>
              <a:rPr lang="ko-KR" altLang="en-US" dirty="0"/>
              <a:t> 관계에 참여하지 않는 </a:t>
            </a:r>
            <a:r>
              <a:rPr lang="ko-KR" altLang="en-US" dirty="0" err="1"/>
              <a:t>튜플</a:t>
            </a:r>
            <a:r>
              <a:rPr lang="en-US" altLang="ko-KR" dirty="0"/>
              <a:t>(</a:t>
            </a:r>
            <a:r>
              <a:rPr lang="ko-KR" altLang="en-US" dirty="0"/>
              <a:t>최하위 아이템의 </a:t>
            </a:r>
            <a:r>
              <a:rPr lang="ko-KR" altLang="en-US" dirty="0" err="1"/>
              <a:t>튜플</a:t>
            </a:r>
            <a:r>
              <a:rPr lang="en-US" altLang="ko-KR" dirty="0"/>
              <a:t>) </a:t>
            </a:r>
            <a:r>
              <a:rPr lang="ko-KR" altLang="en-US" dirty="0"/>
              <a:t>이 존재합니다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상위 아이템과 하위 아이템은 </a:t>
            </a:r>
            <a:r>
              <a:rPr lang="en-US" altLang="ko-KR" dirty="0"/>
              <a:t>1</a:t>
            </a:r>
            <a:r>
              <a:rPr lang="ko-KR" altLang="en-US" dirty="0"/>
              <a:t>대 다의 관계를 이루며</a:t>
            </a:r>
            <a:r>
              <a:rPr lang="en-US" altLang="ko-KR" dirty="0"/>
              <a:t>, </a:t>
            </a:r>
            <a:r>
              <a:rPr lang="ko-KR" altLang="en-US" dirty="0"/>
              <a:t>양 쪽 모두 </a:t>
            </a:r>
            <a:r>
              <a:rPr lang="en-US" altLang="ko-KR" dirty="0"/>
              <a:t>partial</a:t>
            </a:r>
            <a:r>
              <a:rPr lang="ko-KR" altLang="en-US" dirty="0"/>
              <a:t>의 관계를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왼쪽의 아이템 테이블과 오른쪽의 아이템 테이블의 관계는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3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 생각해 보면</a:t>
            </a:r>
            <a:r>
              <a:rPr lang="en-US" altLang="ko-KR" dirty="0"/>
              <a:t>, </a:t>
            </a:r>
            <a:r>
              <a:rPr lang="ko-KR" altLang="en-US" dirty="0"/>
              <a:t>인 게임이란 단어를 포함하는 모든 결과 테이블은 게임을 플레이 해야 나올 수 있는 데이터입니다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게임을 실행하지 않았다면 이런 결과들이 나오지 않습니다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이러한 테이블은 모두 실행된 게임 테이블에 대해 종속적입니다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한 게임에 </a:t>
            </a:r>
            <a:r>
              <a:rPr lang="en-US" altLang="ko-KR" dirty="0"/>
              <a:t>10</a:t>
            </a:r>
            <a:r>
              <a:rPr lang="ko-KR" altLang="en-US" dirty="0"/>
              <a:t>명의 플레이어가 </a:t>
            </a:r>
            <a:r>
              <a:rPr lang="en-US" altLang="ko-KR" dirty="0"/>
              <a:t>5</a:t>
            </a:r>
            <a:r>
              <a:rPr lang="ko-KR" altLang="en-US" dirty="0"/>
              <a:t>대 </a:t>
            </a:r>
            <a:r>
              <a:rPr lang="en-US" altLang="ko-KR" dirty="0"/>
              <a:t>5</a:t>
            </a:r>
            <a:r>
              <a:rPr lang="ko-KR" altLang="en-US" dirty="0"/>
              <a:t>의 싸움을 하므로</a:t>
            </a:r>
            <a:r>
              <a:rPr lang="en-US" altLang="ko-KR" dirty="0"/>
              <a:t>, </a:t>
            </a:r>
            <a:r>
              <a:rPr lang="ko-KR" altLang="en-US" dirty="0"/>
              <a:t>한 개의 </a:t>
            </a:r>
            <a:r>
              <a:rPr lang="ko-KR" altLang="en-US" dirty="0" err="1"/>
              <a:t>튜플은</a:t>
            </a:r>
            <a:r>
              <a:rPr lang="ko-KR" altLang="en-US" dirty="0"/>
              <a:t> 각 테이블의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err="1"/>
              <a:t>튜플과</a:t>
            </a:r>
            <a:r>
              <a:rPr lang="ko-KR" altLang="en-US" dirty="0"/>
              <a:t>  </a:t>
            </a:r>
            <a:r>
              <a:rPr lang="en-US" altLang="ko-KR" dirty="0"/>
              <a:t>relation</a:t>
            </a:r>
            <a:r>
              <a:rPr lang="ko-KR" altLang="en-US" dirty="0"/>
              <a:t>이 되어 있습니다</a:t>
            </a:r>
            <a:r>
              <a:rPr lang="en-US" altLang="ko-KR" dirty="0"/>
              <a:t>. </a:t>
            </a:r>
            <a:r>
              <a:rPr lang="ko-KR" altLang="en-US" dirty="0"/>
              <a:t>따라서 실행 된 게임과 인 게임 테이블은 </a:t>
            </a:r>
            <a:r>
              <a:rPr lang="en-US" altLang="ko-KR" dirty="0"/>
              <a:t>1</a:t>
            </a:r>
            <a:r>
              <a:rPr lang="ko-KR" altLang="en-US" dirty="0"/>
              <a:t>대 다의 관계를 가지며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개와 연결이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모든 </a:t>
            </a:r>
            <a:r>
              <a:rPr lang="ko-KR" altLang="en-US" dirty="0" err="1"/>
              <a:t>튜플</a:t>
            </a:r>
            <a:r>
              <a:rPr lang="ko-KR" altLang="en-US" dirty="0"/>
              <a:t> 들이 연결이 되므로 양 쪽 모두 </a:t>
            </a:r>
            <a:r>
              <a:rPr lang="en-US" altLang="ko-KR" dirty="0"/>
              <a:t>total</a:t>
            </a:r>
            <a:r>
              <a:rPr lang="ko-KR" altLang="en-US" dirty="0"/>
              <a:t>의 관계를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다음과 같은 관계로 표현이 가능합니다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2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weak entity</a:t>
            </a:r>
            <a:r>
              <a:rPr lang="ko-KR" altLang="en-US" dirty="0"/>
              <a:t>에 </a:t>
            </a:r>
            <a:r>
              <a:rPr lang="en-US" altLang="ko-KR" dirty="0"/>
              <a:t>strong entity</a:t>
            </a:r>
            <a:r>
              <a:rPr lang="ko-KR" altLang="en-US" dirty="0"/>
              <a:t>의 </a:t>
            </a:r>
            <a:r>
              <a:rPr lang="en-US" altLang="ko-KR" dirty="0"/>
              <a:t>PK</a:t>
            </a:r>
            <a:r>
              <a:rPr lang="ko-KR" altLang="en-US" dirty="0"/>
              <a:t>를 삽입하면 됩니다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여기서 한 가지 생각해 볼 것이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인 게임 테이블에 각 </a:t>
            </a:r>
            <a:r>
              <a:rPr lang="ko-KR" altLang="en-US" dirty="0" err="1"/>
              <a:t>튜플을</a:t>
            </a:r>
            <a:r>
              <a:rPr lang="ko-KR" altLang="en-US" dirty="0"/>
              <a:t> 구분하기 위해 임의로 인 게임 고유번호를 각 </a:t>
            </a:r>
            <a:r>
              <a:rPr lang="ko-KR" altLang="en-US" dirty="0" err="1"/>
              <a:t>튜플에</a:t>
            </a:r>
            <a:r>
              <a:rPr lang="ko-KR" altLang="en-US" dirty="0"/>
              <a:t> 부여하여 중복을 방지했습니다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RDB</a:t>
            </a:r>
            <a:r>
              <a:rPr lang="ko-KR" altLang="en-US" dirty="0"/>
              <a:t>에서 나타낸 각 테이블을 보면</a:t>
            </a:r>
            <a:r>
              <a:rPr lang="en-US" altLang="ko-KR" dirty="0"/>
              <a:t>, </a:t>
            </a:r>
            <a:r>
              <a:rPr lang="ko-KR" altLang="en-US" dirty="0"/>
              <a:t>실행된 게임의 고유번호와 각 인 게임 고유번호가 동시에 공존하는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잘 생각해 보면</a:t>
            </a:r>
            <a:r>
              <a:rPr lang="en-US" altLang="ko-KR" dirty="0"/>
              <a:t>, </a:t>
            </a:r>
            <a:r>
              <a:rPr lang="ko-KR" altLang="en-US" dirty="0"/>
              <a:t>실행된 게임의 </a:t>
            </a:r>
            <a:r>
              <a:rPr lang="en-US" altLang="ko-KR" dirty="0"/>
              <a:t>PK</a:t>
            </a:r>
            <a:r>
              <a:rPr lang="ko-KR" altLang="en-US" dirty="0"/>
              <a:t>인 고유번호와 인 게임 고유번호</a:t>
            </a:r>
            <a:r>
              <a:rPr lang="en-US" altLang="ko-KR" dirty="0"/>
              <a:t>1,2,3,4,5</a:t>
            </a:r>
            <a:r>
              <a:rPr lang="ko-KR" altLang="en-US" dirty="0"/>
              <a:t>는 모두 역할이 같음을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각기 다른 게임</a:t>
            </a:r>
            <a:r>
              <a:rPr lang="en-US" altLang="ko-KR" dirty="0"/>
              <a:t>A,B</a:t>
            </a:r>
            <a:r>
              <a:rPr lang="ko-KR" altLang="en-US" dirty="0"/>
              <a:t>의 유저 </a:t>
            </a:r>
            <a:r>
              <a:rPr lang="en-US" altLang="ko-KR" dirty="0" err="1"/>
              <a:t>a,b</a:t>
            </a:r>
            <a:r>
              <a:rPr lang="ko-KR" altLang="en-US" dirty="0"/>
              <a:t>가 같은 픽</a:t>
            </a:r>
            <a:r>
              <a:rPr lang="en-US" altLang="ko-KR" dirty="0"/>
              <a:t>/</a:t>
            </a:r>
            <a:r>
              <a:rPr lang="ko-KR" altLang="en-US" dirty="0" err="1"/>
              <a:t>벤을</a:t>
            </a:r>
            <a:r>
              <a:rPr lang="ko-KR" altLang="en-US" dirty="0"/>
              <a:t> 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 두 게임이</a:t>
            </a:r>
            <a:r>
              <a:rPr lang="en-US" altLang="ko-KR" dirty="0"/>
              <a:t> </a:t>
            </a:r>
            <a:r>
              <a:rPr lang="ko-KR" altLang="en-US" dirty="0"/>
              <a:t>다르다는 것을 알려주는 고유번호가 존재한다면</a:t>
            </a:r>
            <a:r>
              <a:rPr lang="en-US" altLang="ko-KR" dirty="0"/>
              <a:t>, </a:t>
            </a:r>
            <a:r>
              <a:rPr lang="ko-KR" altLang="en-US" dirty="0"/>
              <a:t>고유번호 만으로도 충분히 각 </a:t>
            </a:r>
            <a:r>
              <a:rPr lang="ko-KR" altLang="en-US" dirty="0" err="1"/>
              <a:t>튜플을</a:t>
            </a:r>
            <a:r>
              <a:rPr lang="ko-KR" altLang="en-US" dirty="0"/>
              <a:t> 구분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Redundancy</a:t>
            </a:r>
            <a:r>
              <a:rPr lang="ko-KR" altLang="en-US" dirty="0"/>
              <a:t>를 없애기 위해</a:t>
            </a:r>
            <a:r>
              <a:rPr lang="en-US" altLang="ko-KR" dirty="0"/>
              <a:t>, </a:t>
            </a:r>
            <a:r>
              <a:rPr lang="ko-KR" altLang="en-US" dirty="0"/>
              <a:t>이를 실행된 게임의 고유번호만 남기고 기존의 인 게임 고유번호</a:t>
            </a:r>
            <a:r>
              <a:rPr lang="en-US" altLang="ko-KR" dirty="0"/>
              <a:t>1,2,3,4,5</a:t>
            </a:r>
            <a:r>
              <a:rPr lang="ko-KR" altLang="en-US" dirty="0"/>
              <a:t>를 삭제하고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relation table</a:t>
            </a:r>
            <a:r>
              <a:rPr lang="ko-KR" altLang="en-US" dirty="0"/>
              <a:t>의 </a:t>
            </a:r>
            <a:r>
              <a:rPr lang="en-US" altLang="ko-KR" dirty="0"/>
              <a:t>PK</a:t>
            </a:r>
            <a:r>
              <a:rPr lang="ko-KR" altLang="en-US" dirty="0"/>
              <a:t>를 고유번호로 지정한다면</a:t>
            </a:r>
            <a:r>
              <a:rPr lang="en-US" altLang="ko-KR" dirty="0"/>
              <a:t>, </a:t>
            </a:r>
            <a:r>
              <a:rPr lang="ko-KR" altLang="en-US" dirty="0"/>
              <a:t>이 문제는 해결됩니다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따라서 이 </a:t>
            </a:r>
            <a:r>
              <a:rPr lang="en-US" altLang="ko-KR" dirty="0"/>
              <a:t>ERD</a:t>
            </a:r>
            <a:r>
              <a:rPr lang="ko-KR" altLang="en-US" dirty="0"/>
              <a:t>의 최종 </a:t>
            </a:r>
            <a:r>
              <a:rPr lang="en-US" altLang="ko-KR" dirty="0"/>
              <a:t>RDB</a:t>
            </a:r>
            <a:r>
              <a:rPr lang="ko-KR" altLang="en-US" dirty="0"/>
              <a:t>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15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다른 인 게임 테이블에 대해서도 똑같이 적용됩니다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위의 방법과 같은 방법으로 테이블을 생성하면 다음과 같습니다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70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63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26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Reduction</a:t>
            </a:r>
            <a:r>
              <a:rPr lang="ko-KR" altLang="en-US" dirty="0"/>
              <a:t>을 거친 </a:t>
            </a:r>
            <a:r>
              <a:rPr lang="en-US" altLang="ko-KR" dirty="0"/>
              <a:t>RDB</a:t>
            </a:r>
            <a:r>
              <a:rPr lang="ko-KR" altLang="en-US" dirty="0"/>
              <a:t>는 다음과 같습니다</a:t>
            </a:r>
            <a:r>
              <a:rPr lang="en-US" altLang="ko-KR" dirty="0"/>
              <a:t>. </a:t>
            </a:r>
            <a:r>
              <a:rPr lang="ko-KR" altLang="en-US" dirty="0"/>
              <a:t>세부 속성은 공간 상 생략하였습니다</a:t>
            </a:r>
            <a:r>
              <a:rPr lang="en-US" altLang="ko-KR" dirty="0"/>
              <a:t>. </a:t>
            </a:r>
            <a:r>
              <a:rPr lang="ko-KR" altLang="en-US" dirty="0"/>
              <a:t>세부 속성은 </a:t>
            </a:r>
            <a:r>
              <a:rPr lang="en-US" altLang="ko-KR" dirty="0"/>
              <a:t>20,21,22 </a:t>
            </a:r>
            <a:r>
              <a:rPr lang="ko-KR" altLang="en-US" dirty="0"/>
              <a:t>페이지와 동일합니다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68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BCNF </a:t>
            </a:r>
            <a:r>
              <a:rPr lang="ko-KR" altLang="en-US" dirty="0"/>
              <a:t>정규화 과정입니다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아이템 테이블을 </a:t>
            </a:r>
            <a:r>
              <a:rPr lang="en-US" altLang="ko-KR" dirty="0"/>
              <a:t>ERD</a:t>
            </a:r>
            <a:r>
              <a:rPr lang="ko-KR" altLang="en-US" dirty="0"/>
              <a:t>를 통해 테이블의 속성을 일부 변경했습니다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변경한 테이블에서 문제가 생깁니다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어떤 아이템들은 하위 아이템을 가지지 않는 아이템도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8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문제를 없애기 위해 </a:t>
            </a:r>
            <a:r>
              <a:rPr lang="en-US" altLang="ko-KR" dirty="0"/>
              <a:t>decomposition </a:t>
            </a:r>
            <a:r>
              <a:rPr lang="ko-KR" altLang="en-US" dirty="0"/>
              <a:t>을 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우선 아이템 테이블을 나눕니다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주의 해야 할 점은 나눈 테이블을 자연 조인 하면 원래 </a:t>
            </a:r>
            <a:r>
              <a:rPr lang="ko-KR" altLang="en-US" dirty="0" err="1"/>
              <a:t>튜플의</a:t>
            </a:r>
            <a:r>
              <a:rPr lang="ko-KR" altLang="en-US" dirty="0"/>
              <a:t> 정보를 담고 있어야 </a:t>
            </a:r>
            <a:r>
              <a:rPr lang="ko-KR" altLang="en-US"/>
              <a:t>한다는 점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23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null</a:t>
            </a:r>
            <a:r>
              <a:rPr lang="ko-KR" altLang="en-US" dirty="0"/>
              <a:t>을 없애기 위해 하위 아이템을 </a:t>
            </a:r>
            <a:r>
              <a:rPr lang="en-US" altLang="ko-KR" dirty="0"/>
              <a:t>3,2,1</a:t>
            </a:r>
            <a:r>
              <a:rPr lang="ko-KR" altLang="en-US" dirty="0"/>
              <a:t>개 가지는 상위 아이템으로 나눈 후</a:t>
            </a:r>
            <a:r>
              <a:rPr lang="en-US" altLang="ko-KR" dirty="0"/>
              <a:t>, </a:t>
            </a:r>
            <a:r>
              <a:rPr lang="ko-KR" altLang="en-US" dirty="0"/>
              <a:t>각각을 새로운 테이블에 만듭니다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하위 아이템 세트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상위 아이템 이름</a:t>
            </a:r>
            <a:r>
              <a:rPr lang="en-US" altLang="ko-KR" dirty="0"/>
              <a:t>, </a:t>
            </a:r>
            <a:r>
              <a:rPr lang="ko-KR" altLang="en-US" dirty="0"/>
              <a:t>하위 아이템 이름</a:t>
            </a:r>
            <a:r>
              <a:rPr lang="en-US" altLang="ko-KR" dirty="0"/>
              <a:t>1, </a:t>
            </a:r>
            <a:r>
              <a:rPr lang="ko-KR" altLang="en-US" dirty="0"/>
              <a:t>하위 아이템 이름</a:t>
            </a:r>
            <a:r>
              <a:rPr lang="en-US" altLang="ko-KR" dirty="0"/>
              <a:t>2, </a:t>
            </a:r>
            <a:r>
              <a:rPr lang="ko-KR" altLang="en-US" dirty="0"/>
              <a:t>하위 아이템 이름</a:t>
            </a:r>
            <a:r>
              <a:rPr lang="en-US" altLang="ko-KR" dirty="0"/>
              <a:t>3 ) </a:t>
            </a:r>
            <a:r>
              <a:rPr lang="ko-KR" altLang="en-US" dirty="0"/>
              <a:t>로만 구성된 </a:t>
            </a:r>
            <a:r>
              <a:rPr lang="ko-KR" altLang="en-US" dirty="0" err="1"/>
              <a:t>튜플</a:t>
            </a:r>
            <a:r>
              <a:rPr lang="ko-KR" altLang="en-US" dirty="0"/>
              <a:t>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하위 아이템 세트</a:t>
            </a:r>
            <a:r>
              <a:rPr lang="en-US" altLang="ko-KR" dirty="0"/>
              <a:t>2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상위 아이템 이름</a:t>
            </a:r>
            <a:r>
              <a:rPr lang="en-US" altLang="ko-KR" dirty="0"/>
              <a:t>, </a:t>
            </a:r>
            <a:r>
              <a:rPr lang="ko-KR" altLang="en-US" dirty="0"/>
              <a:t>하위 아이템 이름</a:t>
            </a:r>
            <a:r>
              <a:rPr lang="en-US" altLang="ko-KR" dirty="0"/>
              <a:t>1, </a:t>
            </a:r>
            <a:r>
              <a:rPr lang="ko-KR" altLang="en-US" dirty="0"/>
              <a:t>하위 아이템 이름</a:t>
            </a:r>
            <a:r>
              <a:rPr lang="en-US" altLang="ko-KR" dirty="0"/>
              <a:t>2,),</a:t>
            </a:r>
          </a:p>
          <a:p>
            <a:r>
              <a:rPr lang="ko-KR" altLang="en-US" dirty="0"/>
              <a:t>하위 아이템 세트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상위 아이템 이름</a:t>
            </a:r>
            <a:r>
              <a:rPr lang="en-US" altLang="ko-KR" dirty="0"/>
              <a:t>, </a:t>
            </a:r>
            <a:r>
              <a:rPr lang="ko-KR" altLang="en-US" dirty="0"/>
              <a:t>하위 아이템 이름</a:t>
            </a:r>
            <a:r>
              <a:rPr lang="en-US" altLang="ko-KR" dirty="0"/>
              <a:t> ) </a:t>
            </a:r>
            <a:r>
              <a:rPr lang="ko-KR" altLang="en-US" dirty="0"/>
              <a:t>으로만 구성되어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이제 남은 상위 아이템 이름과 가격</a:t>
            </a:r>
            <a:r>
              <a:rPr lang="en-US" altLang="ko-KR" dirty="0"/>
              <a:t>, </a:t>
            </a:r>
            <a:r>
              <a:rPr lang="ko-KR" altLang="en-US" dirty="0"/>
              <a:t>되파는 가격</a:t>
            </a:r>
            <a:r>
              <a:rPr lang="en-US" altLang="ko-KR" dirty="0"/>
              <a:t>, </a:t>
            </a:r>
            <a:r>
              <a:rPr lang="ko-KR" altLang="en-US" dirty="0"/>
              <a:t>효과 등을 묶어서 아이템이라는 테이블로 만듭니다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여기에 최상위 코어 아이템과 최하위 아이템의 </a:t>
            </a:r>
            <a:r>
              <a:rPr lang="ko-KR" altLang="en-US" dirty="0" err="1"/>
              <a:t>튜플이</a:t>
            </a:r>
            <a:r>
              <a:rPr lang="ko-KR" altLang="en-US" dirty="0"/>
              <a:t> 저장될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방법으로 하위 아이템의 개수가 다른 아이템들을 따로 저장하면</a:t>
            </a:r>
            <a:r>
              <a:rPr lang="en-US" altLang="ko-KR" dirty="0"/>
              <a:t>, null </a:t>
            </a:r>
            <a:r>
              <a:rPr lang="ko-KR" altLang="en-US" dirty="0"/>
              <a:t>값이 생기지 않으며</a:t>
            </a:r>
            <a:endParaRPr lang="en-US" altLang="ko-KR" dirty="0"/>
          </a:p>
          <a:p>
            <a:r>
              <a:rPr lang="ko-KR" altLang="en-US" dirty="0"/>
              <a:t>그 결과 </a:t>
            </a:r>
            <a:r>
              <a:rPr lang="en-US" altLang="ko-KR" dirty="0"/>
              <a:t>PK</a:t>
            </a:r>
            <a:r>
              <a:rPr lang="ko-KR" altLang="en-US" dirty="0"/>
              <a:t>에 </a:t>
            </a:r>
            <a:r>
              <a:rPr lang="en-US" altLang="ko-KR" dirty="0"/>
              <a:t>null</a:t>
            </a:r>
            <a:r>
              <a:rPr lang="ko-KR" altLang="en-US" dirty="0"/>
              <a:t>이 들어와 정보의 오류 발생도 없앨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 테이블을 아이템</a:t>
            </a:r>
            <a:r>
              <a:rPr lang="en-US" altLang="ko-KR" dirty="0"/>
              <a:t>.</a:t>
            </a:r>
            <a:r>
              <a:rPr lang="ko-KR" altLang="en-US" dirty="0"/>
              <a:t>아이템이름 </a:t>
            </a:r>
            <a:r>
              <a:rPr lang="en-US" altLang="ko-KR" dirty="0"/>
              <a:t>= </a:t>
            </a:r>
            <a:r>
              <a:rPr lang="ko-KR" altLang="en-US" dirty="0"/>
              <a:t>하위 아이템 세트</a:t>
            </a:r>
            <a:r>
              <a:rPr lang="en-US" altLang="ko-KR" dirty="0"/>
              <a:t>N.</a:t>
            </a:r>
            <a:r>
              <a:rPr lang="ko-KR" altLang="en-US" dirty="0"/>
              <a:t>상위 아이템 이름 을 조건으로 자연 조인을 하여</a:t>
            </a:r>
            <a:endParaRPr lang="en-US" altLang="ko-KR" dirty="0"/>
          </a:p>
          <a:p>
            <a:r>
              <a:rPr lang="ko-KR" altLang="en-US" dirty="0"/>
              <a:t>만들어진 아이템의 모든 정보는 원래 아이템 </a:t>
            </a:r>
            <a:r>
              <a:rPr lang="ko-KR" altLang="en-US" dirty="0" err="1"/>
              <a:t>튜플의</a:t>
            </a:r>
            <a:r>
              <a:rPr lang="ko-KR" altLang="en-US" dirty="0"/>
              <a:t> 정보를 가지고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2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리그오브레전드의</a:t>
            </a:r>
            <a:r>
              <a:rPr lang="ko-KR" altLang="en-US" dirty="0"/>
              <a:t> 챔피언에 대한 정보를 가진 테이블입니다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게임에는 약 </a:t>
            </a:r>
            <a:r>
              <a:rPr lang="en-US" altLang="ko-KR" dirty="0"/>
              <a:t>140</a:t>
            </a:r>
            <a:r>
              <a:rPr lang="ko-KR" altLang="en-US" dirty="0"/>
              <a:t>개 이상의 챔피언이 존재하며</a:t>
            </a:r>
            <a:r>
              <a:rPr lang="en-US" altLang="ko-KR" dirty="0"/>
              <a:t>, </a:t>
            </a:r>
            <a:r>
              <a:rPr lang="ko-KR" altLang="en-US" dirty="0"/>
              <a:t>각자 다른 고유 스킬을 가지고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기본적으로 챔피언은 물리공격이나 마법공격을 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각자 개발자들이 의도한 </a:t>
            </a:r>
            <a:r>
              <a:rPr lang="ko-KR" altLang="en-US" dirty="0" err="1"/>
              <a:t>역할군</a:t>
            </a:r>
            <a:r>
              <a:rPr lang="en-US" altLang="ko-KR" dirty="0"/>
              <a:t>(</a:t>
            </a:r>
            <a:r>
              <a:rPr lang="ko-KR" altLang="en-US" dirty="0"/>
              <a:t>탑</a:t>
            </a:r>
            <a:r>
              <a:rPr lang="en-US" altLang="ko-KR" dirty="0"/>
              <a:t>, </a:t>
            </a:r>
            <a:r>
              <a:rPr lang="ko-KR" altLang="en-US" dirty="0"/>
              <a:t>미드</a:t>
            </a:r>
            <a:r>
              <a:rPr lang="en-US" altLang="ko-KR" dirty="0"/>
              <a:t>, </a:t>
            </a:r>
            <a:r>
              <a:rPr lang="ko-KR" altLang="en-US" dirty="0"/>
              <a:t>정글</a:t>
            </a:r>
            <a:r>
              <a:rPr lang="en-US" altLang="ko-KR" dirty="0"/>
              <a:t>, </a:t>
            </a:r>
            <a:r>
              <a:rPr lang="ko-KR" altLang="en-US" dirty="0"/>
              <a:t>원거리 딜러</a:t>
            </a:r>
            <a:r>
              <a:rPr lang="en-US" altLang="ko-KR" dirty="0"/>
              <a:t>, </a:t>
            </a:r>
            <a:r>
              <a:rPr lang="ko-KR" altLang="en-US" dirty="0"/>
              <a:t>서포터</a:t>
            </a:r>
            <a:r>
              <a:rPr lang="en-US" altLang="ko-KR" dirty="0"/>
              <a:t>)</a:t>
            </a:r>
            <a:r>
              <a:rPr lang="ko-KR" altLang="en-US" dirty="0"/>
              <a:t>이 정해져 있습니다</a:t>
            </a:r>
            <a:r>
              <a:rPr lang="en-US" altLang="ko-KR" dirty="0"/>
              <a:t>. ( </a:t>
            </a:r>
            <a:r>
              <a:rPr lang="ko-KR" altLang="en-US" dirty="0"/>
              <a:t>하지만 꼭 이대로 가라는 법은 없습니다</a:t>
            </a:r>
            <a:r>
              <a:rPr lang="en-US" altLang="ko-KR" dirty="0"/>
              <a:t>. )</a:t>
            </a:r>
          </a:p>
          <a:p>
            <a:endParaRPr lang="en-US" altLang="ko-KR" dirty="0"/>
          </a:p>
          <a:p>
            <a:r>
              <a:rPr lang="ko-KR" altLang="en-US" dirty="0"/>
              <a:t>간편성을 위해 고유 스킬은 </a:t>
            </a:r>
            <a:r>
              <a:rPr lang="en-US" altLang="ko-KR" dirty="0"/>
              <a:t>4</a:t>
            </a:r>
            <a:r>
              <a:rPr lang="ko-KR" altLang="en-US" dirty="0"/>
              <a:t>개만 있다고 가정하겠습니다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이런 정보로부터 챔피언 정보라는 하나의 테이블을 만들 수 있으며</a:t>
            </a:r>
            <a:r>
              <a:rPr lang="en-US" altLang="ko-KR" dirty="0"/>
              <a:t>, </a:t>
            </a:r>
            <a:r>
              <a:rPr lang="ko-KR" altLang="en-US" dirty="0"/>
              <a:t>속성에는 챔피언 이름</a:t>
            </a:r>
            <a:r>
              <a:rPr lang="en-US" altLang="ko-KR" dirty="0"/>
              <a:t>, </a:t>
            </a:r>
            <a:r>
              <a:rPr lang="ko-KR" altLang="en-US" dirty="0"/>
              <a:t>마법</a:t>
            </a:r>
            <a:r>
              <a:rPr lang="en-US" altLang="ko-KR" dirty="0"/>
              <a:t>/</a:t>
            </a:r>
            <a:r>
              <a:rPr lang="ko-KR" altLang="en-US" dirty="0"/>
              <a:t>물리 여부 </a:t>
            </a:r>
            <a:r>
              <a:rPr lang="en-US" altLang="ko-KR" dirty="0"/>
              <a:t>,  </a:t>
            </a:r>
            <a:r>
              <a:rPr lang="ko-KR" altLang="en-US" dirty="0"/>
              <a:t>스킬</a:t>
            </a:r>
            <a:r>
              <a:rPr lang="en-US" altLang="ko-KR" dirty="0"/>
              <a:t>1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2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3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4 </a:t>
            </a:r>
            <a:r>
              <a:rPr lang="ko-KR" altLang="en-US" dirty="0"/>
              <a:t>데미지가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챔피언 정보 </a:t>
            </a:r>
            <a:r>
              <a:rPr lang="en-US" altLang="ko-KR" dirty="0"/>
              <a:t>( </a:t>
            </a:r>
            <a:r>
              <a:rPr lang="ko-KR" altLang="en-US" dirty="0"/>
              <a:t>챔피언 이름</a:t>
            </a:r>
            <a:r>
              <a:rPr lang="en-US" altLang="ko-KR" dirty="0"/>
              <a:t>, </a:t>
            </a:r>
            <a:r>
              <a:rPr lang="ko-KR" altLang="en-US" dirty="0"/>
              <a:t>마법</a:t>
            </a:r>
            <a:r>
              <a:rPr lang="en-US" altLang="ko-KR" dirty="0"/>
              <a:t>/</a:t>
            </a:r>
            <a:r>
              <a:rPr lang="ko-KR" altLang="en-US" dirty="0"/>
              <a:t>물리 여부</a:t>
            </a:r>
            <a:r>
              <a:rPr lang="en-US" altLang="ko-KR" dirty="0"/>
              <a:t>, </a:t>
            </a:r>
            <a:r>
              <a:rPr lang="ko-KR" altLang="en-US" dirty="0"/>
              <a:t>포지션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1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2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3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4 </a:t>
            </a:r>
            <a:r>
              <a:rPr lang="ko-KR" altLang="en-US" dirty="0"/>
              <a:t>데미지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71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decomposition </a:t>
            </a:r>
            <a:r>
              <a:rPr lang="ko-KR" altLang="en-US" dirty="0"/>
              <a:t>한 결과는 다음과 같습니다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78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나머지 테이블들의 정규화를 해보겠습니다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각각의 고유번호와 챔피언의 이름이 나머지 속성을 결정 짓지 때문에  </a:t>
            </a:r>
            <a:r>
              <a:rPr lang="en-US" altLang="ko-KR" dirty="0"/>
              <a:t>A -&gt; B</a:t>
            </a:r>
            <a:r>
              <a:rPr lang="ko-KR" altLang="en-US" dirty="0"/>
              <a:t>의 관계가 성립합니다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게임이 있어야 오브젝트를 챙기는 행위가 가능하며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게임과 챔피언이 있어야 챔피언의 킬</a:t>
            </a:r>
            <a:r>
              <a:rPr lang="en-US" altLang="ko-KR" dirty="0"/>
              <a:t>, </a:t>
            </a:r>
            <a:r>
              <a:rPr lang="ko-KR" altLang="en-US" dirty="0" err="1"/>
              <a:t>데스</a:t>
            </a:r>
            <a:r>
              <a:rPr lang="en-US" altLang="ko-KR" dirty="0"/>
              <a:t>, </a:t>
            </a:r>
            <a:r>
              <a:rPr lang="ko-KR" altLang="en-US" dirty="0"/>
              <a:t>어시스트가 존재하며</a:t>
            </a:r>
            <a:endParaRPr lang="en-US" altLang="ko-KR" dirty="0"/>
          </a:p>
          <a:p>
            <a:r>
              <a:rPr lang="ko-KR" altLang="en-US" dirty="0"/>
              <a:t>게임과 챔피언이 있어야 챔피언이 산 아이템이 존재 할 수 있기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A</a:t>
            </a:r>
            <a:r>
              <a:rPr lang="ko-KR" altLang="en-US" dirty="0"/>
              <a:t>에 해당하는 </a:t>
            </a:r>
            <a:r>
              <a:rPr lang="en-US" altLang="ko-KR" dirty="0"/>
              <a:t>( -&gt; </a:t>
            </a:r>
            <a:r>
              <a:rPr lang="ko-KR" altLang="en-US" dirty="0"/>
              <a:t>왼쪽에 있는 속성들</a:t>
            </a:r>
            <a:r>
              <a:rPr lang="en-US" altLang="ko-KR" dirty="0"/>
              <a:t>)</a:t>
            </a:r>
            <a:r>
              <a:rPr lang="ko-KR" altLang="en-US" dirty="0"/>
              <a:t>은 각 </a:t>
            </a:r>
            <a:r>
              <a:rPr lang="ko-KR" altLang="en-US" dirty="0" err="1"/>
              <a:t>튜플들을</a:t>
            </a:r>
            <a:r>
              <a:rPr lang="ko-KR" altLang="en-US" dirty="0"/>
              <a:t> 구분할 수 있는 수퍼 키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각 인 게임 테이블은 모두 </a:t>
            </a:r>
            <a:r>
              <a:rPr lang="en-US" altLang="ko-KR" dirty="0"/>
              <a:t>BCNF</a:t>
            </a:r>
            <a:r>
              <a:rPr lang="ko-KR" altLang="en-US" dirty="0"/>
              <a:t>를 충족합니다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66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나머지 인 게임 테이블도 마찬가지 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 -&gt; B</a:t>
            </a:r>
            <a:r>
              <a:rPr lang="ko-KR" altLang="en-US" dirty="0"/>
              <a:t>의 관계가 성립하며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부분이 각 </a:t>
            </a:r>
            <a:r>
              <a:rPr lang="ko-KR" altLang="en-US" dirty="0" err="1"/>
              <a:t>튜플을</a:t>
            </a:r>
            <a:r>
              <a:rPr lang="ko-KR" altLang="en-US" dirty="0"/>
              <a:t> 구분하게 해 주는 수퍼 키 이기 때문에 </a:t>
            </a:r>
            <a:r>
              <a:rPr lang="en-US" altLang="ko-KR" dirty="0"/>
              <a:t>BCNF</a:t>
            </a:r>
            <a:r>
              <a:rPr lang="ko-KR" altLang="en-US" dirty="0"/>
              <a:t>를 충족하게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아이템 테이블을 제외한 나머지 테이블은 추가 분해 없이 </a:t>
            </a:r>
            <a:r>
              <a:rPr lang="en-US" altLang="ko-KR" dirty="0"/>
              <a:t>BCNF</a:t>
            </a:r>
            <a:r>
              <a:rPr lang="ko-KR" altLang="en-US" dirty="0"/>
              <a:t>를 만족합니다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59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프로그래밍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매우 간단한 </a:t>
            </a:r>
            <a:r>
              <a:rPr lang="en-US" altLang="ko-KR" dirty="0"/>
              <a:t>SQL</a:t>
            </a:r>
            <a:r>
              <a:rPr lang="ko-KR" altLang="en-US" dirty="0"/>
              <a:t>문을 작성 해 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삽입 테이블은 </a:t>
            </a:r>
            <a:r>
              <a:rPr lang="en-US" altLang="ko-KR" dirty="0"/>
              <a:t>‘</a:t>
            </a:r>
            <a:r>
              <a:rPr lang="ko-KR" altLang="en-US" dirty="0"/>
              <a:t>인 게임 아이템</a:t>
            </a:r>
            <a:r>
              <a:rPr lang="en-US" altLang="ko-KR" dirty="0"/>
              <a:t>’</a:t>
            </a:r>
            <a:r>
              <a:rPr lang="ko-KR" altLang="en-US" dirty="0"/>
              <a:t>을 선택하였으며</a:t>
            </a:r>
            <a:r>
              <a:rPr lang="en-US" altLang="ko-KR" dirty="0"/>
              <a:t>, </a:t>
            </a:r>
            <a:r>
              <a:rPr lang="ko-KR" altLang="en-US" dirty="0"/>
              <a:t>삽입한 </a:t>
            </a:r>
            <a:r>
              <a:rPr lang="ko-KR" altLang="en-US" dirty="0" err="1"/>
              <a:t>튜플은</a:t>
            </a:r>
            <a:r>
              <a:rPr lang="ko-KR" altLang="en-US" dirty="0"/>
              <a:t>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12345</a:t>
            </a:r>
            <a:r>
              <a:rPr lang="ko-KR" altLang="en-US" dirty="0"/>
              <a:t>는 고유번호</a:t>
            </a:r>
            <a:r>
              <a:rPr lang="en-US" altLang="ko-KR" dirty="0"/>
              <a:t>, </a:t>
            </a:r>
            <a:r>
              <a:rPr lang="ko-KR" altLang="en-US" dirty="0" err="1"/>
              <a:t>제드는</a:t>
            </a:r>
            <a:r>
              <a:rPr lang="ko-KR" altLang="en-US" dirty="0"/>
              <a:t> 챔피언 이름</a:t>
            </a:r>
            <a:r>
              <a:rPr lang="en-US" altLang="ko-KR" dirty="0"/>
              <a:t>, </a:t>
            </a:r>
            <a:r>
              <a:rPr lang="ko-KR" altLang="en-US" dirty="0" err="1"/>
              <a:t>드락사르의</a:t>
            </a:r>
            <a:r>
              <a:rPr lang="ko-KR" altLang="en-US" dirty="0"/>
              <a:t> 황혼검은 첫 번째로 간 코어아이템</a:t>
            </a:r>
            <a:r>
              <a:rPr lang="en-US" altLang="ko-KR" dirty="0"/>
              <a:t>1 ,,,, </a:t>
            </a:r>
            <a:r>
              <a:rPr lang="ko-KR" altLang="en-US" dirty="0"/>
              <a:t>이렇게 매칭됩니다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71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JDBC</a:t>
            </a:r>
            <a:r>
              <a:rPr lang="ko-KR" altLang="en-US" dirty="0"/>
              <a:t>에서 테이블 삽입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삽입을 한 사진입니다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79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JDBC</a:t>
            </a:r>
            <a:r>
              <a:rPr lang="ko-KR" altLang="en-US" dirty="0"/>
              <a:t>에서 테이블 삽입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삽입을 한 사진입니다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30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실행 시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ko-KR" altLang="en-US" dirty="0"/>
              <a:t>에 테이블과 </a:t>
            </a:r>
            <a:r>
              <a:rPr lang="ko-KR" altLang="en-US" dirty="0" err="1"/>
              <a:t>튜플이</a:t>
            </a:r>
            <a:r>
              <a:rPr lang="ko-KR" altLang="en-US" dirty="0"/>
              <a:t> 잘 삽입되어 있음을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14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문은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인 게임 선택 아이템에서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번째 코어 아이템으로 </a:t>
            </a:r>
            <a:r>
              <a:rPr lang="en-US" altLang="ko-KR" dirty="0"/>
              <a:t>“</a:t>
            </a:r>
            <a:r>
              <a:rPr lang="ko-KR" altLang="en-US" dirty="0"/>
              <a:t>필멸자의 운명</a:t>
            </a:r>
            <a:r>
              <a:rPr lang="en-US" altLang="ko-KR" dirty="0"/>
              <a:t>＂</a:t>
            </a:r>
            <a:r>
              <a:rPr lang="ko-KR" altLang="en-US" dirty="0"/>
              <a:t>을 선택 한 챔피언들의 이름과</a:t>
            </a:r>
            <a:r>
              <a:rPr lang="en-US" altLang="ko-KR" dirty="0"/>
              <a:t>, </a:t>
            </a:r>
            <a:r>
              <a:rPr lang="ko-KR" altLang="en-US" dirty="0"/>
              <a:t>그들이 </a:t>
            </a:r>
            <a:r>
              <a:rPr lang="en-US" altLang="ko-KR" dirty="0"/>
              <a:t>1, 2</a:t>
            </a:r>
            <a:r>
              <a:rPr lang="ko-KR" altLang="en-US" dirty="0"/>
              <a:t>번째로 간 아이템을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값 </a:t>
            </a:r>
            <a:r>
              <a:rPr lang="en-US" altLang="ko-KR" dirty="0"/>
              <a:t>: 3rd_core_item = "Mortal Reminder“</a:t>
            </a:r>
          </a:p>
          <a:p>
            <a:endParaRPr lang="en-US" altLang="ko-KR" dirty="0"/>
          </a:p>
          <a:p>
            <a:r>
              <a:rPr lang="ko-KR" altLang="en-US" dirty="0"/>
              <a:t>결과는 다음과 같습니다</a:t>
            </a:r>
            <a:r>
              <a:rPr lang="en-US" altLang="ko-KR" dirty="0"/>
              <a:t>. </a:t>
            </a:r>
            <a:r>
              <a:rPr lang="ko-KR" altLang="en-US" dirty="0"/>
              <a:t>입력한 </a:t>
            </a:r>
            <a:r>
              <a:rPr lang="ko-KR" altLang="en-US" dirty="0" err="1"/>
              <a:t>튜플이</a:t>
            </a:r>
            <a:r>
              <a:rPr lang="ko-KR" altLang="en-US" dirty="0"/>
              <a:t> 잘 출력되는 모습을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99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응용의 복잡도를 높인 </a:t>
            </a:r>
            <a:r>
              <a:rPr lang="en-US" altLang="ko-KR" dirty="0"/>
              <a:t>SQL </a:t>
            </a:r>
            <a:r>
              <a:rPr lang="ko-KR" altLang="en-US" dirty="0"/>
              <a:t>구현입니다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게임 내에서 데미지가 높은 챔피언이 큰 영향력을 끼치는 것은 저명한 사실입니다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승리에 다가갈 수 있는 키 플레이어라고도 할 수 있죠</a:t>
            </a:r>
            <a:r>
              <a:rPr lang="en-US" altLang="ko-KR" dirty="0"/>
              <a:t>. </a:t>
            </a:r>
            <a:r>
              <a:rPr lang="ko-KR" altLang="en-US" dirty="0"/>
              <a:t>이에 개발자들은 어떤 포지션이</a:t>
            </a:r>
            <a:endParaRPr lang="en-US" altLang="ko-KR" dirty="0"/>
          </a:p>
          <a:p>
            <a:r>
              <a:rPr lang="ko-KR" altLang="en-US" dirty="0"/>
              <a:t>게임이 </a:t>
            </a:r>
            <a:r>
              <a:rPr lang="en-US" altLang="ko-KR" dirty="0"/>
              <a:t>20</a:t>
            </a:r>
            <a:r>
              <a:rPr lang="ko-KR" altLang="en-US" dirty="0"/>
              <a:t>분 정도 진행 되었을 때 영향력이 큰 지 알기 위해 우선 제일 쌘 챔피언의 포지션을</a:t>
            </a:r>
            <a:endParaRPr lang="en-US" altLang="ko-KR" dirty="0"/>
          </a:p>
          <a:p>
            <a:r>
              <a:rPr lang="ko-KR" altLang="en-US" dirty="0"/>
              <a:t>확인 해 보기로 하였습니다</a:t>
            </a:r>
            <a:r>
              <a:rPr lang="en-US" altLang="ko-KR" dirty="0"/>
              <a:t>. </a:t>
            </a:r>
            <a:r>
              <a:rPr lang="ko-KR" altLang="en-US" dirty="0"/>
              <a:t>사실 개발자들은 포지션이 미드인 챔피언들이 이 시간대에 제일 강하게 챔피언을 만들었는데</a:t>
            </a:r>
            <a:r>
              <a:rPr lang="en-US" altLang="ko-KR" dirty="0"/>
              <a:t>, </a:t>
            </a:r>
            <a:r>
              <a:rPr lang="ko-KR" altLang="en-US" dirty="0"/>
              <a:t>과연 그들의 의도대로 되었을 지는 미지수입니다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15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문을 구현하는 방법은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게임에서 가장 높은 </a:t>
            </a:r>
            <a:r>
              <a:rPr lang="en-US" altLang="ko-KR" dirty="0"/>
              <a:t>20</a:t>
            </a:r>
            <a:r>
              <a:rPr lang="ko-KR" altLang="en-US" dirty="0"/>
              <a:t>분 누적 데미지의 값을 가진 </a:t>
            </a:r>
            <a:r>
              <a:rPr lang="ko-KR" altLang="en-US" dirty="0" err="1"/>
              <a:t>튜플들을</a:t>
            </a:r>
            <a:r>
              <a:rPr lang="ko-KR" altLang="en-US" dirty="0"/>
              <a:t> 찾아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그 </a:t>
            </a:r>
            <a:r>
              <a:rPr lang="ko-KR" altLang="en-US" dirty="0" err="1"/>
              <a:t>튜플의</a:t>
            </a:r>
            <a:r>
              <a:rPr lang="ko-KR" altLang="en-US" dirty="0"/>
              <a:t> 고유번호와 챔피언 이름을 테이블로 가지는 서브 쿼리를 만듭니다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뒤</a:t>
            </a:r>
            <a:r>
              <a:rPr lang="en-US" altLang="ko-KR" dirty="0"/>
              <a:t>, </a:t>
            </a:r>
            <a:r>
              <a:rPr lang="ko-KR" altLang="en-US" dirty="0"/>
              <a:t>그 테이블에 속하는 값들을 가진 인 게임 챔피언 정보 테이블의 </a:t>
            </a:r>
            <a:r>
              <a:rPr lang="ko-KR" altLang="en-US" dirty="0" err="1"/>
              <a:t>튜플로부터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</a:t>
            </a:r>
            <a:r>
              <a:rPr lang="ko-KR" altLang="en-US" dirty="0" err="1"/>
              <a:t>튜플들이</a:t>
            </a:r>
            <a:r>
              <a:rPr lang="ko-KR" altLang="en-US" dirty="0"/>
              <a:t> 가진 포지션 정보를 추출하면 원하는 답을 얻을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38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유저가 플레이하는 그 </a:t>
            </a:r>
            <a:r>
              <a:rPr lang="ko-KR" altLang="en-US" dirty="0" err="1"/>
              <a:t>맵은</a:t>
            </a:r>
            <a:r>
              <a:rPr lang="ko-KR" altLang="en-US" dirty="0"/>
              <a:t> 어둡습니다</a:t>
            </a:r>
            <a:r>
              <a:rPr lang="en-US" altLang="ko-KR" dirty="0"/>
              <a:t>. </a:t>
            </a:r>
            <a:r>
              <a:rPr lang="ko-KR" altLang="en-US" dirty="0"/>
              <a:t>마치 스타크래프트처럼</a:t>
            </a:r>
            <a:r>
              <a:rPr lang="en-US" altLang="ko-KR" dirty="0"/>
              <a:t>, </a:t>
            </a:r>
            <a:r>
              <a:rPr lang="ko-KR" altLang="en-US" dirty="0"/>
              <a:t>무언가 그 곳에 없다면</a:t>
            </a:r>
            <a:r>
              <a:rPr lang="en-US" altLang="ko-KR" dirty="0"/>
              <a:t>, </a:t>
            </a:r>
            <a:r>
              <a:rPr lang="ko-KR" altLang="en-US" dirty="0"/>
              <a:t>그 곳의 시야는 어두울 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게임은 </a:t>
            </a:r>
            <a:r>
              <a:rPr lang="ko-KR" altLang="en-US" dirty="0" err="1"/>
              <a:t>와드라는</a:t>
            </a:r>
            <a:r>
              <a:rPr lang="ko-KR" altLang="en-US" dirty="0"/>
              <a:t> 아이템을 이용하여</a:t>
            </a:r>
            <a:r>
              <a:rPr lang="en-US" altLang="ko-KR" dirty="0"/>
              <a:t>, </a:t>
            </a:r>
            <a:r>
              <a:rPr lang="ko-KR" altLang="en-US" dirty="0"/>
              <a:t>그 주변의 시야를 밝힙니다</a:t>
            </a:r>
            <a:r>
              <a:rPr lang="en-US" altLang="ko-KR" dirty="0"/>
              <a:t>. </a:t>
            </a:r>
            <a:r>
              <a:rPr lang="ko-KR" altLang="en-US" dirty="0"/>
              <a:t>어두운 곳을 들어갈 때</a:t>
            </a:r>
            <a:r>
              <a:rPr lang="en-US" altLang="ko-KR" dirty="0"/>
              <a:t>, </a:t>
            </a:r>
            <a:r>
              <a:rPr lang="ko-KR" altLang="en-US" dirty="0"/>
              <a:t>그곳에 적군이 숨어 있는지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아니면 아무도 없는지는 알 수 없습니다</a:t>
            </a:r>
            <a:r>
              <a:rPr lang="en-US" altLang="ko-KR" dirty="0"/>
              <a:t>. </a:t>
            </a:r>
            <a:r>
              <a:rPr lang="ko-KR" altLang="en-US" dirty="0"/>
              <a:t>반대로 상대방의 시야를 차단하고</a:t>
            </a:r>
            <a:r>
              <a:rPr lang="en-US" altLang="ko-KR" dirty="0"/>
              <a:t>, </a:t>
            </a:r>
            <a:r>
              <a:rPr lang="ko-KR" altLang="en-US" dirty="0"/>
              <a:t>그 곳에 아군의 시야를 밝혀 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적군이 무엇을 하는지 알 수 있으며</a:t>
            </a:r>
            <a:r>
              <a:rPr lang="en-US" altLang="ko-KR" dirty="0"/>
              <a:t>, </a:t>
            </a:r>
            <a:r>
              <a:rPr lang="ko-KR" altLang="en-US" dirty="0"/>
              <a:t>기습도 할 수 있겠죠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원하는 곳의 시야를 밝혀 두는 것이 승리의 지름길이라고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시야를 얼마나 밝혔는지를 숫자로 표현한 것이 시야 점수입니다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챌린저 </a:t>
            </a:r>
            <a:r>
              <a:rPr lang="ko-KR" altLang="en-US" dirty="0" err="1"/>
              <a:t>티어는</a:t>
            </a:r>
            <a:r>
              <a:rPr lang="ko-KR" altLang="en-US" dirty="0"/>
              <a:t> 전체 유저 중 </a:t>
            </a:r>
            <a:r>
              <a:rPr lang="en-US" altLang="ko-KR" dirty="0"/>
              <a:t>300</a:t>
            </a:r>
            <a:r>
              <a:rPr lang="ko-KR" altLang="en-US" dirty="0"/>
              <a:t>등 이내의 유저에게 주어지는 등급입니다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골드</a:t>
            </a:r>
            <a:r>
              <a:rPr lang="en-US" altLang="ko-KR" dirty="0"/>
              <a:t>4</a:t>
            </a:r>
            <a:r>
              <a:rPr lang="ko-KR" altLang="en-US" dirty="0"/>
              <a:t>는 약 상위 </a:t>
            </a:r>
            <a:r>
              <a:rPr lang="en-US" altLang="ko-KR" dirty="0"/>
              <a:t>40%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대충 유저 중 평균이라고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게임을 잘한다는 것은 단지 반응 속도가 빨라서 그런 것만은 아닐 겁니다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 내에서의 판단</a:t>
            </a:r>
            <a:r>
              <a:rPr lang="en-US" altLang="ko-KR" dirty="0"/>
              <a:t> </a:t>
            </a:r>
            <a:r>
              <a:rPr lang="ko-KR" altLang="en-US" dirty="0"/>
              <a:t>또한 큰 영향을 끼칩니다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개발자들은 무엇이 그들을 챌린저와 골드로 나눌까 궁금해졌습니다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중 일부가 바로 이 문제입니다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과연 최상위 유저들과 평균 유저들의 시야 점수는 얼마나 차이가 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이런 정보를 알기 위해 </a:t>
            </a:r>
            <a:r>
              <a:rPr lang="en-US" altLang="ko-KR" dirty="0"/>
              <a:t>SQL</a:t>
            </a:r>
            <a:r>
              <a:rPr lang="ko-KR" altLang="en-US" dirty="0"/>
              <a:t>을 작성해야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0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문 내에서도 반환 </a:t>
            </a:r>
            <a:r>
              <a:rPr lang="ko-KR" altLang="en-US" dirty="0" err="1"/>
              <a:t>튜플이</a:t>
            </a:r>
            <a:r>
              <a:rPr lang="ko-KR" altLang="en-US" dirty="0"/>
              <a:t> 한 개라면 중첩 질의문을 사용 할 수 있다는 사실을 이용하여 이를 구현하였습니다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중첩 질의문에서는 챌린저 </a:t>
            </a:r>
            <a:r>
              <a:rPr lang="ko-KR" altLang="en-US" dirty="0" err="1"/>
              <a:t>티어의</a:t>
            </a:r>
            <a:r>
              <a:rPr lang="ko-KR" altLang="en-US" dirty="0"/>
              <a:t> 평균 시야점수를 구했으며</a:t>
            </a:r>
            <a:r>
              <a:rPr lang="en-US" altLang="ko-KR" dirty="0"/>
              <a:t>, </a:t>
            </a:r>
            <a:r>
              <a:rPr lang="ko-KR" altLang="en-US" dirty="0"/>
              <a:t>원래 질의문에서는 골드</a:t>
            </a:r>
            <a:r>
              <a:rPr lang="en-US" altLang="ko-KR" dirty="0"/>
              <a:t>4 </a:t>
            </a:r>
            <a:r>
              <a:rPr lang="ko-KR" altLang="en-US" dirty="0" err="1"/>
              <a:t>티어의</a:t>
            </a:r>
            <a:r>
              <a:rPr lang="ko-KR" altLang="en-US" dirty="0"/>
              <a:t> 평균 시야점수를 구했습니다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가끔은 강력한 챔피언을 하향하는 것 보다</a:t>
            </a:r>
            <a:r>
              <a:rPr lang="en-US" altLang="ko-KR" dirty="0"/>
              <a:t>, </a:t>
            </a:r>
            <a:r>
              <a:rPr lang="ko-KR" altLang="en-US" dirty="0"/>
              <a:t>약한 챔피언</a:t>
            </a:r>
            <a:r>
              <a:rPr lang="en-US" altLang="ko-KR" dirty="0"/>
              <a:t>, </a:t>
            </a:r>
            <a:r>
              <a:rPr lang="ko-KR" altLang="en-US" dirty="0"/>
              <a:t>잘 사용하지 않는 챔피언을 찾아 </a:t>
            </a:r>
            <a:endParaRPr lang="en-US" altLang="ko-KR" dirty="0"/>
          </a:p>
          <a:p>
            <a:r>
              <a:rPr lang="ko-KR" altLang="en-US" dirty="0"/>
              <a:t>이를 상향하는 것도 중요합니다</a:t>
            </a:r>
            <a:r>
              <a:rPr lang="en-US" altLang="ko-KR" dirty="0"/>
              <a:t>. </a:t>
            </a:r>
            <a:r>
              <a:rPr lang="ko-KR" altLang="en-US" dirty="0"/>
              <a:t>잘 사용하지 않는 챔피언의 정보를 다방면으로 찾아내서 분석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챔피언을 싹 다 리메이크를 할 것인지 아니면 일부 스킬의 상향을 할 것인지 결정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적게 플레이한 횟수의 기준을 </a:t>
            </a:r>
            <a:r>
              <a:rPr lang="en-US" altLang="ko-KR" dirty="0"/>
              <a:t>300</a:t>
            </a:r>
            <a:r>
              <a:rPr lang="ko-KR" altLang="en-US" dirty="0"/>
              <a:t>판으로 잡고</a:t>
            </a:r>
            <a:r>
              <a:rPr lang="en-US" altLang="ko-KR" dirty="0"/>
              <a:t>, </a:t>
            </a:r>
            <a:r>
              <a:rPr lang="ko-KR" altLang="en-US" dirty="0"/>
              <a:t>이에 만족하는 챔피언을 찾아 이 챔피언의 데미지 측면에서</a:t>
            </a:r>
            <a:endParaRPr lang="en-US" altLang="ko-KR" dirty="0"/>
          </a:p>
          <a:p>
            <a:r>
              <a:rPr lang="ko-KR" altLang="en-US" dirty="0"/>
              <a:t>이 챔피언을 분석 할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18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실행된 게임과 인 게임 데미지를 자연 조인하고</a:t>
            </a:r>
            <a:r>
              <a:rPr lang="en-US" altLang="ko-KR" dirty="0"/>
              <a:t>, </a:t>
            </a:r>
            <a:r>
              <a:rPr lang="ko-KR" altLang="en-US" dirty="0"/>
              <a:t>날짜가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이후로 플레이 된 게임을 찾습니다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 뒤 </a:t>
            </a:r>
            <a:r>
              <a:rPr lang="en-US" altLang="ko-KR" dirty="0"/>
              <a:t>300</a:t>
            </a:r>
            <a:r>
              <a:rPr lang="ko-KR" altLang="en-US" dirty="0"/>
              <a:t>판 이하로 플레이 된 챔피언 이름을 가지는 </a:t>
            </a:r>
            <a:r>
              <a:rPr lang="ko-KR" altLang="en-US" dirty="0" err="1"/>
              <a:t>튜플을</a:t>
            </a:r>
            <a:r>
              <a:rPr lang="ko-KR" altLang="en-US" dirty="0"/>
              <a:t> 찾고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튜플이</a:t>
            </a:r>
            <a:r>
              <a:rPr lang="ko-KR" altLang="en-US" dirty="0"/>
              <a:t> 가진 누적 데미지들과 이름을 출력합니다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21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원거리 딜러들이 어떤 룬을 많이 사용하는가를 전체적으로 알고 싶습니다</a:t>
            </a:r>
            <a:r>
              <a:rPr lang="en-US" altLang="ko-KR" dirty="0"/>
              <a:t>. </a:t>
            </a:r>
            <a:r>
              <a:rPr lang="ko-KR" altLang="en-US" dirty="0"/>
              <a:t>만약 특정한 룬만 많이 사용한다면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그것 또한 문제가 되겠죠</a:t>
            </a:r>
            <a:r>
              <a:rPr lang="en-US" altLang="ko-KR" dirty="0"/>
              <a:t>. </a:t>
            </a:r>
            <a:r>
              <a:rPr lang="ko-KR" altLang="en-US" dirty="0"/>
              <a:t>과연 의도한 대로 골고루 룬을 사용하는지 봅시다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274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인 게임 플레이어 선택 정보의 </a:t>
            </a:r>
            <a:r>
              <a:rPr lang="ko-KR" altLang="en-US" dirty="0" err="1"/>
              <a:t>튜플</a:t>
            </a:r>
            <a:r>
              <a:rPr lang="ko-KR" altLang="en-US" dirty="0"/>
              <a:t> 중</a:t>
            </a:r>
            <a:r>
              <a:rPr lang="en-US" altLang="ko-KR" dirty="0"/>
              <a:t>, </a:t>
            </a:r>
            <a:r>
              <a:rPr lang="ko-KR" altLang="en-US" dirty="0"/>
              <a:t>원거리 딜러이고</a:t>
            </a:r>
            <a:r>
              <a:rPr lang="en-US" altLang="ko-KR" dirty="0"/>
              <a:t>, </a:t>
            </a:r>
            <a:r>
              <a:rPr lang="ko-KR" altLang="en-US" dirty="0"/>
              <a:t>승리한 게임의 고유번호를 가진 </a:t>
            </a:r>
            <a:r>
              <a:rPr lang="ko-KR" altLang="en-US" dirty="0" err="1"/>
              <a:t>튜플들을</a:t>
            </a:r>
            <a:r>
              <a:rPr lang="ko-KR" altLang="en-US" dirty="0"/>
              <a:t> 찾습니다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뒤</a:t>
            </a:r>
            <a:r>
              <a:rPr lang="en-US" altLang="ko-KR" dirty="0"/>
              <a:t>, </a:t>
            </a:r>
            <a:r>
              <a:rPr lang="ko-KR" altLang="en-US" dirty="0"/>
              <a:t>그들은 주 룬</a:t>
            </a:r>
            <a:r>
              <a:rPr lang="en-US" altLang="ko-KR" dirty="0"/>
              <a:t>1</a:t>
            </a:r>
            <a:r>
              <a:rPr lang="ko-KR" altLang="en-US" dirty="0"/>
              <a:t>에 대해 그룹으로 나눠 각 그룹명과 사용 횟수를 출력합니다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100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 챔피언이 출시되었습니다</a:t>
            </a:r>
            <a:r>
              <a:rPr lang="en-US" altLang="ko-KR" dirty="0"/>
              <a:t>. </a:t>
            </a:r>
            <a:r>
              <a:rPr lang="ko-KR" altLang="en-US" dirty="0"/>
              <a:t>이 챔피언의 성능을 알아보기 위해</a:t>
            </a:r>
            <a:r>
              <a:rPr lang="en-US" altLang="ko-KR" dirty="0"/>
              <a:t>, </a:t>
            </a:r>
            <a:r>
              <a:rPr lang="ko-KR" altLang="en-US" dirty="0"/>
              <a:t>게임을 주도한 지표가 되는 </a:t>
            </a:r>
            <a:r>
              <a:rPr lang="en-US" altLang="ko-KR" dirty="0"/>
              <a:t>(</a:t>
            </a:r>
            <a:r>
              <a:rPr lang="ko-KR" altLang="en-US" dirty="0"/>
              <a:t>킬</a:t>
            </a:r>
            <a:r>
              <a:rPr lang="en-US" altLang="ko-KR" dirty="0"/>
              <a:t>+</a:t>
            </a:r>
            <a:r>
              <a:rPr lang="ko-KR" altLang="en-US" dirty="0"/>
              <a:t>어시스트</a:t>
            </a:r>
            <a:r>
              <a:rPr lang="en-US" altLang="ko-KR" dirty="0"/>
              <a:t>)/</a:t>
            </a:r>
            <a:r>
              <a:rPr lang="ko-KR" altLang="en-US" dirty="0" err="1"/>
              <a:t>데스</a:t>
            </a:r>
            <a:r>
              <a:rPr lang="ko-KR" altLang="en-US" dirty="0"/>
              <a:t> 와</a:t>
            </a:r>
            <a:endParaRPr lang="en-US" altLang="ko-KR" dirty="0"/>
          </a:p>
          <a:p>
            <a:r>
              <a:rPr lang="ko-KR" altLang="en-US" dirty="0"/>
              <a:t>성장의 기반이 되는 </a:t>
            </a:r>
            <a:r>
              <a:rPr lang="en-US" altLang="ko-KR" dirty="0"/>
              <a:t>Cs</a:t>
            </a:r>
            <a:r>
              <a:rPr lang="ko-KR" altLang="en-US" dirty="0"/>
              <a:t>를 분 당 몇 개를 먹었는지 알아보고 싶습니다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605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실행된 게임과 인 게임 플레이를 고유번호로 자연 조인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챔피언 이름을 기준으로 그룹을 나눕니다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뒤 </a:t>
            </a:r>
            <a:r>
              <a:rPr lang="en-US" altLang="ko-KR" dirty="0"/>
              <a:t>, </a:t>
            </a:r>
            <a:r>
              <a:rPr lang="ko-KR" altLang="en-US" dirty="0"/>
              <a:t>챔피언 이름이 사미라인 </a:t>
            </a:r>
            <a:r>
              <a:rPr lang="ko-KR" altLang="en-US" dirty="0" err="1"/>
              <a:t>튜플</a:t>
            </a:r>
            <a:r>
              <a:rPr lang="ko-KR" altLang="en-US" dirty="0"/>
              <a:t> 들의 </a:t>
            </a:r>
            <a:r>
              <a:rPr lang="ko-KR" altLang="en-US" dirty="0" err="1"/>
              <a:t>튜플</a:t>
            </a:r>
            <a:r>
              <a:rPr lang="ko-KR" altLang="en-US" dirty="0"/>
              <a:t> 값 연산을 평균을 낸 것이 우리가 원하는 연산의 답 </a:t>
            </a:r>
            <a:r>
              <a:rPr lang="ko-KR" altLang="en-US" dirty="0" err="1"/>
              <a:t>입니ㅏㄷ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9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룬은 플레이어가 선택한 챔피언과 독립적으로 선택할 수 있는 능력치입니다</a:t>
            </a:r>
            <a:r>
              <a:rPr lang="en-US" altLang="ko-KR" dirty="0"/>
              <a:t>. </a:t>
            </a:r>
            <a:r>
              <a:rPr lang="ko-KR" altLang="en-US" dirty="0"/>
              <a:t>게임에서 어떤 플레이를 할 것인지에 따라 룬을 정할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이 게임에서 </a:t>
            </a:r>
            <a:r>
              <a:rPr lang="ko-KR" altLang="en-US" dirty="0" err="1"/>
              <a:t>탱킹을</a:t>
            </a:r>
            <a:r>
              <a:rPr lang="ko-KR" altLang="en-US" dirty="0"/>
              <a:t> 하겠다는 생각을 하였다면</a:t>
            </a:r>
            <a:r>
              <a:rPr lang="en-US" altLang="ko-KR" dirty="0"/>
              <a:t>, </a:t>
            </a:r>
            <a:r>
              <a:rPr lang="ko-KR" altLang="en-US" dirty="0"/>
              <a:t>전투 시 챔피언을 단단하게 만드는 룬을 선택할 수 있으며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만약 게임에서 암살자의 역할을 하여</a:t>
            </a:r>
            <a:r>
              <a:rPr lang="en-US" altLang="ko-KR" dirty="0"/>
              <a:t> </a:t>
            </a:r>
            <a:r>
              <a:rPr lang="ko-KR" altLang="en-US" dirty="0"/>
              <a:t>적의 딜러를 암살하겠다는 생각을 하였다면</a:t>
            </a:r>
            <a:r>
              <a:rPr lang="en-US" altLang="ko-KR" dirty="0"/>
              <a:t>, </a:t>
            </a:r>
            <a:r>
              <a:rPr lang="ko-KR" altLang="en-US" dirty="0"/>
              <a:t>순식간에 추가 데미지를 입힐 수 있는 룬을 선택하는 등 다양한 룬을 선택할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효과를 가지는 룬은 총 </a:t>
            </a:r>
            <a:r>
              <a:rPr lang="en-US" altLang="ko-KR" dirty="0"/>
              <a:t>5</a:t>
            </a:r>
            <a:r>
              <a:rPr lang="ko-KR" altLang="en-US" dirty="0"/>
              <a:t>개가 있으며</a:t>
            </a:r>
            <a:r>
              <a:rPr lang="en-US" altLang="ko-KR" dirty="0"/>
              <a:t>, </a:t>
            </a:r>
            <a:r>
              <a:rPr lang="ko-KR" altLang="en-US" dirty="0"/>
              <a:t>각 룬에도 부가 효과 </a:t>
            </a:r>
            <a:r>
              <a:rPr lang="en-US" altLang="ko-KR" dirty="0"/>
              <a:t>4</a:t>
            </a:r>
            <a:r>
              <a:rPr lang="ko-KR" altLang="en-US" dirty="0"/>
              <a:t>개가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부가 효과 내에서도 각 </a:t>
            </a:r>
            <a:r>
              <a:rPr lang="en-US" altLang="ko-KR" dirty="0"/>
              <a:t>4,3</a:t>
            </a:r>
            <a:r>
              <a:rPr lang="ko-KR" altLang="en-US" dirty="0"/>
              <a:t>개의 효과가 존재합니다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중에서 </a:t>
            </a:r>
            <a:r>
              <a:rPr lang="en-US" altLang="ko-KR" dirty="0"/>
              <a:t>2</a:t>
            </a:r>
            <a:r>
              <a:rPr lang="ko-KR" altLang="en-US" dirty="0"/>
              <a:t>개를 고를 수 있는데</a:t>
            </a:r>
            <a:r>
              <a:rPr lang="en-US" altLang="ko-KR" dirty="0"/>
              <a:t>, </a:t>
            </a:r>
            <a:r>
              <a:rPr lang="ko-KR" altLang="en-US" dirty="0"/>
              <a:t>하나는 부가 효과 </a:t>
            </a:r>
            <a:r>
              <a:rPr lang="en-US" altLang="ko-KR" dirty="0"/>
              <a:t>4</a:t>
            </a:r>
            <a:r>
              <a:rPr lang="ko-KR" altLang="en-US" dirty="0"/>
              <a:t>개를 모두 고를 수 있으나</a:t>
            </a:r>
            <a:r>
              <a:rPr lang="en-US" altLang="ko-KR" dirty="0"/>
              <a:t>, </a:t>
            </a:r>
            <a:r>
              <a:rPr lang="ko-KR" altLang="en-US" dirty="0"/>
              <a:t>나머지 하나는 부가 효과를 </a:t>
            </a:r>
            <a:r>
              <a:rPr lang="en-US" altLang="ko-KR" dirty="0"/>
              <a:t>2</a:t>
            </a:r>
            <a:r>
              <a:rPr lang="ko-KR" altLang="en-US" dirty="0"/>
              <a:t>개만 선택이 가능합니다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테이블도 마찬가지로 모든 조합을 속성으로 가지며</a:t>
            </a:r>
            <a:r>
              <a:rPr lang="en-US" altLang="ko-KR" dirty="0"/>
              <a:t>, </a:t>
            </a:r>
            <a:r>
              <a:rPr lang="ko-KR" altLang="en-US" dirty="0"/>
              <a:t>패치에서 룬의 내용이나 이름이 변경될 시 테이블 </a:t>
            </a:r>
            <a:r>
              <a:rPr lang="ko-KR" altLang="en-US" dirty="0" err="1"/>
              <a:t>튜플의</a:t>
            </a:r>
            <a:r>
              <a:rPr lang="ko-KR" altLang="en-US" dirty="0"/>
              <a:t> 수정이 필요합니다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마찬가지로 고유번호를 부여하여 이들을 구분하였습니다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4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룬과 마찬가지로 선택한 챔피언과 독립적으로 선택 가능한 기본 능력치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능력치를 고를 수 있으며</a:t>
            </a:r>
            <a:r>
              <a:rPr lang="en-US" altLang="ko-KR" dirty="0"/>
              <a:t>, </a:t>
            </a:r>
            <a:r>
              <a:rPr lang="ko-KR" altLang="en-US" dirty="0"/>
              <a:t>각 칸에서 원하는 옵션을 하나만 선택 가능합니다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옵션에는 방어력 증가</a:t>
            </a:r>
            <a:r>
              <a:rPr lang="en-US" altLang="ko-KR" dirty="0"/>
              <a:t>, </a:t>
            </a:r>
            <a:r>
              <a:rPr lang="ko-KR" altLang="en-US" dirty="0"/>
              <a:t>공격력 증가</a:t>
            </a:r>
            <a:r>
              <a:rPr lang="en-US" altLang="ko-KR" dirty="0"/>
              <a:t>, </a:t>
            </a:r>
            <a:r>
              <a:rPr lang="ko-KR" altLang="en-US" dirty="0"/>
              <a:t>스킬 대기시간 감소 등의 옵션이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테이블은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선택 능력치 </a:t>
            </a:r>
            <a:r>
              <a:rPr lang="en-US" altLang="ko-KR" dirty="0"/>
              <a:t>(</a:t>
            </a:r>
            <a:r>
              <a:rPr lang="ko-KR" altLang="en-US" dirty="0"/>
              <a:t>능력치 고유 번호</a:t>
            </a:r>
            <a:r>
              <a:rPr lang="en-US" altLang="ko-KR" dirty="0"/>
              <a:t>, </a:t>
            </a:r>
            <a:r>
              <a:rPr lang="ko-KR" altLang="en-US" dirty="0"/>
              <a:t>능력치</a:t>
            </a:r>
            <a:r>
              <a:rPr lang="en-US" altLang="ko-KR" dirty="0"/>
              <a:t>1, </a:t>
            </a:r>
            <a:r>
              <a:rPr lang="ko-KR" altLang="en-US" dirty="0"/>
              <a:t>능력치</a:t>
            </a:r>
            <a:r>
              <a:rPr lang="en-US" altLang="ko-KR" dirty="0"/>
              <a:t>2, </a:t>
            </a:r>
            <a:r>
              <a:rPr lang="ko-KR" altLang="en-US" dirty="0"/>
              <a:t>능력치</a:t>
            </a:r>
            <a:r>
              <a:rPr lang="en-US" altLang="ko-KR" dirty="0"/>
              <a:t>3) </a:t>
            </a:r>
          </a:p>
          <a:p>
            <a:endParaRPr lang="en-US" altLang="ko-KR" dirty="0"/>
          </a:p>
          <a:p>
            <a:r>
              <a:rPr lang="ko-KR" altLang="en-US" dirty="0"/>
              <a:t>고유 번호를 사용하지 않고 능력치 </a:t>
            </a:r>
            <a:r>
              <a:rPr lang="en-US" altLang="ko-KR" dirty="0"/>
              <a:t>1~3 </a:t>
            </a:r>
            <a:r>
              <a:rPr lang="ko-KR" altLang="en-US" dirty="0"/>
              <a:t>모두가 키가 될 수 있으나</a:t>
            </a:r>
            <a:r>
              <a:rPr lang="en-US" altLang="ko-KR" dirty="0"/>
              <a:t>, </a:t>
            </a:r>
            <a:r>
              <a:rPr lang="ko-KR" altLang="en-US" dirty="0"/>
              <a:t>이 정보가 외래 키로 쓰이게 될 시</a:t>
            </a:r>
            <a:endParaRPr lang="en-US" altLang="ko-KR" dirty="0"/>
          </a:p>
          <a:p>
            <a:r>
              <a:rPr lang="ko-KR" altLang="en-US" dirty="0"/>
              <a:t>사용되는 정보가 많아지므로 고유번호를 부여하여 이들을 구분하였습니다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6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선택한 챔피언의 고유 스킬이 아닌</a:t>
            </a:r>
            <a:r>
              <a:rPr lang="en-US" altLang="ko-KR" dirty="0"/>
              <a:t>, </a:t>
            </a:r>
            <a:r>
              <a:rPr lang="ko-KR" altLang="en-US" dirty="0"/>
              <a:t>플레이어가 선택 가능한 스킬입니다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개의 스킬 중 </a:t>
            </a:r>
            <a:r>
              <a:rPr lang="en-US" altLang="ko-KR" dirty="0"/>
              <a:t>2</a:t>
            </a:r>
            <a:r>
              <a:rPr lang="ko-KR" altLang="en-US" dirty="0"/>
              <a:t>개를 고를 수 있으며</a:t>
            </a:r>
            <a:r>
              <a:rPr lang="en-US" altLang="ko-KR" dirty="0"/>
              <a:t>, </a:t>
            </a:r>
            <a:r>
              <a:rPr lang="ko-KR" altLang="en-US" dirty="0"/>
              <a:t>중복 선택이 불가능합니다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 스펠은 적을 불태우거나</a:t>
            </a:r>
            <a:r>
              <a:rPr lang="en-US" altLang="ko-KR" dirty="0"/>
              <a:t>, </a:t>
            </a:r>
            <a:r>
              <a:rPr lang="ko-KR" altLang="en-US" dirty="0"/>
              <a:t>원하는 곳에 몇 초 뒤 순간 이동하는 등의 효과를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테이블은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스펠 </a:t>
            </a:r>
            <a:r>
              <a:rPr lang="en-US" altLang="ko-KR" dirty="0"/>
              <a:t>( </a:t>
            </a:r>
            <a:r>
              <a:rPr lang="ko-KR" altLang="en-US" dirty="0"/>
              <a:t>스펠 고유 번호</a:t>
            </a:r>
            <a:r>
              <a:rPr lang="en-US" altLang="ko-KR" dirty="0"/>
              <a:t>, </a:t>
            </a:r>
            <a:r>
              <a:rPr lang="ko-KR" altLang="en-US" dirty="0"/>
              <a:t>스펠</a:t>
            </a:r>
            <a:r>
              <a:rPr lang="en-US" altLang="ko-KR" dirty="0"/>
              <a:t>1, </a:t>
            </a:r>
            <a:r>
              <a:rPr lang="ko-KR" altLang="en-US" dirty="0"/>
              <a:t>스펠</a:t>
            </a:r>
            <a:r>
              <a:rPr lang="en-US" altLang="ko-KR" dirty="0"/>
              <a:t>2 )</a:t>
            </a:r>
          </a:p>
          <a:p>
            <a:r>
              <a:rPr lang="ko-KR" altLang="en-US" dirty="0"/>
              <a:t>따라서 모든 스펠의 조합이 </a:t>
            </a:r>
            <a:r>
              <a:rPr lang="ko-KR" altLang="en-US" dirty="0" err="1"/>
              <a:t>튜플로</a:t>
            </a:r>
            <a:r>
              <a:rPr lang="ko-KR" altLang="en-US" dirty="0"/>
              <a:t> 삽입됩니다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1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리그오브레전드에는</a:t>
            </a:r>
            <a:r>
              <a:rPr lang="ko-KR" altLang="en-US" dirty="0"/>
              <a:t> 챔피언 수 만큼이나 많은 아이템이 존재합니다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플레이어는 자신이 원하는 다양한 아이템은 선택하여 게임을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그러기 위해서는 일정한 골드를 필요로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내가 산 아이템과 다른 아이템과 약간의 골드를 지불하여 다른 상위 아이템을 살 수도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상위 아이템 위에도 상위 아이템이 있을 수 있으며</a:t>
            </a:r>
            <a:r>
              <a:rPr lang="en-US" altLang="ko-KR" dirty="0"/>
              <a:t>, </a:t>
            </a:r>
            <a:r>
              <a:rPr lang="ko-KR" altLang="en-US" dirty="0"/>
              <a:t>최상위에 위치하는 아이템을 코어 아이템이라고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물론 코어 아이템이 완성되어야 강력한 기능을 발휘하겠죠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산 아이템이 맘에 안 들 수도 있습니다</a:t>
            </a:r>
            <a:r>
              <a:rPr lang="en-US" altLang="ko-KR" dirty="0"/>
              <a:t>. </a:t>
            </a:r>
            <a:r>
              <a:rPr lang="ko-KR" altLang="en-US" dirty="0"/>
              <a:t>그때 다시 되 팔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처음 샀을 때 보다는 낮은 가격에 되 팔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모든 아이템에 대한 정보를 모든 테이블이 바로 아이템이라는 테이블입니다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테이블의 속성은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아이템 </a:t>
            </a:r>
            <a:r>
              <a:rPr lang="en-US" altLang="ko-KR" dirty="0"/>
              <a:t>( </a:t>
            </a:r>
            <a:r>
              <a:rPr lang="ko-KR" altLang="en-US" dirty="0"/>
              <a:t>아이템 이름</a:t>
            </a:r>
            <a:r>
              <a:rPr lang="en-US" altLang="ko-KR" dirty="0"/>
              <a:t>,</a:t>
            </a:r>
            <a:r>
              <a:rPr lang="ko-KR" altLang="en-US" dirty="0"/>
              <a:t> 가격</a:t>
            </a:r>
            <a:r>
              <a:rPr lang="en-US" altLang="ko-KR" dirty="0"/>
              <a:t>, </a:t>
            </a:r>
            <a:r>
              <a:rPr lang="ko-KR" altLang="en-US" dirty="0"/>
              <a:t>되파는 가격</a:t>
            </a:r>
            <a:r>
              <a:rPr lang="en-US" altLang="ko-KR" dirty="0"/>
              <a:t>, </a:t>
            </a:r>
            <a:r>
              <a:rPr lang="ko-KR" altLang="en-US" dirty="0"/>
              <a:t>기본 능력치</a:t>
            </a:r>
            <a:r>
              <a:rPr lang="en-US" altLang="ko-KR" dirty="0"/>
              <a:t>, </a:t>
            </a:r>
            <a:r>
              <a:rPr lang="ko-KR" altLang="en-US" dirty="0"/>
              <a:t>효과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65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챔피언을 선택</a:t>
            </a:r>
            <a:r>
              <a:rPr lang="en-US" altLang="ko-KR" dirty="0"/>
              <a:t>(</a:t>
            </a:r>
            <a:r>
              <a:rPr lang="ko-KR" altLang="en-US" dirty="0"/>
              <a:t>이 과정을 픽 이라고 합니다</a:t>
            </a:r>
            <a:r>
              <a:rPr lang="en-US" altLang="ko-KR" dirty="0"/>
              <a:t>. )</a:t>
            </a:r>
            <a:r>
              <a:rPr lang="ko-KR" altLang="en-US" dirty="0"/>
              <a:t>하기 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팀원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이 한 개씩 챔피언을 선택하여 이번 게임에서 선택한 챔피언을 사용하지 못하게 하는 단계가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‘</a:t>
            </a:r>
            <a:r>
              <a:rPr lang="ko-KR" altLang="en-US" dirty="0"/>
              <a:t>벤 </a:t>
            </a:r>
            <a:r>
              <a:rPr lang="en-US" altLang="ko-KR" dirty="0"/>
              <a:t>BAN’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주로 상대하기 골치 아픈 챔피언을 벤 합니다</a:t>
            </a:r>
            <a:r>
              <a:rPr lang="en-US" altLang="ko-KR" dirty="0"/>
              <a:t>. ( </a:t>
            </a:r>
            <a:r>
              <a:rPr lang="ko-KR" altLang="en-US" dirty="0"/>
              <a:t>물론 맘에 안 드는 챔피언을 우리 팀이 하지 못하게 하는 목적도 있죠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ko-KR" altLang="en-US" dirty="0" err="1"/>
              <a:t>벤은</a:t>
            </a:r>
            <a:r>
              <a:rPr lang="ko-KR" altLang="en-US" dirty="0"/>
              <a:t> 한 챔피언만 할 수 있으며</a:t>
            </a:r>
            <a:r>
              <a:rPr lang="en-US" altLang="ko-KR" dirty="0"/>
              <a:t>, </a:t>
            </a:r>
            <a:r>
              <a:rPr lang="ko-KR" altLang="en-US" dirty="0"/>
              <a:t>상대팀과 벤 한 챔피언이 겹칠 수는 있으나</a:t>
            </a:r>
            <a:r>
              <a:rPr lang="en-US" altLang="ko-KR" dirty="0"/>
              <a:t>, </a:t>
            </a:r>
            <a:r>
              <a:rPr lang="ko-KR" altLang="en-US" dirty="0"/>
              <a:t>우리 팀이 먼저 </a:t>
            </a:r>
            <a:r>
              <a:rPr lang="ko-KR" altLang="en-US" dirty="0" err="1"/>
              <a:t>벤한</a:t>
            </a:r>
            <a:r>
              <a:rPr lang="ko-KR" altLang="en-US" dirty="0"/>
              <a:t> 챔피언을 벤 할 수는 없습니다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한 게임에서 최소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개의 챔피언을 사용할 수 없게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벤 단계가 끝나면 돌아가면서 팀이 챔피언을 선택 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벤과</a:t>
            </a:r>
            <a:r>
              <a:rPr lang="ko-KR" altLang="en-US" dirty="0"/>
              <a:t> 마찬가지로 한 챔피언만 선택할 수 있으며</a:t>
            </a:r>
            <a:r>
              <a:rPr lang="en-US" altLang="ko-KR" dirty="0"/>
              <a:t>, </a:t>
            </a:r>
            <a:r>
              <a:rPr lang="ko-KR" altLang="en-US" dirty="0"/>
              <a:t>만약 상대방이 먼저 어떤 챔피언을</a:t>
            </a:r>
            <a:endParaRPr lang="en-US" altLang="ko-KR" dirty="0"/>
          </a:p>
          <a:p>
            <a:r>
              <a:rPr lang="ko-KR" altLang="en-US" dirty="0"/>
              <a:t>선택한다면</a:t>
            </a:r>
            <a:r>
              <a:rPr lang="en-US" altLang="ko-KR" dirty="0"/>
              <a:t>, </a:t>
            </a:r>
            <a:r>
              <a:rPr lang="ko-KR" altLang="en-US" dirty="0"/>
              <a:t>우리 팀은 그 챔피언을 픽 할 수 없습니다</a:t>
            </a:r>
            <a:r>
              <a:rPr lang="en-US" altLang="ko-KR" dirty="0"/>
              <a:t>. </a:t>
            </a:r>
            <a:r>
              <a:rPr lang="ko-KR" altLang="en-US" dirty="0"/>
              <a:t>반대도 마찬가지입니다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벤과</a:t>
            </a:r>
            <a:r>
              <a:rPr lang="ko-KR" altLang="en-US" dirty="0"/>
              <a:t> </a:t>
            </a:r>
            <a:r>
              <a:rPr lang="ko-KR" altLang="en-US" dirty="0" err="1"/>
              <a:t>픽은</a:t>
            </a:r>
            <a:r>
              <a:rPr lang="ko-KR" altLang="en-US" dirty="0"/>
              <a:t> 플레이어들의 성향을 파악할 수 있는 아주 좋은 정보입니다</a:t>
            </a:r>
            <a:r>
              <a:rPr lang="en-US" altLang="ko-KR" dirty="0"/>
              <a:t>. </a:t>
            </a:r>
            <a:r>
              <a:rPr lang="ko-KR" altLang="en-US" dirty="0"/>
              <a:t>이러한 것들을 분석하며 가장 인기있는 챔피언 등을 찾을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테이블은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인게임</a:t>
            </a:r>
            <a:r>
              <a:rPr lang="ko-KR" altLang="en-US" dirty="0"/>
              <a:t> 벤</a:t>
            </a:r>
            <a:r>
              <a:rPr lang="en-US" altLang="ko-KR" dirty="0"/>
              <a:t>/</a:t>
            </a:r>
            <a:r>
              <a:rPr lang="ko-KR" altLang="en-US" dirty="0"/>
              <a:t>픽</a:t>
            </a:r>
            <a:r>
              <a:rPr lang="en-US" altLang="ko-KR" dirty="0"/>
              <a:t>( </a:t>
            </a:r>
            <a:r>
              <a:rPr lang="ko-KR" altLang="en-US" dirty="0"/>
              <a:t>벤 챔피언</a:t>
            </a:r>
            <a:r>
              <a:rPr lang="en-US" altLang="ko-KR" dirty="0"/>
              <a:t>, </a:t>
            </a:r>
            <a:r>
              <a:rPr lang="ko-KR" altLang="en-US" dirty="0"/>
              <a:t>픽 챔피언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하지만 벤 챔피언은 같은 게임에서도 상대 팀과 겹칠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픽 챔피언으로도 </a:t>
            </a:r>
            <a:r>
              <a:rPr lang="ko-KR" altLang="en-US" dirty="0" err="1"/>
              <a:t>튜플의</a:t>
            </a:r>
            <a:r>
              <a:rPr lang="ko-KR" altLang="en-US" dirty="0"/>
              <a:t> 구분이 안되므로 새로운 고유번호를 저장하여 이를 구분하였습니다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마찬가지로 </a:t>
            </a:r>
            <a:r>
              <a:rPr lang="en-US" altLang="ko-KR" dirty="0"/>
              <a:t>ERD</a:t>
            </a:r>
            <a:r>
              <a:rPr lang="ko-KR" altLang="en-US" dirty="0"/>
              <a:t>에서 수정합니다</a:t>
            </a:r>
            <a:r>
              <a:rPr lang="en-US" altLang="ko-KR" dirty="0"/>
              <a:t>. 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B411-FFA0-45F6-BA21-070FC95FA9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2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A8485-7040-4C63-80D6-C832E9CAB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80ACB7-BF67-4481-8A96-720D4610D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C549F-14DD-44C1-8F58-856281E0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2320F-FF86-488C-A2AF-0C2399E8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DD2B6-7EB6-4D2E-B61B-13D16D92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8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A3407-8157-41EC-AA48-835DE78C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C7A08-3BBC-4638-8522-F0BB342E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9AB7D-BEBF-48DF-9B05-FF64347F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D6A5F-13DC-4992-A5A2-6348D837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12E1-D14A-4F8D-8E6B-BE623172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0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2711D9-5ED3-414B-A236-F4F1ACDF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E46C2B-18F9-40DC-BF57-25D8A264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61BBA-5F27-4F7D-99BD-12542B9E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5C91B-DE15-40D0-AFC2-67B6CDE8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7E2F3-8A63-49CE-B6AA-53DBFDAD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91139-92D5-45E8-A511-FDD8F3CB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EA75F-B4DF-4B55-B5C4-59383B14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B1771-869B-4E58-B624-45B46914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F3F76-1E03-498C-BEE1-05DE0F48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956A5-B947-43E3-AC11-2FFFBE1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6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495-979E-4EDE-9543-C3D42D59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99171-116F-465C-9A3B-865F40C5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E92-B35E-4115-B036-F6E698AA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23A3C-F10E-4C86-B410-0AFAD1B8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BE290-5694-4F11-9D30-E7FE2797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C634D-C46E-4F84-9E81-A2C32AC2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64F32-5B45-4C43-8BA3-CBC05030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2374C-F62B-4E95-9A77-E9108595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7F63D-CBF4-4669-8C98-59B0D889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FEE9B-20D9-4FD0-B106-AE7DBBE8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FC01F-CCB3-46BE-9908-D0C747B2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3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465CF-CFC8-44F7-BED0-F46E36BA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7A802-75B0-4796-8966-F3CE8D89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14765-BE9F-4009-9F89-CAA2047C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8DC7C7-046C-4909-A370-A58A0477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6795B-7094-4AFF-9F51-84C0BAF2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E44C4-D825-41DC-8351-743D10F4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807D83-9AD8-4A11-A9DB-881E9482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C264B-F8AB-49CC-90D0-99774D8B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A32F7-A3F5-42AD-B9DA-587CF512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F46EB3-8C61-4753-ABBC-DC9746F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232F2F-1AD2-4D46-89E2-4778C03E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C592F-179B-46E4-A469-4DE3F359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4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FB7C9-6B2E-4A30-8A2F-60F00D54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E43D72-126B-4917-A59B-B00922FC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0F090-E5E6-4EB7-B84B-71074243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1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7C60B-9B92-49E2-AA94-D42A1F53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C768D-0195-43CB-9DB2-9522DE71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CF611-A92E-45C8-91CA-1A9A91F80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1C02C-09C5-44C2-8E70-7936724B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85C12-7765-42E7-B16A-534F3EB5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F51DD-4351-4EC9-80B5-E7D1338E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8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5CD3-9538-4860-BCE9-94891F56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CB515C-AC70-421D-BF36-F60325BA8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FAF84-95DC-45FA-B914-2DD855304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DE913-3EEE-41A8-AEDC-C0AFDA2B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4B4AC-F7BF-446C-B56E-C9C8458B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C4274-3A3C-402F-B059-32F41867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BA435A-86B3-45CB-9F33-582D7A3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0C5EF-F819-4978-AA5F-90B6D642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60D56-E61B-4307-9ADA-3FAE8A204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087B-546A-4685-877B-8CBB414ACBD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665A2-2632-4CCB-96CB-907DFE471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14BA5-C380-48D7-8FFC-CAD9E05D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2784-0FD6-4A8A-8D35-98C7454E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2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3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microsoft.com/office/2007/relationships/hdphoto" Target="../media/hdphoto1.wdp"/><Relationship Id="rId9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6A930B-8E0D-4E8B-8C15-F6050A38B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r="32466" b="2328"/>
          <a:stretch/>
        </p:blipFill>
        <p:spPr>
          <a:xfrm>
            <a:off x="3523485" y="0"/>
            <a:ext cx="8668512" cy="685799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1C4729-4445-4FB9-94D8-3A65B54F0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700" dirty="0"/>
              <a:t>리그 오브 레전드</a:t>
            </a:r>
            <a:br>
              <a:rPr lang="en-US" altLang="ko-KR" sz="3700" dirty="0"/>
            </a:br>
            <a:br>
              <a:rPr lang="en-US" altLang="ko-KR" sz="3700" dirty="0"/>
            </a:br>
            <a:r>
              <a:rPr lang="ko-KR" altLang="en-US" sz="3700" dirty="0"/>
              <a:t>게임 밸런스를 </a:t>
            </a:r>
            <a:br>
              <a:rPr lang="en-US" altLang="ko-KR" sz="3700" dirty="0"/>
            </a:br>
            <a:r>
              <a:rPr lang="ko-KR" altLang="en-US" sz="3700" dirty="0"/>
              <a:t>위한 </a:t>
            </a:r>
            <a:br>
              <a:rPr lang="en-US" altLang="ko-KR" sz="3700" dirty="0"/>
            </a:br>
            <a:r>
              <a:rPr lang="ko-KR" altLang="en-US" sz="3700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018AE8-4F85-4D34-A074-538C61FF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20171666 </a:t>
            </a:r>
            <a:r>
              <a:rPr lang="ko-KR" altLang="en-US" sz="2000" dirty="0"/>
              <a:t>고재원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90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FCCC3621-6A77-4D06-B309-9C8925924F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84F89D-3EFB-4858-B508-60B5B2A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3-2-3 </a:t>
            </a:r>
            <a:r>
              <a:rPr lang="ko-KR" altLang="en-US">
                <a:solidFill>
                  <a:srgbClr val="FFFFFF"/>
                </a:solidFill>
              </a:rPr>
              <a:t>선택 능력치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213E2-1111-4195-B6BF-9CC505D4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6659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마찬가지로 선택한 챔피언과 독립적으로 선택 가능한 능력치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3</a:t>
            </a:r>
            <a:r>
              <a:rPr lang="ko-KR" altLang="en-US" dirty="0">
                <a:solidFill>
                  <a:srgbClr val="FFFFFF"/>
                </a:solidFill>
              </a:rPr>
              <a:t>개의 옵션으로 이루어진 </a:t>
            </a:r>
            <a:r>
              <a:rPr lang="en-US" altLang="ko-KR" dirty="0">
                <a:solidFill>
                  <a:srgbClr val="FFFFFF"/>
                </a:solidFill>
              </a:rPr>
              <a:t>3</a:t>
            </a:r>
            <a:r>
              <a:rPr lang="ko-KR" altLang="en-US" dirty="0">
                <a:solidFill>
                  <a:srgbClr val="FFFFFF"/>
                </a:solidFill>
              </a:rPr>
              <a:t>개의 칸 존재 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각 칸에서 원하는 옵션 선택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66BCC6-C1D0-4DBC-B3AB-5F0C7CE79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4" y="1602995"/>
            <a:ext cx="5420241" cy="2533483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8F29125-B07E-4491-81DB-1A3D7CAD6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60119"/>
              </p:ext>
            </p:extLst>
          </p:nvPr>
        </p:nvGraphicFramePr>
        <p:xfrm>
          <a:off x="5437414" y="4513325"/>
          <a:ext cx="6221188" cy="16636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297">
                  <a:extLst>
                    <a:ext uri="{9D8B030D-6E8A-4147-A177-3AD203B41FA5}">
                      <a16:colId xmlns:a16="http://schemas.microsoft.com/office/drawing/2014/main" val="3098594927"/>
                    </a:ext>
                  </a:extLst>
                </a:gridCol>
                <a:gridCol w="1555297">
                  <a:extLst>
                    <a:ext uri="{9D8B030D-6E8A-4147-A177-3AD203B41FA5}">
                      <a16:colId xmlns:a16="http://schemas.microsoft.com/office/drawing/2014/main" val="1621323071"/>
                    </a:ext>
                  </a:extLst>
                </a:gridCol>
                <a:gridCol w="1555297">
                  <a:extLst>
                    <a:ext uri="{9D8B030D-6E8A-4147-A177-3AD203B41FA5}">
                      <a16:colId xmlns:a16="http://schemas.microsoft.com/office/drawing/2014/main" val="1624432728"/>
                    </a:ext>
                  </a:extLst>
                </a:gridCol>
                <a:gridCol w="1555297">
                  <a:extLst>
                    <a:ext uri="{9D8B030D-6E8A-4147-A177-3AD203B41FA5}">
                      <a16:colId xmlns:a16="http://schemas.microsoft.com/office/drawing/2014/main" val="2157308472"/>
                    </a:ext>
                  </a:extLst>
                </a:gridCol>
              </a:tblGrid>
              <a:tr h="411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선택능력치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 능력치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 능력치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58048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방어력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36296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36525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마법저항력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방어력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0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4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C9D0E894-A052-4FCA-BBEB-07FE66466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01DFD1-0B6A-4AA2-88C9-BE52E9E7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3-2-3 </a:t>
            </a:r>
            <a:r>
              <a:rPr lang="ko-KR" altLang="en-US" dirty="0">
                <a:solidFill>
                  <a:srgbClr val="FFFFFF"/>
                </a:solidFill>
              </a:rPr>
              <a:t>스펠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D30E137-2DB4-4052-B6BB-477BDE092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54064"/>
              </p:ext>
            </p:extLst>
          </p:nvPr>
        </p:nvGraphicFramePr>
        <p:xfrm>
          <a:off x="838200" y="5009515"/>
          <a:ext cx="1051559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212745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375335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851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스펠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스펠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2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순간이동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9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유체화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5271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29FB3F58-AC1B-4735-8D6D-35F1312F3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0911"/>
            <a:ext cx="5072743" cy="343961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2E7FD3A-1740-473D-BC47-87D8DB6D4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11" y="2975432"/>
            <a:ext cx="5759640" cy="174194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D7DAE6A-8950-4CD3-9ABC-092A1B5063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11" y="551835"/>
            <a:ext cx="1877805" cy="22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0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0CBB423B-C822-479C-81D6-A5154E5CA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CC84C07-7CCB-4C7B-8522-2AEBF07856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FFFFFF"/>
                </a:solidFill>
              </a:rPr>
              <a:t>3-3 </a:t>
            </a:r>
            <a:r>
              <a:rPr lang="ko-KR" altLang="en-US" dirty="0">
                <a:solidFill>
                  <a:srgbClr val="FFFFFF"/>
                </a:solidFill>
              </a:rPr>
              <a:t>아이템</a:t>
            </a:r>
          </a:p>
        </p:txBody>
      </p:sp>
      <p:pic>
        <p:nvPicPr>
          <p:cNvPr id="13" name="그림 12" descr="건물, 창문이(가) 표시된 사진&#10;&#10;자동 생성된 설명">
            <a:extLst>
              <a:ext uri="{FF2B5EF4-FFF2-40B4-BE49-F238E27FC236}">
                <a16:creationId xmlns:a16="http://schemas.microsoft.com/office/drawing/2014/main" id="{667330BE-1AF3-4BEB-A4F8-F74C70904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4" y="2510518"/>
            <a:ext cx="8632371" cy="31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8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BD7B50A9-44A8-4FA2-867F-19993AECC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B2706E-F10A-4395-B0A1-72088D36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3-3 </a:t>
            </a:r>
            <a:r>
              <a:rPr lang="ko-KR" altLang="en-US">
                <a:solidFill>
                  <a:srgbClr val="FFFFFF"/>
                </a:solidFill>
              </a:rPr>
              <a:t>인게임 플레이어 밴</a:t>
            </a:r>
            <a:r>
              <a:rPr lang="en-US" altLang="ko-KR">
                <a:solidFill>
                  <a:srgbClr val="FFFFFF"/>
                </a:solidFill>
              </a:rPr>
              <a:t>/</a:t>
            </a:r>
            <a:r>
              <a:rPr lang="ko-KR" altLang="en-US">
                <a:solidFill>
                  <a:srgbClr val="FFFFFF"/>
                </a:solidFill>
              </a:rPr>
              <a:t>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8A140D-9281-44D0-B425-CF630C4F7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39" y="1690688"/>
            <a:ext cx="6249761" cy="44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0A4757FC-4DD9-4F03-99C9-3312D470E8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50BF88-A429-4B88-8C2C-8A77A8AE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3-4 </a:t>
            </a:r>
            <a:r>
              <a:rPr lang="ko-KR" altLang="en-US">
                <a:solidFill>
                  <a:srgbClr val="FFFFFF"/>
                </a:solidFill>
              </a:rPr>
              <a:t>시작 전 선택 챔피언 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C06C68-F9FA-47A3-AC70-2BC6715C2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07" y="1373980"/>
            <a:ext cx="9664700" cy="5378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87CDEC-E038-410B-B8B2-22E40D94683A}"/>
              </a:ext>
            </a:extLst>
          </p:cNvPr>
          <p:cNvSpPr/>
          <p:nvPr/>
        </p:nvSpPr>
        <p:spPr>
          <a:xfrm>
            <a:off x="3788229" y="6286500"/>
            <a:ext cx="3037114" cy="46593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825B68-B481-4056-92A4-CFDACC7BBBB1}"/>
              </a:ext>
            </a:extLst>
          </p:cNvPr>
          <p:cNvSpPr/>
          <p:nvPr/>
        </p:nvSpPr>
        <p:spPr>
          <a:xfrm>
            <a:off x="1289957" y="2055812"/>
            <a:ext cx="1681843" cy="3038701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970679-F615-484A-A55F-F6A7A7D1347B}"/>
              </a:ext>
            </a:extLst>
          </p:cNvPr>
          <p:cNvGrpSpPr/>
          <p:nvPr/>
        </p:nvGrpSpPr>
        <p:grpSpPr>
          <a:xfrm>
            <a:off x="3402194" y="1835944"/>
            <a:ext cx="6189278" cy="3648076"/>
            <a:chOff x="3402194" y="1835944"/>
            <a:chExt cx="7067550" cy="4305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905227-0C37-4886-A3DE-8EEB198A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94" y="1835944"/>
              <a:ext cx="7067550" cy="43053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E953DC-AD0E-4F18-A89A-08C01C523100}"/>
                </a:ext>
              </a:extLst>
            </p:cNvPr>
            <p:cNvSpPr/>
            <p:nvPr/>
          </p:nvSpPr>
          <p:spPr>
            <a:xfrm>
              <a:off x="3852333" y="2055812"/>
              <a:ext cx="1024467" cy="204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9DEA60-DDFE-40BC-A821-A6CA14AAA01B}"/>
              </a:ext>
            </a:extLst>
          </p:cNvPr>
          <p:cNvSpPr/>
          <p:nvPr/>
        </p:nvSpPr>
        <p:spPr>
          <a:xfrm>
            <a:off x="3402194" y="1835943"/>
            <a:ext cx="6189278" cy="3648077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21DD23C-DCD9-4167-963D-768316AFA8EF}"/>
              </a:ext>
            </a:extLst>
          </p:cNvPr>
          <p:cNvSpPr/>
          <p:nvPr/>
        </p:nvSpPr>
        <p:spPr>
          <a:xfrm>
            <a:off x="4568371" y="5484019"/>
            <a:ext cx="1028700" cy="10088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7B5180BB-3099-4FF0-899A-1F50384E8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D95A23-7530-426A-8491-6E227E0F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3-5 </a:t>
            </a:r>
            <a:r>
              <a:rPr lang="ko-KR" altLang="en-US">
                <a:solidFill>
                  <a:srgbClr val="FFFFFF"/>
                </a:solidFill>
              </a:rPr>
              <a:t>실행된 게임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A44AE6-45FB-4AF0-8653-62E33EE87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60" y="1690687"/>
            <a:ext cx="2297339" cy="47128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62025A-F7CD-4823-858F-817DCF681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53" y="1690686"/>
            <a:ext cx="2251099" cy="471282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291DAE3-07D8-4784-81F4-E33AB147F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68" y="4257302"/>
            <a:ext cx="2180245" cy="112731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DD7747-C69B-40A8-8C14-0EACE10B3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60" y="2957182"/>
            <a:ext cx="2180245" cy="116658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B8CA4F6-A816-4CE4-BA48-0127635F57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8" y="1724396"/>
            <a:ext cx="2200946" cy="11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5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53437BB3-8B08-4292-9B51-BA243A86D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95E335-210F-4CC6-B6B8-4D6BAEF0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3-6 </a:t>
            </a:r>
            <a:r>
              <a:rPr lang="ko-KR" altLang="en-US">
                <a:solidFill>
                  <a:srgbClr val="FFFFFF"/>
                </a:solidFill>
              </a:rPr>
              <a:t>인게임 플레이어 정보</a:t>
            </a:r>
          </a:p>
        </p:txBody>
      </p:sp>
      <p:pic>
        <p:nvPicPr>
          <p:cNvPr id="8" name="그림 7" descr="옥외설치물이(가) 표시된 사진&#10;&#10;자동 생성된 설명">
            <a:extLst>
              <a:ext uri="{FF2B5EF4-FFF2-40B4-BE49-F238E27FC236}">
                <a16:creationId xmlns:a16="http://schemas.microsoft.com/office/drawing/2014/main" id="{896ECB72-C60D-43CF-88CC-A9658C7F1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80" y="2055813"/>
            <a:ext cx="2649969" cy="2401887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2EB701E-84B7-46DD-9F76-C934FE4D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4694"/>
              </p:ext>
            </p:extLst>
          </p:nvPr>
        </p:nvGraphicFramePr>
        <p:xfrm>
          <a:off x="465221" y="4999573"/>
          <a:ext cx="11421976" cy="9199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747">
                  <a:extLst>
                    <a:ext uri="{9D8B030D-6E8A-4147-A177-3AD203B41FA5}">
                      <a16:colId xmlns:a16="http://schemas.microsoft.com/office/drawing/2014/main" val="282447524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826937896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511452998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3604848246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2213807169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2885209002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1314311836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3015429434"/>
                    </a:ext>
                  </a:extLst>
                </a:gridCol>
              </a:tblGrid>
              <a:tr h="45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챔피언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어시스트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95188"/>
                  </a:ext>
                </a:extLst>
              </a:tr>
              <a:tr h="463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1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7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80783002-58CB-4A96-9BB9-9BEE8B0FC6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138B3D-1DCE-49AD-A9ED-23C93D99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3-7 </a:t>
            </a:r>
            <a:r>
              <a:rPr lang="ko-KR" altLang="en-US">
                <a:solidFill>
                  <a:srgbClr val="FFFFFF"/>
                </a:solidFill>
              </a:rPr>
              <a:t>인게임 플레이어 데미지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2001F5-25E9-4592-BDA6-F93CBC8A7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13" y="1507671"/>
            <a:ext cx="788125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0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43E5A093-401B-4F55-926A-B235A1E05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0B625D-B417-4861-8564-9473890D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3-8 </a:t>
            </a:r>
            <a:r>
              <a:rPr lang="ko-KR" altLang="en-US" dirty="0" err="1">
                <a:solidFill>
                  <a:srgbClr val="FFFFFF"/>
                </a:solidFill>
              </a:rPr>
              <a:t>인게임</a:t>
            </a:r>
            <a:r>
              <a:rPr lang="ko-KR" altLang="en-US" dirty="0">
                <a:solidFill>
                  <a:srgbClr val="FFFFFF"/>
                </a:solidFill>
              </a:rPr>
              <a:t> 플레이어별 선택 아이템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75C1B1-CF55-4E2E-8AA2-1FBA135B5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3680"/>
            <a:ext cx="9604309" cy="16834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A3CA1F-DF6F-4364-B876-5C076EFE84A6}"/>
              </a:ext>
            </a:extLst>
          </p:cNvPr>
          <p:cNvSpPr/>
          <p:nvPr/>
        </p:nvSpPr>
        <p:spPr>
          <a:xfrm>
            <a:off x="8343900" y="2759529"/>
            <a:ext cx="1570122" cy="979714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11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5A4E5E85-7D42-41FA-AC2C-17D3552CB9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7CD67F-6763-43F2-A65D-42A22DE1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3-10 </a:t>
            </a:r>
            <a:r>
              <a:rPr lang="ko-KR" altLang="en-US">
                <a:solidFill>
                  <a:srgbClr val="FFFFFF"/>
                </a:solidFill>
              </a:rPr>
              <a:t>오브젝트 획득 시간</a:t>
            </a:r>
            <a:r>
              <a:rPr lang="en-US" altLang="ko-KR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8" name="그림 7" descr="옷이(가) 표시된 사진&#10;&#10;자동 생성된 설명">
            <a:extLst>
              <a:ext uri="{FF2B5EF4-FFF2-40B4-BE49-F238E27FC236}">
                <a16:creationId xmlns:a16="http://schemas.microsoft.com/office/drawing/2014/main" id="{CD28AC5B-621E-46FA-B724-83DA0C6A3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65" y="1946275"/>
            <a:ext cx="3115715" cy="3619500"/>
          </a:xfrm>
          <a:prstGeom prst="rect">
            <a:avLst/>
          </a:prstGeom>
        </p:spPr>
      </p:pic>
      <p:pic>
        <p:nvPicPr>
          <p:cNvPr id="11" name="그림 10" descr="텍스트, 실내, 옷이(가) 표시된 사진&#10;&#10;자동 생성된 설명">
            <a:extLst>
              <a:ext uri="{FF2B5EF4-FFF2-40B4-BE49-F238E27FC236}">
                <a16:creationId xmlns:a16="http://schemas.microsoft.com/office/drawing/2014/main" id="{7257F408-85F1-4614-8401-71903696A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81" y="746830"/>
            <a:ext cx="3400920" cy="536433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AB48C81-1E98-44A2-A2F9-2D1FEA395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5" y="1946275"/>
            <a:ext cx="3962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93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A8DE51A4-9527-4887-9FD7-80B07BCB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100000"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5B7117-5144-480C-91A2-4C8B18DB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212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주의</a:t>
            </a:r>
            <a:r>
              <a:rPr lang="en-US" altLang="ko-KR" sz="4000" dirty="0">
                <a:solidFill>
                  <a:srgbClr val="FFFFFF"/>
                </a:solidFill>
              </a:rPr>
              <a:t>	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121DD-A218-456F-98EE-8D63FA5B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>
                <a:solidFill>
                  <a:srgbClr val="FFFFFF"/>
                </a:solidFill>
              </a:rPr>
              <a:t>리그오브레전드에</a:t>
            </a:r>
            <a:r>
              <a:rPr lang="ko-KR" altLang="en-US" sz="2000">
                <a:solidFill>
                  <a:srgbClr val="FFFFFF"/>
                </a:solidFill>
              </a:rPr>
              <a:t> 대해 어느 정도 지식을 가진 개발자 및 밸런스 기획팀을 위해 만들어졌습니다</a:t>
            </a:r>
            <a:r>
              <a:rPr lang="en-US" altLang="ko-KR" sz="2000">
                <a:solidFill>
                  <a:srgbClr val="FFFFFF"/>
                </a:solidFill>
              </a:rPr>
              <a:t>. </a:t>
            </a:r>
            <a:r>
              <a:rPr lang="ko-KR" altLang="en-US" sz="2000">
                <a:solidFill>
                  <a:srgbClr val="FFFFFF"/>
                </a:solidFill>
              </a:rPr>
              <a:t>따라서 이 게임에 익숙하지 않다면</a:t>
            </a:r>
            <a:r>
              <a:rPr lang="en-US" altLang="ko-KR" sz="2000">
                <a:solidFill>
                  <a:srgbClr val="FFFFFF"/>
                </a:solidFill>
              </a:rPr>
              <a:t>, </a:t>
            </a:r>
            <a:r>
              <a:rPr lang="ko-KR" altLang="en-US" sz="2000">
                <a:solidFill>
                  <a:srgbClr val="FFFFFF"/>
                </a:solidFill>
              </a:rPr>
              <a:t>이해가 되지 않을 수도 있습니다</a:t>
            </a:r>
            <a:r>
              <a:rPr lang="en-US" altLang="ko-KR" sz="2000">
                <a:solidFill>
                  <a:srgbClr val="FFFFFF"/>
                </a:solidFill>
              </a:rPr>
              <a:t>.  </a:t>
            </a:r>
            <a:r>
              <a:rPr lang="ko-KR" altLang="en-US" sz="2000">
                <a:solidFill>
                  <a:srgbClr val="FFFFFF"/>
                </a:solidFill>
              </a:rPr>
              <a:t>최대한 이해가 되게 적어보겠으나</a:t>
            </a:r>
            <a:r>
              <a:rPr lang="en-US" altLang="ko-KR" sz="2000">
                <a:solidFill>
                  <a:srgbClr val="FFFFFF"/>
                </a:solidFill>
              </a:rPr>
              <a:t>, </a:t>
            </a:r>
            <a:r>
              <a:rPr lang="ko-KR" altLang="en-US" sz="2000">
                <a:solidFill>
                  <a:srgbClr val="FFFFFF"/>
                </a:solidFill>
              </a:rPr>
              <a:t>부족한 필력으로 인해 이해를 못 하실 수도 있습니다</a:t>
            </a:r>
            <a:r>
              <a:rPr lang="en-US" altLang="ko-KR" sz="2000">
                <a:solidFill>
                  <a:srgbClr val="FFFFFF"/>
                </a:solidFill>
              </a:rPr>
              <a:t>. </a:t>
            </a:r>
            <a:r>
              <a:rPr lang="ko-KR" altLang="en-US" sz="2000">
                <a:solidFill>
                  <a:srgbClr val="FFFFFF"/>
                </a:solidFill>
              </a:rPr>
              <a:t>죄송합니다 ㅠㅠ</a:t>
            </a:r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만약 조교분들 중 이 게임을 하고 있는 분이 있다면</a:t>
            </a:r>
            <a:r>
              <a:rPr lang="en-US" altLang="ko-KR" sz="2000">
                <a:solidFill>
                  <a:srgbClr val="FFFFFF"/>
                </a:solidFill>
              </a:rPr>
              <a:t>, </a:t>
            </a:r>
            <a:r>
              <a:rPr lang="ko-KR" altLang="en-US" sz="2000">
                <a:solidFill>
                  <a:srgbClr val="FFFFFF"/>
                </a:solidFill>
              </a:rPr>
              <a:t>그 분이 대신 이 </a:t>
            </a:r>
            <a:r>
              <a:rPr lang="en-US" altLang="ko-KR" sz="2000">
                <a:solidFill>
                  <a:srgbClr val="FFFFFF"/>
                </a:solidFill>
              </a:rPr>
              <a:t>ppt</a:t>
            </a:r>
            <a:r>
              <a:rPr lang="ko-KR" altLang="en-US" sz="2000">
                <a:solidFill>
                  <a:srgbClr val="FFFFFF"/>
                </a:solidFill>
              </a:rPr>
              <a:t>를 보시면 이해가 쉬울 것 입니다</a:t>
            </a:r>
            <a:r>
              <a:rPr lang="en-US" altLang="ko-KR" sz="2000">
                <a:solidFill>
                  <a:srgbClr val="FFFFFF"/>
                </a:solidFill>
              </a:rPr>
              <a:t>. </a:t>
            </a:r>
            <a:r>
              <a:rPr lang="ko-KR" altLang="en-US" sz="2000">
                <a:solidFill>
                  <a:srgbClr val="FFFFFF"/>
                </a:solidFill>
              </a:rPr>
              <a:t>감사합니다</a:t>
            </a:r>
            <a:r>
              <a:rPr lang="en-US" altLang="ko-KR" sz="2000">
                <a:solidFill>
                  <a:srgbClr val="FFFFFF"/>
                </a:solidFill>
              </a:rPr>
              <a:t>.</a:t>
            </a:r>
            <a:endParaRPr lang="ko-KR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1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706AE509-457E-426B-83D0-801C41D0D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4883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8B3C49-AA0A-48BA-B8E0-9333029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기본 데이터베이스 테이블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19C8D-3F09-4D27-959E-88BAA2657123}"/>
              </a:ext>
            </a:extLst>
          </p:cNvPr>
          <p:cNvSpPr/>
          <p:nvPr/>
        </p:nvSpPr>
        <p:spPr>
          <a:xfrm>
            <a:off x="3616431" y="2272740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E835FD-422F-4909-8276-ECDF7264A962}"/>
              </a:ext>
            </a:extLst>
          </p:cNvPr>
          <p:cNvSpPr/>
          <p:nvPr/>
        </p:nvSpPr>
        <p:spPr>
          <a:xfrm>
            <a:off x="6748243" y="2272740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D0E6E-F3DA-4232-883D-377863319BE7}"/>
              </a:ext>
            </a:extLst>
          </p:cNvPr>
          <p:cNvSpPr/>
          <p:nvPr/>
        </p:nvSpPr>
        <p:spPr>
          <a:xfrm>
            <a:off x="588783" y="2272740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A89AD2-44F7-4AE3-833B-D6E7A5230AA8}"/>
              </a:ext>
            </a:extLst>
          </p:cNvPr>
          <p:cNvSpPr/>
          <p:nvPr/>
        </p:nvSpPr>
        <p:spPr>
          <a:xfrm>
            <a:off x="588782" y="2854792"/>
            <a:ext cx="2332383" cy="26148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아이템 이름</a:t>
            </a:r>
            <a:endParaRPr lang="en-US" altLang="ko-KR" u="sng" dirty="0"/>
          </a:p>
          <a:p>
            <a:pPr algn="ctr"/>
            <a:r>
              <a:rPr lang="ko-KR" altLang="en-US" dirty="0"/>
              <a:t>구매 가격</a:t>
            </a:r>
            <a:endParaRPr lang="en-US" altLang="ko-KR" dirty="0"/>
          </a:p>
          <a:p>
            <a:pPr algn="ctr"/>
            <a:r>
              <a:rPr lang="ko-KR" altLang="en-US" dirty="0"/>
              <a:t>판매 가격</a:t>
            </a:r>
            <a:endParaRPr lang="en-US" altLang="ko-KR" dirty="0"/>
          </a:p>
          <a:p>
            <a:pPr algn="ctr"/>
            <a:r>
              <a:rPr lang="ko-KR" altLang="en-US" dirty="0"/>
              <a:t>기본 능력치</a:t>
            </a:r>
            <a:endParaRPr lang="en-US" altLang="ko-KR" dirty="0"/>
          </a:p>
          <a:p>
            <a:pPr algn="ctr"/>
            <a:r>
              <a:rPr lang="ko-KR" altLang="en-US" dirty="0"/>
              <a:t>효과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ED8DB6-9FF9-4EEF-8872-8F6F5BA7C1C1}"/>
              </a:ext>
            </a:extLst>
          </p:cNvPr>
          <p:cNvSpPr/>
          <p:nvPr/>
        </p:nvSpPr>
        <p:spPr>
          <a:xfrm>
            <a:off x="3616431" y="2854792"/>
            <a:ext cx="2332383" cy="26148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스펠 고유번호</a:t>
            </a:r>
            <a:endParaRPr lang="en-US" altLang="ko-KR" u="sng" dirty="0"/>
          </a:p>
          <a:p>
            <a:pPr algn="ctr"/>
            <a:r>
              <a:rPr lang="ko-KR" altLang="en-US" dirty="0"/>
              <a:t>스펠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스펠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8E3F7-0910-47AF-9B98-85E24D859DCB}"/>
              </a:ext>
            </a:extLst>
          </p:cNvPr>
          <p:cNvSpPr/>
          <p:nvPr/>
        </p:nvSpPr>
        <p:spPr>
          <a:xfrm>
            <a:off x="6748243" y="2854792"/>
            <a:ext cx="2332383" cy="26148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룬 고유번호 </a:t>
            </a:r>
            <a:endParaRPr lang="en-US" altLang="ko-KR" u="sng" dirty="0"/>
          </a:p>
          <a:p>
            <a:pPr algn="ctr"/>
            <a:r>
              <a:rPr lang="ko-KR" altLang="en-US" dirty="0"/>
              <a:t>주 룬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주 룬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주 룬</a:t>
            </a:r>
            <a:r>
              <a:rPr lang="en-US" altLang="ko-KR" dirty="0"/>
              <a:t>3</a:t>
            </a:r>
          </a:p>
          <a:p>
            <a:pPr algn="ctr"/>
            <a:r>
              <a:rPr lang="ko-KR" altLang="en-US" dirty="0"/>
              <a:t>주 룬</a:t>
            </a:r>
            <a:r>
              <a:rPr lang="en-US" altLang="ko-KR" dirty="0"/>
              <a:t>4</a:t>
            </a:r>
          </a:p>
          <a:p>
            <a:pPr algn="ctr"/>
            <a:r>
              <a:rPr lang="ko-KR" altLang="en-US" dirty="0"/>
              <a:t>보조 룬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보조 룬</a:t>
            </a:r>
            <a:r>
              <a:rPr lang="en-US" altLang="ko-KR" dirty="0"/>
              <a:t>2</a:t>
            </a:r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F32982-093B-4AF3-9DA0-2D4B0F2A3E87}"/>
              </a:ext>
            </a:extLst>
          </p:cNvPr>
          <p:cNvSpPr/>
          <p:nvPr/>
        </p:nvSpPr>
        <p:spPr>
          <a:xfrm>
            <a:off x="9537156" y="2272740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능력치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A58C0D-94F3-47D4-97F7-9B1ECEEC11A9}"/>
              </a:ext>
            </a:extLst>
          </p:cNvPr>
          <p:cNvSpPr/>
          <p:nvPr/>
        </p:nvSpPr>
        <p:spPr>
          <a:xfrm>
            <a:off x="9537156" y="2854792"/>
            <a:ext cx="2332383" cy="26148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능력치 고유번호</a:t>
            </a:r>
            <a:endParaRPr lang="en-US" altLang="ko-KR" u="sng" dirty="0"/>
          </a:p>
          <a:p>
            <a:pPr algn="ctr"/>
            <a:r>
              <a:rPr lang="ko-KR" altLang="en-US" dirty="0"/>
              <a:t>능력치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능력치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능력치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080F5392-4F7B-4C91-9FAE-C4986221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9456C6-1D63-4619-BD35-221FC089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기본 데이터베이스 테이블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25CF1-5933-4D2A-9A32-B356BAA626E9}"/>
              </a:ext>
            </a:extLst>
          </p:cNvPr>
          <p:cNvSpPr/>
          <p:nvPr/>
        </p:nvSpPr>
        <p:spPr>
          <a:xfrm>
            <a:off x="454758" y="2048853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벤 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5DAE94-217A-452A-A9D6-5C7E71E4B40E}"/>
              </a:ext>
            </a:extLst>
          </p:cNvPr>
          <p:cNvSpPr/>
          <p:nvPr/>
        </p:nvSpPr>
        <p:spPr>
          <a:xfrm>
            <a:off x="6768373" y="2048853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실행된 게임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CEFF4B-E68A-4448-AB17-8478CC0F0780}"/>
              </a:ext>
            </a:extLst>
          </p:cNvPr>
          <p:cNvSpPr/>
          <p:nvPr/>
        </p:nvSpPr>
        <p:spPr>
          <a:xfrm>
            <a:off x="9592133" y="2048853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플레이어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0A47F-5223-4E4B-8CD3-EECF9B407895}"/>
              </a:ext>
            </a:extLst>
          </p:cNvPr>
          <p:cNvSpPr/>
          <p:nvPr/>
        </p:nvSpPr>
        <p:spPr>
          <a:xfrm>
            <a:off x="3484647" y="2048502"/>
            <a:ext cx="2332383" cy="6577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플레이어 선택 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34AFBD-3D17-44A4-BCF8-7D83AB389001}"/>
              </a:ext>
            </a:extLst>
          </p:cNvPr>
          <p:cNvSpPr/>
          <p:nvPr/>
        </p:nvSpPr>
        <p:spPr>
          <a:xfrm>
            <a:off x="454758" y="2630905"/>
            <a:ext cx="2332383" cy="26148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고유번호</a:t>
            </a:r>
            <a:endParaRPr lang="en-US" altLang="ko-KR" u="sng" dirty="0"/>
          </a:p>
          <a:p>
            <a:pPr algn="ctr"/>
            <a:r>
              <a:rPr lang="ko-KR" altLang="en-US" u="sng" dirty="0"/>
              <a:t>밴 챔피언</a:t>
            </a:r>
            <a:endParaRPr lang="en-US" altLang="ko-KR" u="sng" dirty="0"/>
          </a:p>
          <a:p>
            <a:pPr algn="ctr"/>
            <a:r>
              <a:rPr lang="ko-KR" altLang="en-US" u="sng" dirty="0"/>
              <a:t>픽 챔피언</a:t>
            </a:r>
            <a:endParaRPr lang="en-US" altLang="ko-KR" u="sng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B9022B-7350-4892-88D9-BAE36B838842}"/>
              </a:ext>
            </a:extLst>
          </p:cNvPr>
          <p:cNvSpPr/>
          <p:nvPr/>
        </p:nvSpPr>
        <p:spPr>
          <a:xfrm>
            <a:off x="3484647" y="2844341"/>
            <a:ext cx="2332383" cy="26148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고유번호</a:t>
            </a:r>
            <a:endParaRPr lang="en-US" altLang="ko-KR" u="sng" dirty="0"/>
          </a:p>
          <a:p>
            <a:pPr algn="ctr"/>
            <a:r>
              <a:rPr lang="ko-KR" altLang="en-US" u="sng" dirty="0"/>
              <a:t>챔피언 이름</a:t>
            </a:r>
            <a:endParaRPr lang="en-US" altLang="ko-KR" u="sng" dirty="0"/>
          </a:p>
          <a:p>
            <a:pPr algn="ctr"/>
            <a:r>
              <a:rPr lang="ko-KR" altLang="en-US" dirty="0"/>
              <a:t>포지션</a:t>
            </a:r>
            <a:endParaRPr lang="en-US" altLang="ko-KR" dirty="0"/>
          </a:p>
          <a:p>
            <a:pPr algn="ctr"/>
            <a:r>
              <a:rPr lang="ko-KR" altLang="en-US" dirty="0"/>
              <a:t>스펠</a:t>
            </a:r>
            <a:endParaRPr lang="en-US" altLang="ko-KR" dirty="0"/>
          </a:p>
          <a:p>
            <a:pPr algn="ctr"/>
            <a:r>
              <a:rPr lang="ko-KR" altLang="en-US" dirty="0"/>
              <a:t>룬</a:t>
            </a:r>
            <a:endParaRPr lang="en-US" altLang="ko-KR" dirty="0"/>
          </a:p>
          <a:p>
            <a:pPr algn="ctr"/>
            <a:r>
              <a:rPr lang="ko-KR" altLang="en-US" dirty="0"/>
              <a:t>능력치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6093A7-7F51-44D4-9C42-8BF4BA771537}"/>
              </a:ext>
            </a:extLst>
          </p:cNvPr>
          <p:cNvSpPr/>
          <p:nvPr/>
        </p:nvSpPr>
        <p:spPr>
          <a:xfrm>
            <a:off x="6768373" y="2630905"/>
            <a:ext cx="2332383" cy="26148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고유번호</a:t>
            </a:r>
            <a:endParaRPr lang="en-US" altLang="ko-KR" u="sng" dirty="0"/>
          </a:p>
          <a:p>
            <a:pPr algn="ctr"/>
            <a:r>
              <a:rPr lang="ko-KR" altLang="en-US" dirty="0"/>
              <a:t>날짜</a:t>
            </a:r>
            <a:endParaRPr lang="en-US" altLang="ko-KR" dirty="0"/>
          </a:p>
          <a:p>
            <a:pPr algn="ctr"/>
            <a:r>
              <a:rPr lang="ko-KR" altLang="en-US" dirty="0"/>
              <a:t>실행시간</a:t>
            </a:r>
            <a:endParaRPr lang="en-US" altLang="ko-KR" dirty="0"/>
          </a:p>
          <a:p>
            <a:pPr algn="ctr"/>
            <a:r>
              <a:rPr lang="ko-KR" altLang="en-US" dirty="0"/>
              <a:t>평균 </a:t>
            </a:r>
            <a:r>
              <a:rPr lang="ko-KR" altLang="en-US" dirty="0" err="1"/>
              <a:t>티어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74C51B-DFA8-415A-A900-F5BE23334985}"/>
              </a:ext>
            </a:extLst>
          </p:cNvPr>
          <p:cNvSpPr/>
          <p:nvPr/>
        </p:nvSpPr>
        <p:spPr>
          <a:xfrm>
            <a:off x="9592133" y="2630905"/>
            <a:ext cx="2332383" cy="32244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고유번호</a:t>
            </a:r>
            <a:endParaRPr lang="en-US" altLang="ko-KR" u="sng" dirty="0"/>
          </a:p>
          <a:p>
            <a:pPr algn="ctr"/>
            <a:r>
              <a:rPr lang="ko-KR" altLang="en-US" u="sng" dirty="0"/>
              <a:t>챔피언 이름</a:t>
            </a:r>
            <a:endParaRPr lang="en-US" altLang="ko-KR" u="sng" dirty="0"/>
          </a:p>
          <a:p>
            <a:pPr algn="ctr"/>
            <a:r>
              <a:rPr lang="ko-KR" altLang="en-US" dirty="0"/>
              <a:t>승</a:t>
            </a:r>
            <a:r>
              <a:rPr lang="en-US" altLang="ko-KR" dirty="0"/>
              <a:t>/</a:t>
            </a:r>
            <a:r>
              <a:rPr lang="ko-KR" altLang="en-US" dirty="0"/>
              <a:t>패</a:t>
            </a:r>
            <a:endParaRPr lang="en-US" altLang="ko-KR" dirty="0"/>
          </a:p>
          <a:p>
            <a:pPr algn="ctr"/>
            <a:r>
              <a:rPr lang="ko-KR" altLang="en-US" dirty="0"/>
              <a:t>킬</a:t>
            </a:r>
            <a:endParaRPr lang="en-US" altLang="ko-KR" dirty="0"/>
          </a:p>
          <a:p>
            <a:pPr algn="ctr"/>
            <a:r>
              <a:rPr lang="ko-KR" altLang="en-US" dirty="0"/>
              <a:t>데스</a:t>
            </a:r>
            <a:endParaRPr lang="en-US" altLang="ko-KR" dirty="0"/>
          </a:p>
          <a:p>
            <a:pPr algn="ctr"/>
            <a:r>
              <a:rPr lang="ko-KR" altLang="en-US" dirty="0"/>
              <a:t>어시스트</a:t>
            </a:r>
            <a:endParaRPr lang="en-US" altLang="ko-KR" dirty="0"/>
          </a:p>
          <a:p>
            <a:pPr algn="ctr"/>
            <a:r>
              <a:rPr lang="en-US" altLang="ko-KR" dirty="0"/>
              <a:t>CS</a:t>
            </a:r>
          </a:p>
          <a:p>
            <a:pPr algn="ctr"/>
            <a:r>
              <a:rPr lang="ko-KR" altLang="en-US" dirty="0"/>
              <a:t>골드</a:t>
            </a:r>
            <a:endParaRPr lang="en-US" altLang="ko-KR" dirty="0"/>
          </a:p>
          <a:p>
            <a:pPr algn="ctr"/>
            <a:r>
              <a:rPr lang="ko-KR" altLang="en-US" dirty="0"/>
              <a:t>레벨</a:t>
            </a:r>
            <a:endParaRPr lang="en-US" altLang="ko-KR" dirty="0"/>
          </a:p>
          <a:p>
            <a:pPr algn="ctr"/>
            <a:r>
              <a:rPr lang="ko-KR" altLang="en-US" dirty="0"/>
              <a:t>시야 점수</a:t>
            </a:r>
          </a:p>
        </p:txBody>
      </p:sp>
    </p:spTree>
    <p:extLst>
      <p:ext uri="{BB962C8B-B14F-4D97-AF65-F5344CB8AC3E}">
        <p14:creationId xmlns:p14="http://schemas.microsoft.com/office/powerpoint/2010/main" val="3919937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B9070D65-7273-4B00-BF51-3AF7CE6446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B697DD2-2554-48BD-88D2-B1B261B20F74}"/>
              </a:ext>
            </a:extLst>
          </p:cNvPr>
          <p:cNvSpPr txBox="1">
            <a:spLocks/>
          </p:cNvSpPr>
          <p:nvPr/>
        </p:nvSpPr>
        <p:spPr>
          <a:xfrm>
            <a:off x="838200" y="239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기본 데이터베이스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126EC-229C-4371-8842-FFDFEEC25B01}"/>
              </a:ext>
            </a:extLst>
          </p:cNvPr>
          <p:cNvSpPr/>
          <p:nvPr/>
        </p:nvSpPr>
        <p:spPr>
          <a:xfrm>
            <a:off x="3536237" y="2048853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데미지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66B824-FD34-4AB0-8C05-A7AF4E35ADCD}"/>
              </a:ext>
            </a:extLst>
          </p:cNvPr>
          <p:cNvSpPr/>
          <p:nvPr/>
        </p:nvSpPr>
        <p:spPr>
          <a:xfrm>
            <a:off x="9404859" y="1257471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획득 오브젝트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56CF03-CB6B-44D8-BBCD-B532FA10C123}"/>
              </a:ext>
            </a:extLst>
          </p:cNvPr>
          <p:cNvSpPr/>
          <p:nvPr/>
        </p:nvSpPr>
        <p:spPr>
          <a:xfrm>
            <a:off x="6557847" y="2048853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선택 아이템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F1490E-B134-474E-A350-A5AF55C2A733}"/>
              </a:ext>
            </a:extLst>
          </p:cNvPr>
          <p:cNvSpPr/>
          <p:nvPr/>
        </p:nvSpPr>
        <p:spPr>
          <a:xfrm>
            <a:off x="3536237" y="2630905"/>
            <a:ext cx="2332383" cy="31325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고유번호</a:t>
            </a:r>
            <a:endParaRPr lang="en-US" altLang="ko-KR" u="sng" dirty="0"/>
          </a:p>
          <a:p>
            <a:pPr algn="ctr"/>
            <a:r>
              <a:rPr lang="ko-KR" altLang="en-US" u="sng" dirty="0"/>
              <a:t>챔피언 이름</a:t>
            </a:r>
            <a:endParaRPr lang="en-US" altLang="ko-KR" u="sng" dirty="0"/>
          </a:p>
          <a:p>
            <a:pPr algn="ctr"/>
            <a:r>
              <a:rPr lang="en-US" altLang="ko-KR" dirty="0"/>
              <a:t>10</a:t>
            </a:r>
            <a:r>
              <a:rPr lang="ko-KR" altLang="en-US" dirty="0"/>
              <a:t>분 데미지 누적</a:t>
            </a:r>
            <a:endParaRPr lang="en-US" altLang="ko-KR" dirty="0"/>
          </a:p>
          <a:p>
            <a:pPr algn="ctr"/>
            <a:r>
              <a:rPr lang="en-US" altLang="ko-KR" dirty="0"/>
              <a:t>20</a:t>
            </a:r>
            <a:r>
              <a:rPr lang="ko-KR" altLang="en-US" dirty="0"/>
              <a:t>분 데미지 누적</a:t>
            </a:r>
            <a:endParaRPr lang="en-US" altLang="ko-KR" dirty="0"/>
          </a:p>
          <a:p>
            <a:pPr algn="ctr"/>
            <a:r>
              <a:rPr lang="en-US" altLang="ko-KR" dirty="0"/>
              <a:t>30</a:t>
            </a:r>
            <a:r>
              <a:rPr lang="ko-KR" altLang="en-US" dirty="0"/>
              <a:t>분 데미지 누적</a:t>
            </a:r>
            <a:endParaRPr lang="en-US" altLang="ko-KR" dirty="0"/>
          </a:p>
          <a:p>
            <a:pPr algn="ctr"/>
            <a:r>
              <a:rPr lang="en-US" altLang="ko-KR" dirty="0"/>
              <a:t>40</a:t>
            </a:r>
            <a:r>
              <a:rPr lang="ko-KR" altLang="en-US" dirty="0"/>
              <a:t>분 데미지 누적</a:t>
            </a:r>
            <a:endParaRPr lang="en-US" altLang="ko-KR" dirty="0"/>
          </a:p>
          <a:p>
            <a:pPr algn="ctr"/>
            <a:r>
              <a:rPr lang="en-US" altLang="ko-KR" dirty="0"/>
              <a:t>50</a:t>
            </a:r>
            <a:r>
              <a:rPr lang="ko-KR" altLang="en-US" dirty="0"/>
              <a:t>분 데미지 누적</a:t>
            </a:r>
            <a:endParaRPr lang="en-US" altLang="ko-KR" dirty="0"/>
          </a:p>
          <a:p>
            <a:pPr algn="ctr"/>
            <a:r>
              <a:rPr lang="en-US" altLang="ko-KR" dirty="0"/>
              <a:t>60</a:t>
            </a:r>
            <a:r>
              <a:rPr lang="ko-KR" altLang="en-US" dirty="0"/>
              <a:t>분 데미지 누적</a:t>
            </a:r>
            <a:endParaRPr lang="en-US" altLang="ko-KR" dirty="0"/>
          </a:p>
          <a:p>
            <a:pPr algn="ctr"/>
            <a:r>
              <a:rPr lang="en-US" altLang="ko-KR" dirty="0"/>
              <a:t>70</a:t>
            </a:r>
            <a:r>
              <a:rPr lang="ko-KR" altLang="en-US" dirty="0"/>
              <a:t>분 데미지 누적</a:t>
            </a:r>
            <a:endParaRPr lang="en-US" altLang="ko-KR" dirty="0"/>
          </a:p>
          <a:p>
            <a:pPr algn="ctr"/>
            <a:r>
              <a:rPr lang="ko-KR" altLang="en-US" dirty="0"/>
              <a:t>최종 데미지 누적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32B57-1257-469E-A5F8-4973ED2E0385}"/>
              </a:ext>
            </a:extLst>
          </p:cNvPr>
          <p:cNvSpPr/>
          <p:nvPr/>
        </p:nvSpPr>
        <p:spPr>
          <a:xfrm>
            <a:off x="6557847" y="2630905"/>
            <a:ext cx="2332383" cy="26148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고유번호</a:t>
            </a:r>
            <a:endParaRPr lang="en-US" altLang="ko-KR" u="sng" dirty="0"/>
          </a:p>
          <a:p>
            <a:pPr algn="ctr"/>
            <a:r>
              <a:rPr lang="ko-KR" altLang="en-US" u="sng" dirty="0"/>
              <a:t>챔피언 이름</a:t>
            </a:r>
            <a:endParaRPr lang="en-US" altLang="ko-KR" u="sng" dirty="0"/>
          </a:p>
          <a:p>
            <a:pPr algn="ctr"/>
            <a:r>
              <a:rPr lang="ko-KR" altLang="en-US" dirty="0"/>
              <a:t>코어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코어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코어</a:t>
            </a:r>
            <a:r>
              <a:rPr lang="en-US" altLang="ko-KR" dirty="0"/>
              <a:t>3</a:t>
            </a:r>
          </a:p>
          <a:p>
            <a:pPr algn="ctr"/>
            <a:r>
              <a:rPr lang="ko-KR" altLang="en-US" dirty="0"/>
              <a:t>코어</a:t>
            </a:r>
            <a:r>
              <a:rPr lang="en-US" altLang="ko-KR" dirty="0"/>
              <a:t>4</a:t>
            </a:r>
          </a:p>
          <a:p>
            <a:pPr algn="ctr"/>
            <a:r>
              <a:rPr lang="ko-KR" altLang="en-US" dirty="0"/>
              <a:t>코어</a:t>
            </a:r>
            <a:r>
              <a:rPr lang="en-US" altLang="ko-KR" dirty="0"/>
              <a:t>5</a:t>
            </a:r>
          </a:p>
          <a:p>
            <a:pPr algn="ctr"/>
            <a:r>
              <a:rPr lang="ko-KR" altLang="en-US" dirty="0"/>
              <a:t>코어</a:t>
            </a:r>
            <a:r>
              <a:rPr lang="en-US" altLang="ko-KR" dirty="0"/>
              <a:t>6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5EE88E-F78A-47E6-9E29-8A2FAB1CE869}"/>
              </a:ext>
            </a:extLst>
          </p:cNvPr>
          <p:cNvSpPr/>
          <p:nvPr/>
        </p:nvSpPr>
        <p:spPr>
          <a:xfrm>
            <a:off x="9404859" y="1824787"/>
            <a:ext cx="2332383" cy="47932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고유번호</a:t>
            </a:r>
            <a:endParaRPr lang="en-US" altLang="ko-KR" u="sng" dirty="0"/>
          </a:p>
          <a:p>
            <a:pPr algn="ctr"/>
            <a:r>
              <a:rPr lang="ko-KR" altLang="en-US" dirty="0"/>
              <a:t>전령 획득 팀</a:t>
            </a:r>
            <a:endParaRPr lang="en-US" altLang="ko-KR" dirty="0"/>
          </a:p>
          <a:p>
            <a:pPr algn="ctr"/>
            <a:r>
              <a:rPr lang="ko-KR" altLang="en-US" dirty="0"/>
              <a:t>전령 획득 시간</a:t>
            </a:r>
            <a:endParaRPr lang="en-US" altLang="ko-KR" dirty="0"/>
          </a:p>
          <a:p>
            <a:pPr algn="ctr"/>
            <a:r>
              <a:rPr lang="ko-KR" altLang="en-US" dirty="0"/>
              <a:t>바론</a:t>
            </a:r>
            <a:r>
              <a:rPr lang="en-US" altLang="ko-KR" dirty="0"/>
              <a:t>1 </a:t>
            </a:r>
            <a:r>
              <a:rPr lang="ko-KR" altLang="en-US" dirty="0"/>
              <a:t>획득 팀</a:t>
            </a:r>
            <a:endParaRPr lang="en-US" altLang="ko-KR" dirty="0"/>
          </a:p>
          <a:p>
            <a:pPr algn="ctr"/>
            <a:r>
              <a:rPr lang="ko-KR" altLang="en-US" dirty="0"/>
              <a:t>바론</a:t>
            </a:r>
            <a:r>
              <a:rPr lang="en-US" altLang="ko-KR" dirty="0"/>
              <a:t>1 </a:t>
            </a:r>
            <a:r>
              <a:rPr lang="ko-KR" altLang="en-US" dirty="0"/>
              <a:t>획득 시간</a:t>
            </a:r>
            <a:endParaRPr lang="en-US" altLang="ko-KR" dirty="0"/>
          </a:p>
          <a:p>
            <a:pPr algn="ctr"/>
            <a:r>
              <a:rPr lang="ko-KR" altLang="en-US" dirty="0"/>
              <a:t>바론</a:t>
            </a:r>
            <a:r>
              <a:rPr lang="en-US" altLang="ko-KR" dirty="0"/>
              <a:t>2 </a:t>
            </a:r>
            <a:r>
              <a:rPr lang="ko-KR" altLang="en-US" dirty="0"/>
              <a:t>획득 팀</a:t>
            </a:r>
            <a:endParaRPr lang="en-US" altLang="ko-KR" dirty="0"/>
          </a:p>
          <a:p>
            <a:pPr algn="ctr"/>
            <a:r>
              <a:rPr lang="ko-KR" altLang="en-US" dirty="0"/>
              <a:t>바론</a:t>
            </a:r>
            <a:r>
              <a:rPr lang="en-US" altLang="ko-KR" dirty="0"/>
              <a:t>2 </a:t>
            </a:r>
            <a:r>
              <a:rPr lang="ko-KR" altLang="en-US" dirty="0"/>
              <a:t>획득 시간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r>
              <a:rPr lang="en-US" altLang="ko-KR" dirty="0"/>
              <a:t>1 </a:t>
            </a:r>
            <a:r>
              <a:rPr lang="ko-KR" altLang="en-US" dirty="0"/>
              <a:t>획득 팀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r>
              <a:rPr lang="en-US" altLang="ko-KR" dirty="0"/>
              <a:t>1 </a:t>
            </a:r>
            <a:r>
              <a:rPr lang="ko-KR" altLang="en-US" dirty="0"/>
              <a:t>획득 시간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r>
              <a:rPr lang="en-US" altLang="ko-KR" dirty="0"/>
              <a:t>2 </a:t>
            </a:r>
            <a:r>
              <a:rPr lang="ko-KR" altLang="en-US" dirty="0"/>
              <a:t>획득 팀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r>
              <a:rPr lang="en-US" altLang="ko-KR" dirty="0"/>
              <a:t>2 </a:t>
            </a:r>
            <a:r>
              <a:rPr lang="ko-KR" altLang="en-US" dirty="0"/>
              <a:t>획득 시간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r>
              <a:rPr lang="en-US" altLang="ko-KR" dirty="0"/>
              <a:t>3 </a:t>
            </a:r>
            <a:r>
              <a:rPr lang="ko-KR" altLang="en-US" dirty="0"/>
              <a:t>획득 팀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r>
              <a:rPr lang="en-US" altLang="ko-KR" dirty="0"/>
              <a:t>3 </a:t>
            </a:r>
            <a:r>
              <a:rPr lang="ko-KR" altLang="en-US" dirty="0"/>
              <a:t>획득 시간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r>
              <a:rPr lang="en-US" altLang="ko-KR" dirty="0"/>
              <a:t>4 </a:t>
            </a:r>
            <a:r>
              <a:rPr lang="ko-KR" altLang="en-US" dirty="0"/>
              <a:t>획득 팀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r>
              <a:rPr lang="en-US" altLang="ko-KR" dirty="0"/>
              <a:t>4 </a:t>
            </a:r>
            <a:r>
              <a:rPr lang="ko-KR" altLang="en-US" dirty="0"/>
              <a:t>획득 시간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DC5417-F111-4C57-B024-CE041A2A4210}"/>
              </a:ext>
            </a:extLst>
          </p:cNvPr>
          <p:cNvSpPr/>
          <p:nvPr/>
        </p:nvSpPr>
        <p:spPr>
          <a:xfrm>
            <a:off x="779231" y="2048853"/>
            <a:ext cx="2332383" cy="4376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챔피언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FC221B-D93B-42F9-8110-88A1EBFC0F50}"/>
              </a:ext>
            </a:extLst>
          </p:cNvPr>
          <p:cNvSpPr/>
          <p:nvPr/>
        </p:nvSpPr>
        <p:spPr>
          <a:xfrm>
            <a:off x="779231" y="2630905"/>
            <a:ext cx="2332383" cy="26148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챔피언 이름</a:t>
            </a:r>
            <a:endParaRPr lang="en-US" altLang="ko-KR" u="sng" dirty="0"/>
          </a:p>
          <a:p>
            <a:pPr algn="ctr"/>
            <a:r>
              <a:rPr lang="ko-KR" altLang="en-US" dirty="0"/>
              <a:t>물리</a:t>
            </a:r>
            <a:r>
              <a:rPr lang="en-US" altLang="ko-KR" dirty="0"/>
              <a:t>/</a:t>
            </a:r>
            <a:r>
              <a:rPr lang="ko-KR" altLang="en-US" dirty="0"/>
              <a:t>마법</a:t>
            </a:r>
            <a:endParaRPr lang="en-US" altLang="ko-KR" dirty="0"/>
          </a:p>
          <a:p>
            <a:pPr algn="ctr"/>
            <a:r>
              <a:rPr lang="ko-KR" altLang="en-US" dirty="0"/>
              <a:t>포지션</a:t>
            </a:r>
            <a:endParaRPr lang="en-US" altLang="ko-KR" dirty="0"/>
          </a:p>
          <a:p>
            <a:pPr algn="ctr"/>
            <a:r>
              <a:rPr lang="ko-KR" altLang="en-US" dirty="0"/>
              <a:t>스킬</a:t>
            </a:r>
            <a:r>
              <a:rPr lang="en-US" altLang="ko-KR" dirty="0"/>
              <a:t>1 </a:t>
            </a:r>
            <a:r>
              <a:rPr lang="ko-KR" altLang="en-US" dirty="0" err="1"/>
              <a:t>기본데미지</a:t>
            </a:r>
            <a:endParaRPr lang="en-US" altLang="ko-KR" dirty="0"/>
          </a:p>
          <a:p>
            <a:pPr algn="ctr"/>
            <a:r>
              <a:rPr lang="ko-KR" altLang="en-US" dirty="0"/>
              <a:t>스킬</a:t>
            </a:r>
            <a:r>
              <a:rPr lang="en-US" altLang="ko-KR" dirty="0"/>
              <a:t>2 </a:t>
            </a:r>
            <a:r>
              <a:rPr lang="ko-KR" altLang="en-US" dirty="0" err="1"/>
              <a:t>기본데미지</a:t>
            </a:r>
            <a:endParaRPr lang="en-US" altLang="ko-KR" dirty="0"/>
          </a:p>
          <a:p>
            <a:pPr algn="ctr"/>
            <a:r>
              <a:rPr lang="ko-KR" altLang="en-US" dirty="0"/>
              <a:t>스킬</a:t>
            </a:r>
            <a:r>
              <a:rPr lang="en-US" altLang="ko-KR" dirty="0"/>
              <a:t>3 </a:t>
            </a:r>
            <a:r>
              <a:rPr lang="ko-KR" altLang="en-US" dirty="0" err="1"/>
              <a:t>기본데미지</a:t>
            </a:r>
            <a:endParaRPr lang="en-US" altLang="ko-KR" dirty="0"/>
          </a:p>
          <a:p>
            <a:pPr algn="ctr"/>
            <a:r>
              <a:rPr lang="ko-KR" altLang="en-US" dirty="0"/>
              <a:t>스킬</a:t>
            </a:r>
            <a:r>
              <a:rPr lang="en-US" altLang="ko-KR" dirty="0"/>
              <a:t>4 </a:t>
            </a:r>
            <a:r>
              <a:rPr lang="ko-KR" altLang="en-US" dirty="0" err="1"/>
              <a:t>기본데미지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29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F9DEDD71-96AA-4C06-8A82-165194194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BB70EDD-5552-43A7-8CD7-991C2D9E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데이터베이스 수정본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F5F83C-D78C-4BC7-B9D7-CBB3DBCA2637}"/>
              </a:ext>
            </a:extLst>
          </p:cNvPr>
          <p:cNvGrpSpPr/>
          <p:nvPr/>
        </p:nvGrpSpPr>
        <p:grpSpPr>
          <a:xfrm>
            <a:off x="3798544" y="3235187"/>
            <a:ext cx="2332386" cy="1533952"/>
            <a:chOff x="346739" y="3129128"/>
            <a:chExt cx="2332386" cy="1533952"/>
          </a:xfrm>
          <a:solidFill>
            <a:schemeClr val="tx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E62BE-14C9-4488-95C8-0D5A77523213}"/>
                </a:ext>
              </a:extLst>
            </p:cNvPr>
            <p:cNvSpPr/>
            <p:nvPr/>
          </p:nvSpPr>
          <p:spPr>
            <a:xfrm>
              <a:off x="346742" y="3129128"/>
              <a:ext cx="2332383" cy="65274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실행된 게임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5C47BA-B0F6-4FCC-AD4C-BDB688945721}"/>
                </a:ext>
              </a:extLst>
            </p:cNvPr>
            <p:cNvSpPr/>
            <p:nvPr/>
          </p:nvSpPr>
          <p:spPr>
            <a:xfrm>
              <a:off x="346739" y="3791205"/>
              <a:ext cx="2332383" cy="8718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/>
                <a:t>고유번호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6B600A-FFBA-4A2F-9070-3B2A6D9523C1}"/>
              </a:ext>
            </a:extLst>
          </p:cNvPr>
          <p:cNvGrpSpPr/>
          <p:nvPr/>
        </p:nvGrpSpPr>
        <p:grpSpPr>
          <a:xfrm>
            <a:off x="378940" y="3214870"/>
            <a:ext cx="2332384" cy="1510354"/>
            <a:chOff x="3754688" y="3099033"/>
            <a:chExt cx="2332384" cy="1510354"/>
          </a:xfrm>
          <a:solidFill>
            <a:schemeClr val="tx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485DB1-793A-4E97-92A6-4969D8188D0F}"/>
                </a:ext>
              </a:extLst>
            </p:cNvPr>
            <p:cNvSpPr/>
            <p:nvPr/>
          </p:nvSpPr>
          <p:spPr>
            <a:xfrm>
              <a:off x="3754689" y="3099033"/>
              <a:ext cx="2332383" cy="6266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인 게임 플레이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61E6B1-BE26-4B08-8D63-43E9B5B27E3A}"/>
                </a:ext>
              </a:extLst>
            </p:cNvPr>
            <p:cNvSpPr/>
            <p:nvPr/>
          </p:nvSpPr>
          <p:spPr>
            <a:xfrm>
              <a:off x="3754688" y="3737512"/>
              <a:ext cx="2332383" cy="8718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 err="1"/>
                <a:t>인게임</a:t>
              </a:r>
              <a:r>
                <a:rPr lang="ko-KR" altLang="en-US" u="sng" dirty="0"/>
                <a:t> 고유번호</a:t>
              </a:r>
              <a:r>
                <a:rPr lang="en-US" altLang="ko-KR" u="sng" dirty="0"/>
                <a:t>2</a:t>
              </a:r>
              <a:endParaRPr lang="ko-KR" altLang="en-US" u="sng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239219-0286-4882-996A-C43822970D73}"/>
              </a:ext>
            </a:extLst>
          </p:cNvPr>
          <p:cNvGrpSpPr/>
          <p:nvPr/>
        </p:nvGrpSpPr>
        <p:grpSpPr>
          <a:xfrm>
            <a:off x="6846322" y="1519860"/>
            <a:ext cx="2332383" cy="2403677"/>
            <a:chOff x="6943305" y="2426992"/>
            <a:chExt cx="2332383" cy="2403677"/>
          </a:xfrm>
          <a:solidFill>
            <a:schemeClr val="tx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2D3FA5-EB8D-45C8-B17D-02929E2513F3}"/>
                </a:ext>
              </a:extLst>
            </p:cNvPr>
            <p:cNvSpPr/>
            <p:nvPr/>
          </p:nvSpPr>
          <p:spPr>
            <a:xfrm>
              <a:off x="6943305" y="2426992"/>
              <a:ext cx="2332383" cy="65030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인 게임 플레이어 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선택 정보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537398-F0A8-4D48-9FD8-A4E8A1EA5E94}"/>
                </a:ext>
              </a:extLst>
            </p:cNvPr>
            <p:cNvSpPr/>
            <p:nvPr/>
          </p:nvSpPr>
          <p:spPr>
            <a:xfrm>
              <a:off x="6943305" y="3099033"/>
              <a:ext cx="2332383" cy="17316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/>
                <a:t>인 게임 고유번호</a:t>
              </a:r>
              <a:r>
                <a:rPr lang="en-US" altLang="ko-KR" u="sng" dirty="0"/>
                <a:t>5</a:t>
              </a:r>
            </a:p>
            <a:p>
              <a:pPr algn="ctr"/>
              <a:r>
                <a:rPr lang="ko-KR" altLang="en-US" u="sng" dirty="0"/>
                <a:t>챔피언 이름</a:t>
              </a:r>
              <a:endParaRPr lang="en-US" altLang="ko-KR" u="sng" dirty="0"/>
            </a:p>
            <a:p>
              <a:pPr algn="ctr"/>
              <a:r>
                <a:rPr lang="ko-KR" altLang="en-US" dirty="0"/>
                <a:t>스펠 고유번호</a:t>
              </a:r>
              <a:endParaRPr lang="en-US" altLang="ko-KR" dirty="0"/>
            </a:p>
            <a:p>
              <a:pPr algn="ctr"/>
              <a:r>
                <a:rPr lang="ko-KR" altLang="en-US" dirty="0"/>
                <a:t>룬 고유번호</a:t>
              </a:r>
              <a:endParaRPr lang="en-US" altLang="ko-KR" dirty="0"/>
            </a:p>
            <a:p>
              <a:pPr algn="ctr"/>
              <a:r>
                <a:rPr lang="ko-KR" altLang="en-US" dirty="0"/>
                <a:t>능력치 고유번호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012C93-9967-42D5-A985-2FDD95D9B363}"/>
              </a:ext>
            </a:extLst>
          </p:cNvPr>
          <p:cNvGrpSpPr/>
          <p:nvPr/>
        </p:nvGrpSpPr>
        <p:grpSpPr>
          <a:xfrm>
            <a:off x="346740" y="1448293"/>
            <a:ext cx="2332385" cy="1488157"/>
            <a:chOff x="346740" y="1448293"/>
            <a:chExt cx="2332385" cy="1488157"/>
          </a:xfrm>
          <a:solidFill>
            <a:schemeClr val="tx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94BD59-0FB9-43B0-930E-1E3F442329D4}"/>
                </a:ext>
              </a:extLst>
            </p:cNvPr>
            <p:cNvSpPr/>
            <p:nvPr/>
          </p:nvSpPr>
          <p:spPr>
            <a:xfrm>
              <a:off x="346742" y="1448293"/>
              <a:ext cx="2332383" cy="65030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인 게임 오브젝트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8CF54E-1E3F-47F1-8D4C-FCA2D93B2081}"/>
                </a:ext>
              </a:extLst>
            </p:cNvPr>
            <p:cNvSpPr/>
            <p:nvPr/>
          </p:nvSpPr>
          <p:spPr>
            <a:xfrm>
              <a:off x="346740" y="2064575"/>
              <a:ext cx="2332383" cy="8718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/>
                <a:t>인 게임 고유번호</a:t>
              </a:r>
              <a:r>
                <a:rPr lang="en-US" altLang="ko-KR" u="sng" dirty="0"/>
                <a:t>1</a:t>
              </a:r>
              <a:endParaRPr lang="ko-KR" altLang="en-US" u="sng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954CC0-6E06-4D99-8FF0-5E6A223CF16A}"/>
              </a:ext>
            </a:extLst>
          </p:cNvPr>
          <p:cNvGrpSpPr/>
          <p:nvPr/>
        </p:nvGrpSpPr>
        <p:grpSpPr>
          <a:xfrm>
            <a:off x="3763617" y="1465255"/>
            <a:ext cx="2332383" cy="1409826"/>
            <a:chOff x="3763617" y="1506934"/>
            <a:chExt cx="2332383" cy="1409826"/>
          </a:xfrm>
          <a:solidFill>
            <a:schemeClr val="tx1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2EA2CD-5E9F-4B83-8217-15624285A9FF}"/>
                </a:ext>
              </a:extLst>
            </p:cNvPr>
            <p:cNvSpPr/>
            <p:nvPr/>
          </p:nvSpPr>
          <p:spPr>
            <a:xfrm>
              <a:off x="3763617" y="1506934"/>
              <a:ext cx="2332383" cy="65030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인 게임 벤</a:t>
              </a:r>
              <a:r>
                <a:rPr lang="en-US" altLang="ko-KR" b="1" dirty="0"/>
                <a:t>/</a:t>
              </a:r>
              <a:r>
                <a:rPr lang="ko-KR" altLang="en-US" b="1" dirty="0"/>
                <a:t>픽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B7A25F8-C0B0-42E3-B912-93D8178094C8}"/>
                </a:ext>
              </a:extLst>
            </p:cNvPr>
            <p:cNvSpPr/>
            <p:nvPr/>
          </p:nvSpPr>
          <p:spPr>
            <a:xfrm>
              <a:off x="3763617" y="2044885"/>
              <a:ext cx="2332383" cy="8718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/>
                <a:t>고유번호</a:t>
              </a:r>
              <a:endParaRPr lang="en-US" altLang="ko-KR" u="sng" dirty="0"/>
            </a:p>
            <a:p>
              <a:pPr algn="ctr"/>
              <a:r>
                <a:rPr lang="ko-KR" altLang="en-US" u="sng" dirty="0"/>
                <a:t>픽 챔피언</a:t>
              </a:r>
              <a:endParaRPr lang="en-US" altLang="ko-KR" u="sng" dirty="0"/>
            </a:p>
            <a:p>
              <a:pPr algn="ctr"/>
              <a:r>
                <a:rPr lang="ko-KR" altLang="en-US" dirty="0"/>
                <a:t>벤 챔피언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51BA2C-C63F-4C8E-BEDB-6197E49230D7}"/>
              </a:ext>
            </a:extLst>
          </p:cNvPr>
          <p:cNvGrpSpPr/>
          <p:nvPr/>
        </p:nvGrpSpPr>
        <p:grpSpPr>
          <a:xfrm>
            <a:off x="7038203" y="4495730"/>
            <a:ext cx="2238854" cy="1697667"/>
            <a:chOff x="6768925" y="4609387"/>
            <a:chExt cx="2238854" cy="1697667"/>
          </a:xfrm>
          <a:solidFill>
            <a:schemeClr val="tx1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99CCFB-1FA3-4F10-8F46-BB280B6AFD45}"/>
                </a:ext>
              </a:extLst>
            </p:cNvPr>
            <p:cNvSpPr/>
            <p:nvPr/>
          </p:nvSpPr>
          <p:spPr>
            <a:xfrm>
              <a:off x="6768927" y="4609387"/>
              <a:ext cx="2238852" cy="6630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인 게임 아이템</a:t>
              </a:r>
              <a:endParaRPr lang="en-US" altLang="ko-KR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B485D1E-4966-4C41-A989-E0E19ADD6F5D}"/>
                </a:ext>
              </a:extLst>
            </p:cNvPr>
            <p:cNvSpPr/>
            <p:nvPr/>
          </p:nvSpPr>
          <p:spPr>
            <a:xfrm>
              <a:off x="6768925" y="5132125"/>
              <a:ext cx="2238852" cy="117492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/>
                <a:t>인 게임 고유번호</a:t>
              </a:r>
              <a:r>
                <a:rPr lang="en-US" altLang="ko-KR" u="sng" dirty="0"/>
                <a:t>4</a:t>
              </a:r>
            </a:p>
            <a:p>
              <a:pPr algn="ctr"/>
              <a:r>
                <a:rPr lang="ko-KR" altLang="en-US" u="sng" dirty="0"/>
                <a:t>챔피언 이름</a:t>
              </a:r>
              <a:endParaRPr lang="en-US" altLang="ko-KR" u="sng" dirty="0"/>
            </a:p>
            <a:p>
              <a:pPr algn="ctr"/>
              <a:r>
                <a:rPr lang="ko-KR" altLang="en-US" dirty="0"/>
                <a:t>코어아이템</a:t>
              </a:r>
              <a:r>
                <a:rPr lang="en-US" altLang="ko-KR" dirty="0"/>
                <a:t>1~6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B00265-86F7-4AD6-9E8C-AF84B05A49BF}"/>
              </a:ext>
            </a:extLst>
          </p:cNvPr>
          <p:cNvGrpSpPr/>
          <p:nvPr/>
        </p:nvGrpSpPr>
        <p:grpSpPr>
          <a:xfrm>
            <a:off x="346736" y="5063808"/>
            <a:ext cx="2332385" cy="1538846"/>
            <a:chOff x="346736" y="5063808"/>
            <a:chExt cx="2332385" cy="1538846"/>
          </a:xfrm>
          <a:solidFill>
            <a:schemeClr val="tx1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E81FDA-7400-457C-BB61-EECD870F36C1}"/>
                </a:ext>
              </a:extLst>
            </p:cNvPr>
            <p:cNvSpPr/>
            <p:nvPr/>
          </p:nvSpPr>
          <p:spPr>
            <a:xfrm>
              <a:off x="346736" y="5474477"/>
              <a:ext cx="2332383" cy="11281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 err="1"/>
                <a:t>인게임</a:t>
              </a:r>
              <a:r>
                <a:rPr lang="ko-KR" altLang="en-US" u="sng" dirty="0"/>
                <a:t> 고유번호</a:t>
              </a:r>
              <a:r>
                <a:rPr lang="en-US" altLang="ko-KR" u="sng" dirty="0"/>
                <a:t>3</a:t>
              </a:r>
            </a:p>
            <a:p>
              <a:pPr algn="ctr"/>
              <a:r>
                <a:rPr lang="ko-KR" altLang="en-US" u="sng" dirty="0"/>
                <a:t>챔피언 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94A256B-8B2A-476D-A251-69A8FAD552D3}"/>
                </a:ext>
              </a:extLst>
            </p:cNvPr>
            <p:cNvSpPr/>
            <p:nvPr/>
          </p:nvSpPr>
          <p:spPr>
            <a:xfrm>
              <a:off x="346738" y="5063808"/>
              <a:ext cx="2332383" cy="41067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인 게임 데미지</a:t>
              </a:r>
              <a:endParaRPr lang="en-US" altLang="ko-KR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3DE71AB-DAF6-4211-8909-3D8E14705EDF}"/>
              </a:ext>
            </a:extLst>
          </p:cNvPr>
          <p:cNvGrpSpPr/>
          <p:nvPr/>
        </p:nvGrpSpPr>
        <p:grpSpPr>
          <a:xfrm>
            <a:off x="3798547" y="5087939"/>
            <a:ext cx="2332384" cy="1188541"/>
            <a:chOff x="3584705" y="4923858"/>
            <a:chExt cx="2332384" cy="1188541"/>
          </a:xfrm>
          <a:solidFill>
            <a:schemeClr val="tx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C93A14-E735-4E36-9A3D-1EC98940BE4D}"/>
                </a:ext>
              </a:extLst>
            </p:cNvPr>
            <p:cNvSpPr/>
            <p:nvPr/>
          </p:nvSpPr>
          <p:spPr>
            <a:xfrm>
              <a:off x="3584706" y="5310396"/>
              <a:ext cx="2332383" cy="8020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/>
                <a:t>챔피언 이름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03467F1-1DA8-4804-930A-E90B8167BC56}"/>
                </a:ext>
              </a:extLst>
            </p:cNvPr>
            <p:cNvSpPr/>
            <p:nvPr/>
          </p:nvSpPr>
          <p:spPr>
            <a:xfrm>
              <a:off x="3584705" y="4923858"/>
              <a:ext cx="2332383" cy="41067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챔피언</a:t>
              </a:r>
              <a:endParaRPr lang="en-US" altLang="ko-KR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57C8513-0584-4107-A9D8-CD84415DBCA3}"/>
              </a:ext>
            </a:extLst>
          </p:cNvPr>
          <p:cNvGrpSpPr/>
          <p:nvPr/>
        </p:nvGrpSpPr>
        <p:grpSpPr>
          <a:xfrm>
            <a:off x="9859615" y="4945161"/>
            <a:ext cx="2332385" cy="1245557"/>
            <a:chOff x="9953139" y="4926790"/>
            <a:chExt cx="2332385" cy="1245557"/>
          </a:xfrm>
          <a:solidFill>
            <a:schemeClr val="tx1"/>
          </a:solidFill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49D78A4-7DF4-4FFC-BAF9-C0D38880CFE0}"/>
                </a:ext>
              </a:extLst>
            </p:cNvPr>
            <p:cNvSpPr/>
            <p:nvPr/>
          </p:nvSpPr>
          <p:spPr>
            <a:xfrm>
              <a:off x="9953139" y="4926790"/>
              <a:ext cx="2332385" cy="124555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/>
                <a:t>아이템이름</a:t>
              </a:r>
              <a:endParaRPr lang="en-US" altLang="ko-KR" u="sng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3CB5092-9AD8-4B35-9DED-4E627BC0BDC3}"/>
                </a:ext>
              </a:extLst>
            </p:cNvPr>
            <p:cNvSpPr/>
            <p:nvPr/>
          </p:nvSpPr>
          <p:spPr>
            <a:xfrm>
              <a:off x="9953141" y="4926790"/>
              <a:ext cx="2332383" cy="41067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아이템</a:t>
              </a:r>
              <a:endParaRPr lang="en-US" altLang="ko-KR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A6F6D9-8CA3-479E-8D1A-80074CF94244}"/>
              </a:ext>
            </a:extLst>
          </p:cNvPr>
          <p:cNvGrpSpPr/>
          <p:nvPr/>
        </p:nvGrpSpPr>
        <p:grpSpPr>
          <a:xfrm>
            <a:off x="9859614" y="1002010"/>
            <a:ext cx="2332386" cy="1185609"/>
            <a:chOff x="9512872" y="3420897"/>
            <a:chExt cx="2332386" cy="1185609"/>
          </a:xfrm>
          <a:solidFill>
            <a:schemeClr val="tx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2E0440-2AEB-4EAF-AB8D-CE9B8EAB39BD}"/>
                </a:ext>
              </a:extLst>
            </p:cNvPr>
            <p:cNvSpPr/>
            <p:nvPr/>
          </p:nvSpPr>
          <p:spPr>
            <a:xfrm>
              <a:off x="9512872" y="3420897"/>
              <a:ext cx="2332383" cy="11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r>
                <a:rPr lang="ko-KR" altLang="en-US" u="sng" dirty="0"/>
                <a:t>스펠 고유번호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DF70F00-F6CF-48B5-B9FA-B166B86F6FC1}"/>
                </a:ext>
              </a:extLst>
            </p:cNvPr>
            <p:cNvSpPr/>
            <p:nvPr/>
          </p:nvSpPr>
          <p:spPr>
            <a:xfrm>
              <a:off x="9512875" y="3420897"/>
              <a:ext cx="2332383" cy="41067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스펠</a:t>
              </a:r>
              <a:endParaRPr lang="en-US" altLang="ko-KR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3B1E78-036B-4755-9FB0-4AFD06AF30A1}"/>
              </a:ext>
            </a:extLst>
          </p:cNvPr>
          <p:cNvGrpSpPr/>
          <p:nvPr/>
        </p:nvGrpSpPr>
        <p:grpSpPr>
          <a:xfrm>
            <a:off x="9838972" y="2280423"/>
            <a:ext cx="2332385" cy="1025074"/>
            <a:chOff x="9859613" y="2212937"/>
            <a:chExt cx="2332385" cy="1025074"/>
          </a:xfrm>
          <a:solidFill>
            <a:schemeClr val="tx1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EACFD01-A142-4FDC-B78E-5A9A8DE1095D}"/>
                </a:ext>
              </a:extLst>
            </p:cNvPr>
            <p:cNvSpPr/>
            <p:nvPr/>
          </p:nvSpPr>
          <p:spPr>
            <a:xfrm>
              <a:off x="9859615" y="2212937"/>
              <a:ext cx="2332383" cy="102507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r>
                <a:rPr lang="ko-KR" altLang="en-US" u="sng" dirty="0"/>
                <a:t>룬 고유번호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ECABB2-2112-47B3-B05F-E698AFE98554}"/>
                </a:ext>
              </a:extLst>
            </p:cNvPr>
            <p:cNvSpPr/>
            <p:nvPr/>
          </p:nvSpPr>
          <p:spPr>
            <a:xfrm>
              <a:off x="9859613" y="2217168"/>
              <a:ext cx="2332383" cy="41067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룬</a:t>
              </a:r>
              <a:endParaRPr lang="en-US" altLang="ko-KR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6C4D36-63B7-4D51-A76F-956B0F9C49F2}"/>
              </a:ext>
            </a:extLst>
          </p:cNvPr>
          <p:cNvGrpSpPr/>
          <p:nvPr/>
        </p:nvGrpSpPr>
        <p:grpSpPr>
          <a:xfrm>
            <a:off x="9859612" y="3525730"/>
            <a:ext cx="2332383" cy="1238829"/>
            <a:chOff x="9771739" y="729774"/>
            <a:chExt cx="2332383" cy="1238829"/>
          </a:xfrm>
          <a:solidFill>
            <a:schemeClr val="tx1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89D8D5-BBEC-4C58-ACF2-6DB51A21034C}"/>
                </a:ext>
              </a:extLst>
            </p:cNvPr>
            <p:cNvSpPr/>
            <p:nvPr/>
          </p:nvSpPr>
          <p:spPr>
            <a:xfrm>
              <a:off x="9771739" y="729774"/>
              <a:ext cx="2332383" cy="123882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/>
                <a:t>능력치 고유번호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4D597E-D4B5-4EAE-B1BD-778E62265307}"/>
                </a:ext>
              </a:extLst>
            </p:cNvPr>
            <p:cNvSpPr/>
            <p:nvPr/>
          </p:nvSpPr>
          <p:spPr>
            <a:xfrm>
              <a:off x="9771739" y="729774"/>
              <a:ext cx="2332383" cy="41067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선택 능력치</a:t>
              </a:r>
              <a:endParaRPr lang="en-US" altLang="ko-KR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A186FC1-F834-4B6A-8313-94C5C611998D}"/>
              </a:ext>
            </a:extLst>
          </p:cNvPr>
          <p:cNvCxnSpPr>
            <a:cxnSpLocks/>
          </p:cNvCxnSpPr>
          <p:nvPr/>
        </p:nvCxnSpPr>
        <p:spPr>
          <a:xfrm flipH="1">
            <a:off x="9020762" y="5498609"/>
            <a:ext cx="1386554" cy="3531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FABDA83-841E-48B5-9508-6EEBE39651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20763" y="2892111"/>
            <a:ext cx="1242123" cy="375447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77A98B4-7BA9-4989-8DE9-F4C55E0C20E6}"/>
              </a:ext>
            </a:extLst>
          </p:cNvPr>
          <p:cNvCxnSpPr>
            <a:cxnSpLocks/>
          </p:cNvCxnSpPr>
          <p:nvPr/>
        </p:nvCxnSpPr>
        <p:spPr>
          <a:xfrm rot="10800000">
            <a:off x="9020763" y="3596106"/>
            <a:ext cx="1009929" cy="655208"/>
          </a:xfrm>
          <a:prstGeom prst="bentConnector3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036D176-6560-4049-A68E-720BAA47F5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5224" y="1909508"/>
            <a:ext cx="1095468" cy="1064125"/>
          </a:xfrm>
          <a:prstGeom prst="bentConnector3">
            <a:avLst>
              <a:gd name="adj1" fmla="val 48735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5FDD47-477E-4347-830F-E8F6308AAD64}"/>
              </a:ext>
            </a:extLst>
          </p:cNvPr>
          <p:cNvCxnSpPr>
            <a:cxnSpLocks/>
          </p:cNvCxnSpPr>
          <p:nvPr/>
        </p:nvCxnSpPr>
        <p:spPr>
          <a:xfrm flipV="1">
            <a:off x="5631675" y="2773524"/>
            <a:ext cx="1820275" cy="297613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3172793-9B22-4F6F-B7B9-023F8E4E45C8}"/>
              </a:ext>
            </a:extLst>
          </p:cNvPr>
          <p:cNvCxnSpPr>
            <a:cxnSpLocks/>
          </p:cNvCxnSpPr>
          <p:nvPr/>
        </p:nvCxnSpPr>
        <p:spPr>
          <a:xfrm flipH="1">
            <a:off x="2216259" y="5771906"/>
            <a:ext cx="2087410" cy="21553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3C3376F-C120-46E2-BFFD-41483658DC20}"/>
              </a:ext>
            </a:extLst>
          </p:cNvPr>
          <p:cNvGrpSpPr/>
          <p:nvPr/>
        </p:nvGrpSpPr>
        <p:grpSpPr>
          <a:xfrm>
            <a:off x="3144981" y="2439143"/>
            <a:ext cx="1235115" cy="4163512"/>
            <a:chOff x="3144981" y="2439143"/>
            <a:chExt cx="1235115" cy="4163512"/>
          </a:xfrm>
          <a:solidFill>
            <a:schemeClr val="tx1"/>
          </a:solidFill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3D69DE3-4088-4ADB-B9B3-0B32246B8D02}"/>
                </a:ext>
              </a:extLst>
            </p:cNvPr>
            <p:cNvCxnSpPr/>
            <p:nvPr/>
          </p:nvCxnSpPr>
          <p:spPr>
            <a:xfrm>
              <a:off x="4380096" y="5909232"/>
              <a:ext cx="0" cy="693423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ACFCA46-13F0-43D0-B1E4-F25EF4B7B140}"/>
                </a:ext>
              </a:extLst>
            </p:cNvPr>
            <p:cNvCxnSpPr/>
            <p:nvPr/>
          </p:nvCxnSpPr>
          <p:spPr>
            <a:xfrm flipH="1">
              <a:off x="3158836" y="6602655"/>
              <a:ext cx="1221260" cy="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D6E3B59-BE99-49AD-995D-65915F00A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982" y="2439143"/>
              <a:ext cx="13854" cy="4163512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9376240-6AA9-4800-81FD-CA8071BAB1BD}"/>
                </a:ext>
              </a:extLst>
            </p:cNvPr>
            <p:cNvCxnSpPr/>
            <p:nvPr/>
          </p:nvCxnSpPr>
          <p:spPr>
            <a:xfrm>
              <a:off x="3144982" y="2439143"/>
              <a:ext cx="1158687" cy="0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B56D488-4738-41F9-8E24-A36E7F472064}"/>
                </a:ext>
              </a:extLst>
            </p:cNvPr>
            <p:cNvCxnSpPr/>
            <p:nvPr/>
          </p:nvCxnSpPr>
          <p:spPr>
            <a:xfrm>
              <a:off x="3144981" y="2773524"/>
              <a:ext cx="1158687" cy="0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307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5FEA0E5-6D3E-44D0-9086-A5FB8EDD7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272F5A-1A3D-44E3-A956-DF1F0C2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ER relation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3770F-F1E6-4497-B973-B53D603E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하위 아이템과 상위 아이템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그림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삼위일체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그림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릴레이션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133A76E-C4DD-48DB-94B8-D557C7445155}"/>
              </a:ext>
            </a:extLst>
          </p:cNvPr>
          <p:cNvGrpSpPr/>
          <p:nvPr/>
        </p:nvGrpSpPr>
        <p:grpSpPr>
          <a:xfrm>
            <a:off x="838200" y="4525821"/>
            <a:ext cx="10635641" cy="2035605"/>
            <a:chOff x="838200" y="4525821"/>
            <a:chExt cx="11733283" cy="2035605"/>
          </a:xfrm>
          <a:solidFill>
            <a:schemeClr val="tx1"/>
          </a:solidFill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42031C6-734C-4B08-82E3-C5DC1BFBFD4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9521540" y="5613751"/>
              <a:ext cx="708525" cy="6711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F7688A-8197-4091-9A01-F71A9A9A5C1E}"/>
                </a:ext>
              </a:extLst>
            </p:cNvPr>
            <p:cNvCxnSpPr>
              <a:cxnSpLocks/>
            </p:cNvCxnSpPr>
            <p:nvPr/>
          </p:nvCxnSpPr>
          <p:spPr>
            <a:xfrm>
              <a:off x="9521540" y="6320348"/>
              <a:ext cx="829545" cy="6711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CB907AD-59AF-4E9D-9321-4D3E1F2EFA39}"/>
                </a:ext>
              </a:extLst>
            </p:cNvPr>
            <p:cNvCxnSpPr>
              <a:cxnSpLocks/>
            </p:cNvCxnSpPr>
            <p:nvPr/>
          </p:nvCxnSpPr>
          <p:spPr>
            <a:xfrm>
              <a:off x="9521540" y="4796718"/>
              <a:ext cx="708525" cy="6711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565DB3-E106-43F1-9A4B-F06BA92F16BB}"/>
                </a:ext>
              </a:extLst>
            </p:cNvPr>
            <p:cNvGrpSpPr/>
            <p:nvPr/>
          </p:nvGrpSpPr>
          <p:grpSpPr>
            <a:xfrm>
              <a:off x="838200" y="4525821"/>
              <a:ext cx="8683341" cy="2009274"/>
              <a:chOff x="728228" y="4903726"/>
              <a:chExt cx="8683341" cy="2009274"/>
            </a:xfrm>
            <a:grpFill/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2DF91C2-3A92-454B-AD8D-0F4166813889}"/>
                  </a:ext>
                </a:extLst>
              </p:cNvPr>
              <p:cNvCxnSpPr>
                <a:cxnSpLocks/>
                <a:stCxn id="9" idx="0"/>
                <a:endCxn id="15" idx="1"/>
              </p:cNvCxnSpPr>
              <p:nvPr/>
            </p:nvCxnSpPr>
            <p:spPr>
              <a:xfrm flipV="1">
                <a:off x="5069899" y="5201385"/>
                <a:ext cx="2000252" cy="124602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030C0D3-D7C7-411B-9115-DF1036FAA5B7}"/>
                  </a:ext>
                </a:extLst>
              </p:cNvPr>
              <p:cNvCxnSpPr>
                <a:cxnSpLocks/>
                <a:stCxn id="9" idx="2"/>
                <a:endCxn id="4" idx="1"/>
              </p:cNvCxnSpPr>
              <p:nvPr/>
            </p:nvCxnSpPr>
            <p:spPr>
              <a:xfrm flipV="1">
                <a:off x="5069899" y="6656692"/>
                <a:ext cx="2000252" cy="69472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DD5245-2FFE-4713-9F7D-AF1A8ADF259E}"/>
                  </a:ext>
                </a:extLst>
              </p:cNvPr>
              <p:cNvSpPr/>
              <p:nvPr/>
            </p:nvSpPr>
            <p:spPr>
              <a:xfrm>
                <a:off x="7070151" y="6400383"/>
                <a:ext cx="2341418" cy="5126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아이템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BE7D6F1-A730-41B0-A022-FA7F6286F280}"/>
                  </a:ext>
                </a:extLst>
              </p:cNvPr>
              <p:cNvSpPr/>
              <p:nvPr/>
            </p:nvSpPr>
            <p:spPr>
              <a:xfrm>
                <a:off x="728228" y="5769768"/>
                <a:ext cx="2341418" cy="5126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아이템</a:t>
                </a:r>
              </a:p>
            </p:txBody>
          </p:sp>
          <p:sp>
            <p:nvSpPr>
              <p:cNvPr id="9" name="다이아몬드 8">
                <a:extLst>
                  <a:ext uri="{FF2B5EF4-FFF2-40B4-BE49-F238E27FC236}">
                    <a16:creationId xmlns:a16="http://schemas.microsoft.com/office/drawing/2014/main" id="{0FD4AA19-7E74-479C-8528-D0E446169C7B}"/>
                  </a:ext>
                </a:extLst>
              </p:cNvPr>
              <p:cNvSpPr/>
              <p:nvPr/>
            </p:nvSpPr>
            <p:spPr>
              <a:xfrm>
                <a:off x="3899190" y="5325987"/>
                <a:ext cx="2341417" cy="1400177"/>
              </a:xfrm>
              <a:prstGeom prst="diamond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상위</a:t>
                </a:r>
                <a:r>
                  <a:rPr lang="en-US" altLang="ko-KR" dirty="0"/>
                  <a:t>/</a:t>
                </a:r>
              </a:p>
              <a:p>
                <a:pPr algn="ctr"/>
                <a:r>
                  <a:rPr lang="ko-KR" altLang="en-US" dirty="0"/>
                  <a:t>하위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365DBF0-BB54-4EB2-9B4E-3BA6A784D22D}"/>
                  </a:ext>
                </a:extLst>
              </p:cNvPr>
              <p:cNvSpPr/>
              <p:nvPr/>
            </p:nvSpPr>
            <p:spPr>
              <a:xfrm>
                <a:off x="7070151" y="5655281"/>
                <a:ext cx="2341418" cy="6039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아이템</a:t>
                </a:r>
                <a:endParaRPr lang="en-US" altLang="ko-KR" dirty="0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490AE87-B5B8-447C-B993-1BABD3F14742}"/>
                  </a:ext>
                </a:extLst>
              </p:cNvPr>
              <p:cNvCxnSpPr>
                <a:cxnSpLocks/>
                <a:stCxn id="9" idx="3"/>
                <a:endCxn id="23" idx="1"/>
              </p:cNvCxnSpPr>
              <p:nvPr/>
            </p:nvCxnSpPr>
            <p:spPr>
              <a:xfrm flipV="1">
                <a:off x="6240607" y="5957235"/>
                <a:ext cx="829544" cy="68841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37CE893-644B-4C5D-9A2C-4D6FD5054531}"/>
                  </a:ext>
                </a:extLst>
              </p:cNvPr>
              <p:cNvSpPr/>
              <p:nvPr/>
            </p:nvSpPr>
            <p:spPr>
              <a:xfrm>
                <a:off x="7070151" y="4903726"/>
                <a:ext cx="2341418" cy="5953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아이템 </a:t>
                </a:r>
                <a:endParaRPr lang="en-US" altLang="ko-KR" dirty="0"/>
              </a:p>
            </p:txBody>
          </p: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15FCB7C-E356-4825-9145-767168AAE455}"/>
                </a:ext>
              </a:extLst>
            </p:cNvPr>
            <p:cNvSpPr/>
            <p:nvPr/>
          </p:nvSpPr>
          <p:spPr>
            <a:xfrm>
              <a:off x="838200" y="4547121"/>
              <a:ext cx="2341418" cy="5126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이름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11636FC-1914-4150-AD53-EAC2AC8A4FF7}"/>
                </a:ext>
              </a:extLst>
            </p:cNvPr>
            <p:cNvSpPr/>
            <p:nvPr/>
          </p:nvSpPr>
          <p:spPr>
            <a:xfrm>
              <a:off x="10183091" y="4566767"/>
              <a:ext cx="2341418" cy="5126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이름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B8BA04B-8694-452A-A1A4-25A2C2D42D1F}"/>
                </a:ext>
              </a:extLst>
            </p:cNvPr>
            <p:cNvSpPr/>
            <p:nvPr/>
          </p:nvSpPr>
          <p:spPr>
            <a:xfrm>
              <a:off x="10230065" y="6048809"/>
              <a:ext cx="2341418" cy="5126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이름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661D08C-52BD-44EB-9B32-88EABFD15F19}"/>
                </a:ext>
              </a:extLst>
            </p:cNvPr>
            <p:cNvSpPr/>
            <p:nvPr/>
          </p:nvSpPr>
          <p:spPr>
            <a:xfrm>
              <a:off x="10230065" y="5364153"/>
              <a:ext cx="2341418" cy="5126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이름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53DAE03-F2A2-40AA-B23B-DF8057CAFE93}"/>
                </a:ext>
              </a:extLst>
            </p:cNvPr>
            <p:cNvCxnSpPr>
              <a:cxnSpLocks/>
              <a:stCxn id="8" idx="0"/>
              <a:endCxn id="37" idx="4"/>
            </p:cNvCxnSpPr>
            <p:nvPr/>
          </p:nvCxnSpPr>
          <p:spPr>
            <a:xfrm flipV="1">
              <a:off x="2008909" y="5059738"/>
              <a:ext cx="0" cy="332125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5D3913F-C645-476A-80F2-F9A057F72077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2960580" y="5648171"/>
            <a:ext cx="75194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06A3737-626B-4F14-9E01-AD55DF74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42" y="1455405"/>
            <a:ext cx="5457258" cy="25425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D46571-E6BD-4A52-A4A7-67653D3113D0}"/>
              </a:ext>
            </a:extLst>
          </p:cNvPr>
          <p:cNvSpPr/>
          <p:nvPr/>
        </p:nvSpPr>
        <p:spPr>
          <a:xfrm>
            <a:off x="7814045" y="1047587"/>
            <a:ext cx="2062976" cy="515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상위 아이템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8B5712-778B-4EDD-842C-176B75B45A79}"/>
              </a:ext>
            </a:extLst>
          </p:cNvPr>
          <p:cNvSpPr/>
          <p:nvPr/>
        </p:nvSpPr>
        <p:spPr>
          <a:xfrm>
            <a:off x="5896542" y="1757260"/>
            <a:ext cx="2062976" cy="515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하위 아이템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95B7F9-B568-4700-B0EA-2D4F777C9BF9}"/>
              </a:ext>
            </a:extLst>
          </p:cNvPr>
          <p:cNvSpPr/>
          <p:nvPr/>
        </p:nvSpPr>
        <p:spPr>
          <a:xfrm>
            <a:off x="10025586" y="1970370"/>
            <a:ext cx="2062976" cy="515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상위 아이템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1C8D41-287E-4E1A-9F5A-AE94CE1E5A85}"/>
              </a:ext>
            </a:extLst>
          </p:cNvPr>
          <p:cNvSpPr/>
          <p:nvPr/>
        </p:nvSpPr>
        <p:spPr>
          <a:xfrm>
            <a:off x="9642784" y="3620545"/>
            <a:ext cx="2062976" cy="515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하위 아이템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895669FF-189D-4260-BD81-0E9EBE7844D8}"/>
              </a:ext>
            </a:extLst>
          </p:cNvPr>
          <p:cNvSpPr/>
          <p:nvPr/>
        </p:nvSpPr>
        <p:spPr>
          <a:xfrm>
            <a:off x="7124156" y="1515112"/>
            <a:ext cx="3705771" cy="1202979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20B7B55F-AF8D-4B2E-87EA-57395A685A1A}"/>
              </a:ext>
            </a:extLst>
          </p:cNvPr>
          <p:cNvSpPr/>
          <p:nvPr/>
        </p:nvSpPr>
        <p:spPr>
          <a:xfrm>
            <a:off x="10217539" y="2388413"/>
            <a:ext cx="1256302" cy="116354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0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086C7561-8EEC-49BE-8DFE-B709EEF8C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1C37B5-A530-4363-8FFF-C59054E9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ERD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RDB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F15B3-7AFE-42F9-8C92-ED62C8E4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Before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아이템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b="1" u="sng" dirty="0">
                <a:solidFill>
                  <a:schemeClr val="bg1"/>
                </a:solidFill>
              </a:rPr>
              <a:t>아이템 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가격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되파는 가격</a:t>
            </a:r>
            <a:r>
              <a:rPr lang="en-US" altLang="ko-KR" dirty="0">
                <a:solidFill>
                  <a:schemeClr val="bg1"/>
                </a:solidFill>
              </a:rPr>
              <a:t>,,,, )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아이템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b="1" u="sng" dirty="0">
                <a:solidFill>
                  <a:schemeClr val="bg1"/>
                </a:solidFill>
              </a:rPr>
              <a:t>아이템 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가격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되파는 가격</a:t>
            </a:r>
            <a:r>
              <a:rPr lang="en-US" altLang="ko-KR" dirty="0">
                <a:solidFill>
                  <a:schemeClr val="bg1"/>
                </a:solidFill>
              </a:rPr>
              <a:t>,,,, 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After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아이템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b="1" u="sng" dirty="0">
                <a:solidFill>
                  <a:schemeClr val="bg1"/>
                </a:solidFill>
              </a:rPr>
              <a:t>상위 아이템</a:t>
            </a:r>
            <a:r>
              <a:rPr lang="en-US" altLang="ko-KR" b="1" u="sng" dirty="0">
                <a:solidFill>
                  <a:schemeClr val="bg1"/>
                </a:solidFill>
              </a:rPr>
              <a:t>, </a:t>
            </a:r>
            <a:r>
              <a:rPr lang="ko-KR" altLang="en-US" b="1" u="sng" dirty="0">
                <a:solidFill>
                  <a:schemeClr val="bg1"/>
                </a:solidFill>
              </a:rPr>
              <a:t>상위 아이템 가격</a:t>
            </a:r>
            <a:r>
              <a:rPr lang="en-US" altLang="ko-KR" b="1" u="sng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하위 아이템</a:t>
            </a:r>
            <a:r>
              <a:rPr lang="en-US" altLang="ko-KR" b="1" dirty="0">
                <a:solidFill>
                  <a:schemeClr val="bg1"/>
                </a:solidFill>
              </a:rPr>
              <a:t>1, </a:t>
            </a:r>
            <a:r>
              <a:rPr lang="ko-KR" altLang="en-US" b="1" dirty="0">
                <a:solidFill>
                  <a:schemeClr val="bg1"/>
                </a:solidFill>
              </a:rPr>
              <a:t>하위 아이템</a:t>
            </a:r>
            <a:r>
              <a:rPr lang="en-US" altLang="ko-KR" b="1" dirty="0">
                <a:solidFill>
                  <a:schemeClr val="bg1"/>
                </a:solidFill>
              </a:rPr>
              <a:t>2, </a:t>
            </a:r>
            <a:r>
              <a:rPr lang="ko-KR" altLang="en-US" b="1" dirty="0">
                <a:solidFill>
                  <a:schemeClr val="bg1"/>
                </a:solidFill>
              </a:rPr>
              <a:t>하위 아이템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하위 아이템</a:t>
            </a:r>
            <a:r>
              <a:rPr lang="en-US" altLang="ko-KR" dirty="0">
                <a:solidFill>
                  <a:schemeClr val="bg1"/>
                </a:solidFill>
              </a:rPr>
              <a:t>1 </a:t>
            </a:r>
            <a:r>
              <a:rPr lang="ko-KR" altLang="en-US" dirty="0">
                <a:solidFill>
                  <a:schemeClr val="bg1"/>
                </a:solidFill>
              </a:rPr>
              <a:t>가격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하위 아이템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 가격</a:t>
            </a:r>
            <a:r>
              <a:rPr lang="en-US" altLang="ko-KR" dirty="0">
                <a:solidFill>
                  <a:schemeClr val="bg1"/>
                </a:solidFill>
              </a:rPr>
              <a:t>,,,,)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아이템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u="sng" dirty="0">
                <a:solidFill>
                  <a:schemeClr val="bg1"/>
                </a:solidFill>
              </a:rPr>
              <a:t>삼위일체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탐식의 망치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쐐기 검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광휘의 검</a:t>
            </a:r>
            <a:r>
              <a:rPr lang="en-US" altLang="ko-KR" dirty="0">
                <a:solidFill>
                  <a:schemeClr val="bg1"/>
                </a:solidFill>
              </a:rPr>
              <a:t>, 3300, 1250,,)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 (</a:t>
            </a:r>
            <a:r>
              <a:rPr lang="ko-KR" altLang="en-US" u="sng" dirty="0">
                <a:solidFill>
                  <a:schemeClr val="bg1"/>
                </a:solidFill>
              </a:rPr>
              <a:t>광휘의 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마나 수정 </a:t>
            </a:r>
            <a:r>
              <a:rPr lang="en-US" altLang="ko-KR" dirty="0">
                <a:solidFill>
                  <a:schemeClr val="bg1"/>
                </a:solidFill>
              </a:rPr>
              <a:t>, null , null , 1100, 700, ,,,)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42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4A6454B8-1FB9-4AC5-8EA7-A50412B19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50D5C3-73CF-428F-BBFF-32E127D5A303}"/>
              </a:ext>
            </a:extLst>
          </p:cNvPr>
          <p:cNvSpPr/>
          <p:nvPr/>
        </p:nvSpPr>
        <p:spPr>
          <a:xfrm>
            <a:off x="9450739" y="4582807"/>
            <a:ext cx="2528806" cy="187529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1DEAA6E-769C-4923-8286-7153E5C4CE0C}"/>
              </a:ext>
            </a:extLst>
          </p:cNvPr>
          <p:cNvSpPr/>
          <p:nvPr/>
        </p:nvSpPr>
        <p:spPr>
          <a:xfrm>
            <a:off x="4933369" y="5247782"/>
            <a:ext cx="2528806" cy="13022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2C34A7-BCA1-400A-A5D5-67CBCF81C435}"/>
              </a:ext>
            </a:extLst>
          </p:cNvPr>
          <p:cNvSpPr/>
          <p:nvPr/>
        </p:nvSpPr>
        <p:spPr>
          <a:xfrm>
            <a:off x="191546" y="1895352"/>
            <a:ext cx="2528806" cy="184042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0635B0-EAD6-4587-91F2-4C4120A06D5E}"/>
              </a:ext>
            </a:extLst>
          </p:cNvPr>
          <p:cNvSpPr/>
          <p:nvPr/>
        </p:nvSpPr>
        <p:spPr>
          <a:xfrm>
            <a:off x="191546" y="4655548"/>
            <a:ext cx="2528806" cy="20613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2FAD1C-0563-46E9-A19B-0C99C254FE0E}"/>
              </a:ext>
            </a:extLst>
          </p:cNvPr>
          <p:cNvGrpSpPr/>
          <p:nvPr/>
        </p:nvGrpSpPr>
        <p:grpSpPr>
          <a:xfrm>
            <a:off x="287024" y="1690688"/>
            <a:ext cx="11601910" cy="4903397"/>
            <a:chOff x="617224" y="2058160"/>
            <a:chExt cx="11601910" cy="4903397"/>
          </a:xfrm>
          <a:solidFill>
            <a:schemeClr val="tx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837F44-790B-4652-944A-56E379AB012B}"/>
                </a:ext>
              </a:extLst>
            </p:cNvPr>
            <p:cNvSpPr/>
            <p:nvPr/>
          </p:nvSpPr>
          <p:spPr>
            <a:xfrm flipH="1">
              <a:off x="6375400" y="2985965"/>
              <a:ext cx="101600" cy="335098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8CDD134-EC09-4BB7-B6C1-E36B088AE1D3}"/>
                </a:ext>
              </a:extLst>
            </p:cNvPr>
            <p:cNvSpPr/>
            <p:nvPr/>
          </p:nvSpPr>
          <p:spPr>
            <a:xfrm rot="3525157">
              <a:off x="4197589" y="2740751"/>
              <a:ext cx="76560" cy="3516858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05D2C4-163E-4D99-BCC3-9688D84679F1}"/>
                </a:ext>
              </a:extLst>
            </p:cNvPr>
            <p:cNvSpPr/>
            <p:nvPr/>
          </p:nvSpPr>
          <p:spPr>
            <a:xfrm rot="5400000">
              <a:off x="2788530" y="1933302"/>
              <a:ext cx="68663" cy="200560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1E96B-8BC3-4C76-8DEC-F80CDB268D48}"/>
                </a:ext>
              </a:extLst>
            </p:cNvPr>
            <p:cNvSpPr/>
            <p:nvPr/>
          </p:nvSpPr>
          <p:spPr>
            <a:xfrm rot="6952925" flipH="1">
              <a:off x="8235014" y="2147635"/>
              <a:ext cx="72724" cy="4572437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65C9E2-9240-4165-A965-2909C993566F}"/>
                </a:ext>
              </a:extLst>
            </p:cNvPr>
            <p:cNvSpPr/>
            <p:nvPr/>
          </p:nvSpPr>
          <p:spPr>
            <a:xfrm rot="5400000">
              <a:off x="7147076" y="103514"/>
              <a:ext cx="105920" cy="565898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DEA2BC3-7AA8-41A9-B834-E0B6AC66F33F}"/>
                </a:ext>
              </a:extLst>
            </p:cNvPr>
            <p:cNvGrpSpPr/>
            <p:nvPr/>
          </p:nvGrpSpPr>
          <p:grpSpPr>
            <a:xfrm>
              <a:off x="617224" y="2058160"/>
              <a:ext cx="11601910" cy="4903397"/>
              <a:chOff x="465402" y="1986277"/>
              <a:chExt cx="11601910" cy="4903397"/>
            </a:xfrm>
            <a:grpFill/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A50F523-08BC-4120-B841-38E0834EC8E3}"/>
                  </a:ext>
                </a:extLst>
              </p:cNvPr>
              <p:cNvGrpSpPr/>
              <p:nvPr/>
            </p:nvGrpSpPr>
            <p:grpSpPr>
              <a:xfrm>
                <a:off x="5120614" y="1986277"/>
                <a:ext cx="2341418" cy="1613668"/>
                <a:chOff x="5103669" y="3639225"/>
                <a:chExt cx="2341418" cy="1613668"/>
              </a:xfrm>
              <a:grpFill/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147C1AD-99CC-428F-B698-D38BAE12736B}"/>
                    </a:ext>
                  </a:extLst>
                </p:cNvPr>
                <p:cNvSpPr/>
                <p:nvPr/>
              </p:nvSpPr>
              <p:spPr>
                <a:xfrm>
                  <a:off x="5103669" y="3639225"/>
                  <a:ext cx="2341418" cy="512617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/>
                    <a:t>실행된</a:t>
                  </a:r>
                  <a:r>
                    <a:rPr lang="ko-KR" altLang="en-US" dirty="0"/>
                    <a:t> </a:t>
                  </a:r>
                  <a:r>
                    <a:rPr lang="ko-KR" altLang="en-US" b="1" dirty="0"/>
                    <a:t>게임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2E10B16-638C-4EA0-8259-FE369EB73508}"/>
                    </a:ext>
                  </a:extLst>
                </p:cNvPr>
                <p:cNvSpPr/>
                <p:nvPr/>
              </p:nvSpPr>
              <p:spPr>
                <a:xfrm>
                  <a:off x="5103669" y="4168629"/>
                  <a:ext cx="2341418" cy="108426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800" b="1" u="sng" dirty="0"/>
                    <a:t>고유번호</a:t>
                  </a:r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2D28A7D-DF4A-4CCE-B048-EF9B36EBD044}"/>
                  </a:ext>
                </a:extLst>
              </p:cNvPr>
              <p:cNvSpPr/>
              <p:nvPr/>
            </p:nvSpPr>
            <p:spPr>
              <a:xfrm>
                <a:off x="481444" y="2813264"/>
                <a:ext cx="2341418" cy="10842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i="1" dirty="0"/>
                  <a:t>인 게임 고유번호</a:t>
                </a:r>
                <a:r>
                  <a:rPr lang="en-US" altLang="ko-KR" i="1" dirty="0"/>
                  <a:t>2</a:t>
                </a:r>
              </a:p>
              <a:p>
                <a:pPr algn="ctr"/>
                <a:r>
                  <a:rPr lang="ko-KR" altLang="en-US" i="1" dirty="0"/>
                  <a:t>벤 챔피언</a:t>
                </a:r>
                <a:endParaRPr lang="en-US" altLang="ko-KR" i="1" dirty="0"/>
              </a:p>
              <a:p>
                <a:pPr algn="ctr"/>
                <a:r>
                  <a:rPr lang="ko-KR" altLang="en-US" i="1" dirty="0"/>
                  <a:t>픽 챔피언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B680C96-F59C-4A5C-B3FF-B77E4890EFB5}"/>
                  </a:ext>
                </a:extLst>
              </p:cNvPr>
              <p:cNvSpPr/>
              <p:nvPr/>
            </p:nvSpPr>
            <p:spPr>
              <a:xfrm>
                <a:off x="481444" y="2306181"/>
                <a:ext cx="2341418" cy="5126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벤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픽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C59E6E-AE2F-4D92-A79E-0D30709FAC8E}"/>
                  </a:ext>
                </a:extLst>
              </p:cNvPr>
              <p:cNvSpPr/>
              <p:nvPr/>
            </p:nvSpPr>
            <p:spPr>
              <a:xfrm>
                <a:off x="9725894" y="4996585"/>
                <a:ext cx="2341418" cy="5126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데미지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61DD79E-0BD8-4CD2-90CE-0AABCA3B5A73}"/>
                  </a:ext>
                </a:extLst>
              </p:cNvPr>
              <p:cNvSpPr/>
              <p:nvPr/>
            </p:nvSpPr>
            <p:spPr>
              <a:xfrm>
                <a:off x="9725894" y="5525878"/>
                <a:ext cx="2341418" cy="10842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i="1" dirty="0"/>
                  <a:t>인 게임 고유번호</a:t>
                </a:r>
                <a:r>
                  <a:rPr lang="en-US" altLang="ko-KR" i="1" dirty="0"/>
                  <a:t>4</a:t>
                </a:r>
              </a:p>
              <a:p>
                <a:pPr algn="ctr"/>
                <a:r>
                  <a:rPr lang="ko-KR" altLang="en-US" i="1" dirty="0"/>
                  <a:t>챔피언 이름</a:t>
                </a:r>
                <a:endParaRPr lang="en-US" altLang="ko-KR" i="1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2B6348-A7FB-44C8-92EC-D30933AD0F6D}"/>
                  </a:ext>
                </a:extLst>
              </p:cNvPr>
              <p:cNvSpPr/>
              <p:nvPr/>
            </p:nvSpPr>
            <p:spPr>
              <a:xfrm>
                <a:off x="9725894" y="2343403"/>
                <a:ext cx="2341418" cy="5126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선택 아이템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8FCDECA-1B17-4B9A-9990-F7053FD6CB92}"/>
                  </a:ext>
                </a:extLst>
              </p:cNvPr>
              <p:cNvSpPr/>
              <p:nvPr/>
            </p:nvSpPr>
            <p:spPr>
              <a:xfrm>
                <a:off x="9725894" y="2868086"/>
                <a:ext cx="2341418" cy="10842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i="1" dirty="0"/>
                  <a:t>인 게임고유번호</a:t>
                </a:r>
                <a:r>
                  <a:rPr lang="en-US" altLang="ko-KR" i="1" dirty="0"/>
                  <a:t>5</a:t>
                </a:r>
              </a:p>
              <a:p>
                <a:pPr algn="ctr"/>
                <a:r>
                  <a:rPr lang="ko-KR" altLang="en-US" i="1" dirty="0"/>
                  <a:t>챔피언 이름</a:t>
                </a:r>
                <a:endParaRPr lang="en-US" altLang="ko-KR" i="1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E8E4BC0-72A5-434A-8D5C-EB1F0E6106E6}"/>
                  </a:ext>
                </a:extLst>
              </p:cNvPr>
              <p:cNvGrpSpPr/>
              <p:nvPr/>
            </p:nvGrpSpPr>
            <p:grpSpPr>
              <a:xfrm>
                <a:off x="3145542" y="2379207"/>
                <a:ext cx="1801414" cy="1004876"/>
                <a:chOff x="3135032" y="2629925"/>
                <a:chExt cx="1611457" cy="1139391"/>
              </a:xfrm>
              <a:grpFill/>
            </p:grpSpPr>
            <p:sp>
              <p:nvSpPr>
                <p:cNvPr id="38" name="다이아몬드 37">
                  <a:extLst>
                    <a:ext uri="{FF2B5EF4-FFF2-40B4-BE49-F238E27FC236}">
                      <a16:creationId xmlns:a16="http://schemas.microsoft.com/office/drawing/2014/main" id="{5F9D8F16-F24C-49F8-B71F-3E51B5CF2496}"/>
                    </a:ext>
                  </a:extLst>
                </p:cNvPr>
                <p:cNvSpPr/>
                <p:nvPr/>
              </p:nvSpPr>
              <p:spPr>
                <a:xfrm>
                  <a:off x="3135032" y="2629925"/>
                  <a:ext cx="1611457" cy="1139391"/>
                </a:xfrm>
                <a:prstGeom prst="diamond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다이아몬드 38">
                  <a:extLst>
                    <a:ext uri="{FF2B5EF4-FFF2-40B4-BE49-F238E27FC236}">
                      <a16:creationId xmlns:a16="http://schemas.microsoft.com/office/drawing/2014/main" id="{08AEBA6B-C1F1-49B3-A342-37D2EE6D48AD}"/>
                    </a:ext>
                  </a:extLst>
                </p:cNvPr>
                <p:cNvSpPr/>
                <p:nvPr/>
              </p:nvSpPr>
              <p:spPr>
                <a:xfrm>
                  <a:off x="3307433" y="2784976"/>
                  <a:ext cx="1199848" cy="829288"/>
                </a:xfrm>
                <a:prstGeom prst="diamond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인 게임</a:t>
                  </a: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DA451E4-6EDD-4297-B5AB-F9C5257CD412}"/>
                  </a:ext>
                </a:extLst>
              </p:cNvPr>
              <p:cNvGrpSpPr/>
              <p:nvPr/>
            </p:nvGrpSpPr>
            <p:grpSpPr>
              <a:xfrm>
                <a:off x="7707803" y="2343403"/>
                <a:ext cx="1801414" cy="1004876"/>
                <a:chOff x="3096442" y="2634359"/>
                <a:chExt cx="1611457" cy="1139391"/>
              </a:xfrm>
              <a:grpFill/>
            </p:grpSpPr>
            <p:sp>
              <p:nvSpPr>
                <p:cNvPr id="36" name="다이아몬드 35">
                  <a:extLst>
                    <a:ext uri="{FF2B5EF4-FFF2-40B4-BE49-F238E27FC236}">
                      <a16:creationId xmlns:a16="http://schemas.microsoft.com/office/drawing/2014/main" id="{D9DDC6FF-C8D3-49F7-B962-3520C22AEA17}"/>
                    </a:ext>
                  </a:extLst>
                </p:cNvPr>
                <p:cNvSpPr/>
                <p:nvPr/>
              </p:nvSpPr>
              <p:spPr>
                <a:xfrm>
                  <a:off x="3096442" y="2634359"/>
                  <a:ext cx="1611457" cy="1139391"/>
                </a:xfrm>
                <a:prstGeom prst="diamond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다이아몬드 36">
                  <a:extLst>
                    <a:ext uri="{FF2B5EF4-FFF2-40B4-BE49-F238E27FC236}">
                      <a16:creationId xmlns:a16="http://schemas.microsoft.com/office/drawing/2014/main" id="{FD654527-AD54-4BC2-8590-D2F9258F1A58}"/>
                    </a:ext>
                  </a:extLst>
                </p:cNvPr>
                <p:cNvSpPr/>
                <p:nvPr/>
              </p:nvSpPr>
              <p:spPr>
                <a:xfrm>
                  <a:off x="3310572" y="2789410"/>
                  <a:ext cx="1199848" cy="829288"/>
                </a:xfrm>
                <a:prstGeom prst="diamond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인 게임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6F8C0617-0496-4F4C-8ECF-8CA02EC4B303}"/>
                  </a:ext>
                </a:extLst>
              </p:cNvPr>
              <p:cNvGrpSpPr/>
              <p:nvPr/>
            </p:nvGrpSpPr>
            <p:grpSpPr>
              <a:xfrm>
                <a:off x="7623490" y="4089813"/>
                <a:ext cx="1801414" cy="1004876"/>
                <a:chOff x="3040207" y="2680855"/>
                <a:chExt cx="1611457" cy="1139391"/>
              </a:xfrm>
              <a:grpFill/>
            </p:grpSpPr>
            <p:sp>
              <p:nvSpPr>
                <p:cNvPr id="34" name="다이아몬드 33">
                  <a:extLst>
                    <a:ext uri="{FF2B5EF4-FFF2-40B4-BE49-F238E27FC236}">
                      <a16:creationId xmlns:a16="http://schemas.microsoft.com/office/drawing/2014/main" id="{C041CB1A-67AB-41C5-8A03-42F7665DA338}"/>
                    </a:ext>
                  </a:extLst>
                </p:cNvPr>
                <p:cNvSpPr/>
                <p:nvPr/>
              </p:nvSpPr>
              <p:spPr>
                <a:xfrm>
                  <a:off x="3040207" y="2680855"/>
                  <a:ext cx="1611457" cy="1139391"/>
                </a:xfrm>
                <a:prstGeom prst="diamond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다이아몬드 34">
                  <a:extLst>
                    <a:ext uri="{FF2B5EF4-FFF2-40B4-BE49-F238E27FC236}">
                      <a16:creationId xmlns:a16="http://schemas.microsoft.com/office/drawing/2014/main" id="{0751C5A8-3869-464E-A1A7-8FBCEF6A3220}"/>
                    </a:ext>
                  </a:extLst>
                </p:cNvPr>
                <p:cNvSpPr/>
                <p:nvPr/>
              </p:nvSpPr>
              <p:spPr>
                <a:xfrm>
                  <a:off x="3246011" y="2828192"/>
                  <a:ext cx="1199848" cy="829287"/>
                </a:xfrm>
                <a:prstGeom prst="diamond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인 게임</a:t>
                  </a: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0C92A8F-BDAA-43BF-B128-65558A79BFD0}"/>
                  </a:ext>
                </a:extLst>
              </p:cNvPr>
              <p:cNvGrpSpPr/>
              <p:nvPr/>
            </p:nvGrpSpPr>
            <p:grpSpPr>
              <a:xfrm>
                <a:off x="3108202" y="4083009"/>
                <a:ext cx="1801414" cy="1004876"/>
                <a:chOff x="3040207" y="2680855"/>
                <a:chExt cx="1611457" cy="1139391"/>
              </a:xfrm>
              <a:grpFill/>
            </p:grpSpPr>
            <p:sp>
              <p:nvSpPr>
                <p:cNvPr id="32" name="다이아몬드 31">
                  <a:extLst>
                    <a:ext uri="{FF2B5EF4-FFF2-40B4-BE49-F238E27FC236}">
                      <a16:creationId xmlns:a16="http://schemas.microsoft.com/office/drawing/2014/main" id="{DDE4EB2D-B658-4A4C-9816-1416DB1E71B0}"/>
                    </a:ext>
                  </a:extLst>
                </p:cNvPr>
                <p:cNvSpPr/>
                <p:nvPr/>
              </p:nvSpPr>
              <p:spPr>
                <a:xfrm>
                  <a:off x="3040207" y="2680855"/>
                  <a:ext cx="1611457" cy="1139391"/>
                </a:xfrm>
                <a:prstGeom prst="diamond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다이아몬드 32">
                  <a:extLst>
                    <a:ext uri="{FF2B5EF4-FFF2-40B4-BE49-F238E27FC236}">
                      <a16:creationId xmlns:a16="http://schemas.microsoft.com/office/drawing/2014/main" id="{260BAB4D-05FD-4DD2-82AF-1C8361925717}"/>
                    </a:ext>
                  </a:extLst>
                </p:cNvPr>
                <p:cNvSpPr/>
                <p:nvPr/>
              </p:nvSpPr>
              <p:spPr>
                <a:xfrm>
                  <a:off x="3246011" y="2828193"/>
                  <a:ext cx="1199848" cy="829288"/>
                </a:xfrm>
                <a:prstGeom prst="diamond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인 게임</a:t>
                  </a: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6C03CD2-9DCD-467A-8ECC-BD489EE14FE7}"/>
                  </a:ext>
                </a:extLst>
              </p:cNvPr>
              <p:cNvGrpSpPr/>
              <p:nvPr/>
            </p:nvGrpSpPr>
            <p:grpSpPr>
              <a:xfrm>
                <a:off x="5404317" y="4089813"/>
                <a:ext cx="1801414" cy="1004876"/>
                <a:chOff x="3040207" y="2680855"/>
                <a:chExt cx="1611457" cy="1139391"/>
              </a:xfrm>
              <a:grpFill/>
            </p:grpSpPr>
            <p:sp>
              <p:nvSpPr>
                <p:cNvPr id="30" name="다이아몬드 29">
                  <a:extLst>
                    <a:ext uri="{FF2B5EF4-FFF2-40B4-BE49-F238E27FC236}">
                      <a16:creationId xmlns:a16="http://schemas.microsoft.com/office/drawing/2014/main" id="{746AB7C2-B674-4E82-99B9-E244BE1D4646}"/>
                    </a:ext>
                  </a:extLst>
                </p:cNvPr>
                <p:cNvSpPr/>
                <p:nvPr/>
              </p:nvSpPr>
              <p:spPr>
                <a:xfrm>
                  <a:off x="3040207" y="2680855"/>
                  <a:ext cx="1611457" cy="1139391"/>
                </a:xfrm>
                <a:prstGeom prst="diamond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다이아몬드 30">
                  <a:extLst>
                    <a:ext uri="{FF2B5EF4-FFF2-40B4-BE49-F238E27FC236}">
                      <a16:creationId xmlns:a16="http://schemas.microsoft.com/office/drawing/2014/main" id="{13245557-8729-4184-BF9D-C10F2F9F97DF}"/>
                    </a:ext>
                  </a:extLst>
                </p:cNvPr>
                <p:cNvSpPr/>
                <p:nvPr/>
              </p:nvSpPr>
              <p:spPr>
                <a:xfrm>
                  <a:off x="3246011" y="2828192"/>
                  <a:ext cx="1199848" cy="829287"/>
                </a:xfrm>
                <a:prstGeom prst="diamond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인 게임</a:t>
                  </a: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4D88513-CF7A-4315-B61D-698C31A6FF33}"/>
                  </a:ext>
                </a:extLst>
              </p:cNvPr>
              <p:cNvGrpSpPr/>
              <p:nvPr/>
            </p:nvGrpSpPr>
            <p:grpSpPr>
              <a:xfrm>
                <a:off x="5209959" y="5650280"/>
                <a:ext cx="2332385" cy="1103413"/>
                <a:chOff x="346740" y="1448293"/>
                <a:chExt cx="2332385" cy="1488157"/>
              </a:xfrm>
              <a:grpFill/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BE37ECA-A8BA-4102-BAC1-E9831143B77B}"/>
                    </a:ext>
                  </a:extLst>
                </p:cNvPr>
                <p:cNvSpPr/>
                <p:nvPr/>
              </p:nvSpPr>
              <p:spPr>
                <a:xfrm>
                  <a:off x="346742" y="1448293"/>
                  <a:ext cx="2332383" cy="65030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/>
                    <a:t>인 게임 오브젝트</a:t>
                  </a: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B14F831-2A86-42A6-8FCA-47D20B7C709B}"/>
                    </a:ext>
                  </a:extLst>
                </p:cNvPr>
                <p:cNvSpPr/>
                <p:nvPr/>
              </p:nvSpPr>
              <p:spPr>
                <a:xfrm>
                  <a:off x="346740" y="2064575"/>
                  <a:ext cx="2332383" cy="87187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i="1" dirty="0"/>
                    <a:t>인</a:t>
                  </a:r>
                  <a:r>
                    <a:rPr lang="en-US" altLang="ko-KR" i="1" dirty="0"/>
                    <a:t> </a:t>
                  </a:r>
                  <a:r>
                    <a:rPr lang="ko-KR" altLang="en-US" i="1" dirty="0"/>
                    <a:t>게임 고유번호</a:t>
                  </a:r>
                  <a:r>
                    <a:rPr lang="en-US" altLang="ko-KR" i="1" dirty="0"/>
                    <a:t>3</a:t>
                  </a:r>
                  <a:endParaRPr lang="ko-KR" altLang="en-US" i="1" dirty="0"/>
                </a:p>
              </p:txBody>
            </p: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767355D-F403-4FC2-8B7F-B8E51D95CB3F}"/>
                  </a:ext>
                </a:extLst>
              </p:cNvPr>
              <p:cNvSpPr/>
              <p:nvPr/>
            </p:nvSpPr>
            <p:spPr>
              <a:xfrm>
                <a:off x="481444" y="5024703"/>
                <a:ext cx="2341418" cy="5126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플레이어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6517FE7-1C72-4A69-89A1-D66982C1D8D5}"/>
                  </a:ext>
                </a:extLst>
              </p:cNvPr>
              <p:cNvSpPr/>
              <p:nvPr/>
            </p:nvSpPr>
            <p:spPr>
              <a:xfrm>
                <a:off x="465402" y="5627609"/>
                <a:ext cx="2341418" cy="12620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i="1" dirty="0"/>
                  <a:t>인 게임 고유번호</a:t>
                </a:r>
                <a:r>
                  <a:rPr lang="en-US" altLang="ko-KR" i="1" dirty="0"/>
                  <a:t>1</a:t>
                </a:r>
              </a:p>
              <a:p>
                <a:pPr algn="ctr"/>
                <a:r>
                  <a:rPr lang="ko-KR" altLang="en-US" i="1" dirty="0"/>
                  <a:t>챔피언</a:t>
                </a:r>
                <a:r>
                  <a:rPr lang="en-US" altLang="ko-KR" i="1" dirty="0"/>
                  <a:t> </a:t>
                </a:r>
                <a:r>
                  <a:rPr lang="ko-KR" altLang="en-US" i="1" dirty="0"/>
                  <a:t>이름</a:t>
                </a:r>
                <a:endParaRPr lang="en-US" altLang="ko-KR" i="1" dirty="0"/>
              </a:p>
              <a:p>
                <a:pPr algn="ctr"/>
                <a:endParaRPr lang="en-US" altLang="ko-KR" i="1" dirty="0"/>
              </a:p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C60469E1-6405-4A18-B25A-B9C84C6D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‘</a:t>
            </a:r>
            <a:r>
              <a:rPr lang="ko-KR" altLang="en-US" dirty="0">
                <a:solidFill>
                  <a:schemeClr val="bg1"/>
                </a:solidFill>
              </a:rPr>
              <a:t>인 게임</a:t>
            </a:r>
            <a:r>
              <a:rPr lang="en-US" altLang="ko-KR" dirty="0">
                <a:solidFill>
                  <a:schemeClr val="bg1"/>
                </a:solidFill>
              </a:rPr>
              <a:t>‘ tables &lt; - &gt; </a:t>
            </a:r>
            <a:r>
              <a:rPr lang="ko-KR" altLang="en-US" dirty="0">
                <a:solidFill>
                  <a:schemeClr val="bg1"/>
                </a:solidFill>
              </a:rPr>
              <a:t>실행된 게임 원본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0D42CB-E213-453F-A659-130F9A390FFA}"/>
              </a:ext>
            </a:extLst>
          </p:cNvPr>
          <p:cNvSpPr/>
          <p:nvPr/>
        </p:nvSpPr>
        <p:spPr>
          <a:xfrm>
            <a:off x="9450739" y="1908378"/>
            <a:ext cx="2528806" cy="191006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0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79E15477-9249-4976-B21A-D17AD2FD1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5FD663-A8D0-4A73-A3D6-639BDF9B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ER relation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3EDD5-AB9E-480E-B588-FDD82017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실행된 게임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, ,,,, ) ( strong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entity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set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인 게임 벤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픽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i="1" dirty="0">
                <a:solidFill>
                  <a:schemeClr val="bg1"/>
                </a:solidFill>
              </a:rPr>
              <a:t>인 게임 고유번호</a:t>
            </a:r>
            <a:r>
              <a:rPr lang="en-US" altLang="ko-KR" i="1" dirty="0">
                <a:solidFill>
                  <a:schemeClr val="bg1"/>
                </a:solidFill>
              </a:rPr>
              <a:t>,</a:t>
            </a:r>
            <a:r>
              <a:rPr lang="ko-KR" altLang="en-US" i="1" dirty="0">
                <a:solidFill>
                  <a:schemeClr val="bg1"/>
                </a:solidFill>
              </a:rPr>
              <a:t>픽 챔피언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&gt;&gt;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인 게임 벤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픽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en-US" altLang="ko-KR" u="sng" dirty="0">
                <a:solidFill>
                  <a:schemeClr val="bg1"/>
                </a:solidFill>
              </a:rPr>
              <a:t>,</a:t>
            </a:r>
            <a:r>
              <a:rPr lang="ko-KR" altLang="en-US" u="sng" dirty="0">
                <a:solidFill>
                  <a:schemeClr val="bg1"/>
                </a:solidFill>
              </a:rPr>
              <a:t> 인 게임 </a:t>
            </a:r>
            <a:r>
              <a:rPr lang="ko-KR" altLang="en-US" i="1" u="sng" dirty="0">
                <a:solidFill>
                  <a:schemeClr val="bg1"/>
                </a:solidFill>
              </a:rPr>
              <a:t>고유번호</a:t>
            </a:r>
            <a:r>
              <a:rPr lang="en-US" altLang="ko-KR" i="1" u="sng" dirty="0">
                <a:solidFill>
                  <a:schemeClr val="bg1"/>
                </a:solidFill>
              </a:rPr>
              <a:t>, </a:t>
            </a:r>
            <a:r>
              <a:rPr lang="ko-KR" altLang="en-US" i="1" u="sng" dirty="0">
                <a:solidFill>
                  <a:schemeClr val="bg1"/>
                </a:solidFill>
              </a:rPr>
              <a:t>픽 챔피언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&gt;&gt;</a:t>
            </a:r>
            <a:r>
              <a:rPr lang="ko-KR" altLang="en-US" dirty="0">
                <a:solidFill>
                  <a:schemeClr val="bg1"/>
                </a:solidFill>
              </a:rPr>
              <a:t>최종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인 게임 벤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픽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i="1" dirty="0">
                <a:solidFill>
                  <a:schemeClr val="bg1"/>
                </a:solidFill>
              </a:rPr>
              <a:t>픽 챔피언 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9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EFBCA372-8CE0-49DD-B70F-7A9974DAC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B348089B-61D7-42AA-935A-3581384E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ER relation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CC707B2B-E888-48B5-B7AC-E9CC358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34" y="1690688"/>
            <a:ext cx="1116573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3000" kern="2100" dirty="0">
                <a:solidFill>
                  <a:schemeClr val="bg1"/>
                </a:solidFill>
              </a:rPr>
              <a:t>실행된 게임 </a:t>
            </a:r>
            <a:r>
              <a:rPr lang="en-US" altLang="ko-KR" sz="3000" kern="2100" dirty="0">
                <a:solidFill>
                  <a:schemeClr val="bg1"/>
                </a:solidFill>
              </a:rPr>
              <a:t>( </a:t>
            </a:r>
            <a:r>
              <a:rPr lang="ko-KR" altLang="en-US" sz="3000" b="1" u="sng" kern="2100" dirty="0">
                <a:solidFill>
                  <a:schemeClr val="bg1"/>
                </a:solidFill>
              </a:rPr>
              <a:t>고유번호</a:t>
            </a:r>
            <a:r>
              <a:rPr lang="ko-KR" altLang="en-US" sz="3000" kern="2100" dirty="0">
                <a:solidFill>
                  <a:schemeClr val="bg1"/>
                </a:solidFill>
              </a:rPr>
              <a:t> </a:t>
            </a:r>
            <a:r>
              <a:rPr lang="en-US" altLang="ko-KR" sz="3000" kern="2100" dirty="0">
                <a:solidFill>
                  <a:schemeClr val="bg1"/>
                </a:solidFill>
              </a:rPr>
              <a:t>, ,,,, ) ( strong</a:t>
            </a:r>
            <a:r>
              <a:rPr lang="ko-KR" altLang="en-US" sz="3000" kern="2100" dirty="0">
                <a:solidFill>
                  <a:schemeClr val="bg1"/>
                </a:solidFill>
              </a:rPr>
              <a:t> </a:t>
            </a:r>
            <a:r>
              <a:rPr lang="en-US" altLang="ko-KR" sz="3000" kern="2100" dirty="0">
                <a:solidFill>
                  <a:schemeClr val="bg1"/>
                </a:solidFill>
              </a:rPr>
              <a:t>entity</a:t>
            </a:r>
            <a:r>
              <a:rPr lang="ko-KR" altLang="en-US" sz="3000" kern="2100" dirty="0">
                <a:solidFill>
                  <a:schemeClr val="bg1"/>
                </a:solidFill>
              </a:rPr>
              <a:t> </a:t>
            </a:r>
            <a:r>
              <a:rPr lang="en-US" altLang="ko-KR" sz="3000" kern="2100" dirty="0">
                <a:solidFill>
                  <a:schemeClr val="bg1"/>
                </a:solidFill>
              </a:rPr>
              <a:t>set</a:t>
            </a:r>
            <a:r>
              <a:rPr lang="ko-KR" altLang="en-US" sz="3000" kern="2100" dirty="0">
                <a:solidFill>
                  <a:schemeClr val="bg1"/>
                </a:solidFill>
              </a:rPr>
              <a:t> </a:t>
            </a:r>
            <a:r>
              <a:rPr lang="en-US" altLang="ko-KR" sz="3000" kern="2100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ko-KR" sz="3000" kern="2100" dirty="0">
                <a:solidFill>
                  <a:schemeClr val="bg1"/>
                </a:solidFill>
              </a:rPr>
              <a:t>+</a:t>
            </a:r>
          </a:p>
          <a:p>
            <a:pPr marL="0" indent="0">
              <a:buNone/>
            </a:pPr>
            <a:r>
              <a:rPr lang="ko-KR" altLang="en-US" sz="3000" kern="2100" dirty="0">
                <a:solidFill>
                  <a:schemeClr val="bg1"/>
                </a:solidFill>
              </a:rPr>
              <a:t>인 게임 오브젝트 </a:t>
            </a:r>
            <a:r>
              <a:rPr lang="en-US" altLang="ko-KR" sz="3000" kern="2100" dirty="0">
                <a:solidFill>
                  <a:schemeClr val="bg1"/>
                </a:solidFill>
              </a:rPr>
              <a:t>( </a:t>
            </a:r>
            <a:r>
              <a:rPr lang="ko-KR" altLang="en-US" sz="3000" i="1" kern="2100" dirty="0">
                <a:solidFill>
                  <a:schemeClr val="bg1"/>
                </a:solidFill>
              </a:rPr>
              <a:t>인 게임 고유번호</a:t>
            </a:r>
            <a:r>
              <a:rPr lang="en-US" altLang="ko-KR" sz="3000" i="1" kern="2100" dirty="0">
                <a:solidFill>
                  <a:schemeClr val="bg1"/>
                </a:solidFill>
              </a:rPr>
              <a:t>2, </a:t>
            </a:r>
            <a:r>
              <a:rPr lang="ko-KR" altLang="en-US" sz="3000" i="1" kern="2100" dirty="0">
                <a:solidFill>
                  <a:schemeClr val="bg1"/>
                </a:solidFill>
              </a:rPr>
              <a:t>첫 번째 전령 획득 시간</a:t>
            </a:r>
            <a:r>
              <a:rPr lang="en-US" altLang="ko-KR" sz="3000" i="1" kern="2100" dirty="0">
                <a:solidFill>
                  <a:schemeClr val="bg1"/>
                </a:solidFill>
              </a:rPr>
              <a:t>, ,,,,, </a:t>
            </a:r>
            <a:r>
              <a:rPr lang="ko-KR" altLang="en-US" sz="3000" i="1" kern="2100" dirty="0">
                <a:solidFill>
                  <a:schemeClr val="bg1"/>
                </a:solidFill>
              </a:rPr>
              <a:t> </a:t>
            </a:r>
            <a:r>
              <a:rPr lang="en-US" altLang="ko-KR" sz="3000" kern="21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3000" kern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3000" kern="2100" dirty="0">
                <a:solidFill>
                  <a:schemeClr val="bg1"/>
                </a:solidFill>
              </a:rPr>
              <a:t>&gt;&gt;</a:t>
            </a:r>
          </a:p>
          <a:p>
            <a:pPr marL="0" indent="0">
              <a:buNone/>
            </a:pPr>
            <a:r>
              <a:rPr lang="ko-KR" altLang="en-US" sz="3000" kern="2100" dirty="0">
                <a:solidFill>
                  <a:schemeClr val="bg1"/>
                </a:solidFill>
              </a:rPr>
              <a:t>인 게임 오브젝트</a:t>
            </a:r>
            <a:r>
              <a:rPr lang="en-US" altLang="ko-KR" sz="3000" kern="2100" dirty="0">
                <a:solidFill>
                  <a:schemeClr val="bg1"/>
                </a:solidFill>
              </a:rPr>
              <a:t>(</a:t>
            </a:r>
            <a:r>
              <a:rPr lang="ko-KR" altLang="en-US" sz="3000" b="1" u="sng" kern="2100" dirty="0">
                <a:solidFill>
                  <a:schemeClr val="bg1"/>
                </a:solidFill>
              </a:rPr>
              <a:t>고유번호</a:t>
            </a:r>
            <a:r>
              <a:rPr lang="en-US" altLang="ko-KR" sz="3000" u="sng" kern="2100" dirty="0">
                <a:solidFill>
                  <a:schemeClr val="bg1"/>
                </a:solidFill>
              </a:rPr>
              <a:t>,</a:t>
            </a:r>
            <a:r>
              <a:rPr lang="ko-KR" altLang="en-US" sz="3000" u="sng" kern="2100" dirty="0">
                <a:solidFill>
                  <a:schemeClr val="bg1"/>
                </a:solidFill>
              </a:rPr>
              <a:t> </a:t>
            </a:r>
            <a:r>
              <a:rPr lang="ko-KR" altLang="en-US" sz="3000" i="1" u="sng" kern="2100" dirty="0">
                <a:solidFill>
                  <a:schemeClr val="bg1"/>
                </a:solidFill>
              </a:rPr>
              <a:t>인 게임 고유번호</a:t>
            </a:r>
            <a:r>
              <a:rPr lang="en-US" altLang="ko-KR" sz="3000" i="1" u="sng" kern="2100" dirty="0">
                <a:solidFill>
                  <a:schemeClr val="bg1"/>
                </a:solidFill>
              </a:rPr>
              <a:t>2, </a:t>
            </a:r>
            <a:r>
              <a:rPr lang="ko-KR" altLang="en-US" sz="3000" i="1" u="sng" kern="2100" dirty="0">
                <a:solidFill>
                  <a:schemeClr val="bg1"/>
                </a:solidFill>
              </a:rPr>
              <a:t>첫 번째 전령 획득</a:t>
            </a:r>
            <a:endParaRPr lang="en-US" altLang="ko-KR" sz="3000" i="1" u="sng" kern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3000" i="1" kern="2100" dirty="0">
                <a:solidFill>
                  <a:schemeClr val="bg1"/>
                </a:solidFill>
              </a:rPr>
              <a:t> 	            </a:t>
            </a:r>
            <a:r>
              <a:rPr lang="ko-KR" altLang="en-US" sz="3000" i="1" u="sng" kern="2100" dirty="0">
                <a:solidFill>
                  <a:schemeClr val="bg1"/>
                </a:solidFill>
              </a:rPr>
              <a:t>시간</a:t>
            </a:r>
            <a:r>
              <a:rPr lang="en-US" altLang="ko-KR" sz="3000" i="1" kern="2100" dirty="0">
                <a:solidFill>
                  <a:schemeClr val="bg1"/>
                </a:solidFill>
              </a:rPr>
              <a:t>, ,,,,, </a:t>
            </a:r>
            <a:r>
              <a:rPr lang="ko-KR" altLang="en-US" sz="3000" i="1" kern="2100" dirty="0">
                <a:solidFill>
                  <a:schemeClr val="bg1"/>
                </a:solidFill>
              </a:rPr>
              <a:t> </a:t>
            </a:r>
            <a:r>
              <a:rPr lang="en-US" altLang="ko-KR" sz="3000" kern="21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3000" kern="2100" dirty="0">
                <a:solidFill>
                  <a:schemeClr val="bg1"/>
                </a:solidFill>
              </a:rPr>
              <a:t>&gt;&gt; </a:t>
            </a:r>
            <a:r>
              <a:rPr lang="ko-KR" altLang="en-US" sz="3000" kern="2100" dirty="0">
                <a:solidFill>
                  <a:schemeClr val="bg1"/>
                </a:solidFill>
              </a:rPr>
              <a:t>최종</a:t>
            </a:r>
            <a:endParaRPr lang="en-US" altLang="ko-KR" sz="3000" kern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3000" b="1" kern="2100" dirty="0">
                <a:solidFill>
                  <a:schemeClr val="bg1"/>
                </a:solidFill>
              </a:rPr>
              <a:t>인 게임 오브젝트</a:t>
            </a:r>
            <a:r>
              <a:rPr lang="en-US" altLang="ko-KR" sz="3000" b="1" kern="2100" dirty="0">
                <a:solidFill>
                  <a:schemeClr val="bg1"/>
                </a:solidFill>
              </a:rPr>
              <a:t>(</a:t>
            </a:r>
            <a:r>
              <a:rPr lang="ko-KR" altLang="en-US" sz="3000" b="1" u="sng" kern="2100" dirty="0">
                <a:solidFill>
                  <a:schemeClr val="bg1"/>
                </a:solidFill>
              </a:rPr>
              <a:t>고유번호</a:t>
            </a:r>
            <a:r>
              <a:rPr lang="en-US" altLang="ko-KR" sz="3000" b="1" kern="2100" dirty="0">
                <a:solidFill>
                  <a:schemeClr val="bg1"/>
                </a:solidFill>
              </a:rPr>
              <a:t>,</a:t>
            </a:r>
            <a:r>
              <a:rPr lang="ko-KR" altLang="en-US" sz="3000" b="1" kern="2100" dirty="0">
                <a:solidFill>
                  <a:schemeClr val="bg1"/>
                </a:solidFill>
              </a:rPr>
              <a:t> </a:t>
            </a:r>
            <a:r>
              <a:rPr lang="ko-KR" altLang="en-US" sz="3000" b="1" i="1" kern="2100" dirty="0">
                <a:solidFill>
                  <a:schemeClr val="bg1"/>
                </a:solidFill>
              </a:rPr>
              <a:t>첫 번째 전령 획득</a:t>
            </a:r>
            <a:r>
              <a:rPr lang="en-US" altLang="ko-KR" sz="3000" b="1" i="1" kern="2100" dirty="0">
                <a:solidFill>
                  <a:schemeClr val="bg1"/>
                </a:solidFill>
              </a:rPr>
              <a:t> </a:t>
            </a:r>
            <a:r>
              <a:rPr lang="ko-KR" altLang="en-US" sz="3000" b="1" i="1" kern="2100" dirty="0">
                <a:solidFill>
                  <a:schemeClr val="bg1"/>
                </a:solidFill>
              </a:rPr>
              <a:t>시간</a:t>
            </a:r>
            <a:r>
              <a:rPr lang="en-US" altLang="ko-KR" sz="3000" b="1" i="1" kern="2100" dirty="0">
                <a:solidFill>
                  <a:schemeClr val="bg1"/>
                </a:solidFill>
              </a:rPr>
              <a:t>, ,,,,, </a:t>
            </a:r>
            <a:r>
              <a:rPr lang="ko-KR" altLang="en-US" sz="3000" b="1" i="1" kern="2100" dirty="0">
                <a:solidFill>
                  <a:schemeClr val="bg1"/>
                </a:solidFill>
              </a:rPr>
              <a:t> </a:t>
            </a:r>
            <a:r>
              <a:rPr lang="en-US" altLang="ko-KR" sz="3000" b="1" kern="21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863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652665B8-75F9-4561-904C-F83F9375BA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AD47EF09-56B6-445B-AC69-1FBB2E2B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ER relation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8BCC233C-F335-4FBB-9107-EFCA3BA6B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실행된 게임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, ,,,, ) ( strong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entity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set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인 게임 플레이어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i="1" u="sng" dirty="0">
                <a:solidFill>
                  <a:schemeClr val="bg1"/>
                </a:solidFill>
              </a:rPr>
              <a:t>인 게임 고유번호</a:t>
            </a:r>
            <a:r>
              <a:rPr lang="en-US" altLang="ko-KR" i="1" u="sng" dirty="0">
                <a:solidFill>
                  <a:schemeClr val="bg1"/>
                </a:solidFill>
              </a:rPr>
              <a:t>, </a:t>
            </a:r>
            <a:r>
              <a:rPr lang="ko-KR" altLang="en-US" i="1" u="sng" dirty="0">
                <a:solidFill>
                  <a:schemeClr val="bg1"/>
                </a:solidFill>
              </a:rPr>
              <a:t>챔피언 이름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&gt;&gt;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인 게임 플레이어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en-US" altLang="ko-KR" b="1" u="sng" dirty="0">
                <a:solidFill>
                  <a:schemeClr val="bg1"/>
                </a:solidFill>
              </a:rPr>
              <a:t>, </a:t>
            </a:r>
            <a:r>
              <a:rPr lang="ko-KR" altLang="en-US" i="1" u="sng" dirty="0">
                <a:solidFill>
                  <a:schemeClr val="bg1"/>
                </a:solidFill>
              </a:rPr>
              <a:t>인 게임 고유번호</a:t>
            </a:r>
            <a:r>
              <a:rPr lang="en-US" altLang="ko-KR" i="1" u="sng" dirty="0">
                <a:solidFill>
                  <a:schemeClr val="bg1"/>
                </a:solidFill>
              </a:rPr>
              <a:t>, </a:t>
            </a:r>
            <a:r>
              <a:rPr lang="ko-KR" altLang="en-US" i="1" u="sng" dirty="0">
                <a:solidFill>
                  <a:schemeClr val="bg1"/>
                </a:solidFill>
              </a:rPr>
              <a:t>챔피언 이름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&gt;&gt;</a:t>
            </a:r>
            <a:r>
              <a:rPr lang="ko-KR" altLang="en-US" dirty="0">
                <a:solidFill>
                  <a:schemeClr val="bg1"/>
                </a:solidFill>
              </a:rPr>
              <a:t>최종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인 게임 플레이어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ko-KR" altLang="en-US" i="1" u="sng" dirty="0">
                <a:solidFill>
                  <a:schemeClr val="bg1"/>
                </a:solidFill>
              </a:rPr>
              <a:t> </a:t>
            </a:r>
            <a:r>
              <a:rPr lang="en-US" altLang="ko-KR" i="1" u="sng" dirty="0">
                <a:solidFill>
                  <a:schemeClr val="bg1"/>
                </a:solidFill>
              </a:rPr>
              <a:t>,</a:t>
            </a:r>
            <a:r>
              <a:rPr lang="ko-KR" altLang="en-US" i="1" u="sng" dirty="0">
                <a:solidFill>
                  <a:schemeClr val="bg1"/>
                </a:solidFill>
              </a:rPr>
              <a:t>챔피언 이름 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49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05E82444-79BB-463F-8157-02BA5E8D71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EDFE23-48BF-4FB3-9007-10A64936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CE014-E850-4159-8A8E-91300572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>
                <a:solidFill>
                  <a:srgbClr val="FFFFFF"/>
                </a:solidFill>
              </a:rPr>
              <a:t>리그오브레전드는 어떤 게임인가</a:t>
            </a:r>
            <a:r>
              <a:rPr lang="en-US" altLang="ko-KR" sz="2000">
                <a:solidFill>
                  <a:srgbClr val="FFFFFF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en-US" altLang="ko-KR" sz="2000">
                <a:solidFill>
                  <a:srgbClr val="FFFFFF"/>
                </a:solidFill>
              </a:rPr>
              <a:t>DB</a:t>
            </a:r>
            <a:r>
              <a:rPr lang="ko-KR" altLang="en-US" sz="2000">
                <a:solidFill>
                  <a:srgbClr val="FFFFFF"/>
                </a:solidFill>
              </a:rPr>
              <a:t>의 목적</a:t>
            </a:r>
            <a:endParaRPr lang="en-US" altLang="ko-KR" sz="200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000">
                <a:solidFill>
                  <a:srgbClr val="FFFFFF"/>
                </a:solidFill>
              </a:rPr>
              <a:t>DB</a:t>
            </a:r>
            <a:r>
              <a:rPr lang="ko-KR" altLang="en-US" sz="2000">
                <a:solidFill>
                  <a:srgbClr val="FFFFFF"/>
                </a:solidFill>
              </a:rPr>
              <a:t>를 만들기 위한 정보</a:t>
            </a:r>
            <a:endParaRPr lang="en-US" altLang="ko-KR" sz="200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000">
                <a:solidFill>
                  <a:srgbClr val="FFFFFF"/>
                </a:solidFill>
              </a:rPr>
              <a:t>기본 </a:t>
            </a:r>
            <a:r>
              <a:rPr lang="en-US" altLang="ko-KR" sz="2000">
                <a:solidFill>
                  <a:srgbClr val="FFFFFF"/>
                </a:solidFill>
              </a:rPr>
              <a:t>DB </a:t>
            </a:r>
            <a:r>
              <a:rPr lang="ko-KR" altLang="en-US" sz="2000">
                <a:solidFill>
                  <a:srgbClr val="FFFFFF"/>
                </a:solidFill>
              </a:rPr>
              <a:t>및 </a:t>
            </a:r>
            <a:r>
              <a:rPr lang="en-US" altLang="ko-KR" sz="2000">
                <a:solidFill>
                  <a:srgbClr val="FFFFFF"/>
                </a:solidFill>
              </a:rPr>
              <a:t>ER relation</a:t>
            </a:r>
          </a:p>
          <a:p>
            <a:pPr marL="514350" indent="-514350">
              <a:buAutoNum type="arabicPeriod"/>
            </a:pPr>
            <a:r>
              <a:rPr lang="en-US" altLang="ko-KR" sz="2000">
                <a:solidFill>
                  <a:srgbClr val="FFFFFF"/>
                </a:solidFill>
              </a:rPr>
              <a:t>RDB table Schema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000">
                <a:solidFill>
                  <a:srgbClr val="FFFFFF"/>
                </a:solidFill>
              </a:rPr>
              <a:t>BCNF</a:t>
            </a:r>
          </a:p>
          <a:p>
            <a:pPr marL="514350" indent="-514350">
              <a:buAutoNum type="arabicPeriod"/>
            </a:pPr>
            <a:r>
              <a:rPr lang="en-US" altLang="ko-KR" sz="2000">
                <a:solidFill>
                  <a:srgbClr val="FFFFFF"/>
                </a:solidFill>
              </a:rPr>
              <a:t>JDBC  </a:t>
            </a:r>
            <a:r>
              <a:rPr lang="ko-KR" altLang="en-US" sz="2000">
                <a:solidFill>
                  <a:srgbClr val="FFFFFF"/>
                </a:solidFill>
              </a:rPr>
              <a:t>프로그래밍</a:t>
            </a:r>
            <a:endParaRPr lang="en-US" altLang="ko-KR" sz="200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000">
                <a:solidFill>
                  <a:srgbClr val="FFFFFF"/>
                </a:solidFill>
              </a:rPr>
              <a:t>SQL </a:t>
            </a:r>
            <a:r>
              <a:rPr lang="ko-KR" altLang="en-US" sz="2000">
                <a:solidFill>
                  <a:srgbClr val="FFFFFF"/>
                </a:solidFill>
              </a:rPr>
              <a:t>구현 </a:t>
            </a:r>
            <a:endParaRPr lang="en-US" altLang="ko-KR" sz="200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ko-KR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3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30D084F3-99A9-4CAF-B5FB-E0B926413C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77106D4C-5045-4312-9DBF-1948CFEE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ER relation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64486995-D959-41A1-B79C-6A5F284C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17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5100" dirty="0">
                <a:solidFill>
                  <a:schemeClr val="bg1"/>
                </a:solidFill>
              </a:rPr>
              <a:t>실행된 게임 </a:t>
            </a:r>
            <a:r>
              <a:rPr lang="en-US" altLang="ko-KR" sz="5100" dirty="0">
                <a:solidFill>
                  <a:schemeClr val="bg1"/>
                </a:solidFill>
              </a:rPr>
              <a:t>( </a:t>
            </a:r>
            <a:r>
              <a:rPr lang="ko-KR" altLang="en-US" sz="5100" b="1" u="sng" dirty="0">
                <a:solidFill>
                  <a:schemeClr val="bg1"/>
                </a:solidFill>
              </a:rPr>
              <a:t>고유번호</a:t>
            </a:r>
            <a:r>
              <a:rPr lang="ko-KR" altLang="en-US" sz="5100" dirty="0">
                <a:solidFill>
                  <a:schemeClr val="bg1"/>
                </a:solidFill>
              </a:rPr>
              <a:t> </a:t>
            </a:r>
            <a:r>
              <a:rPr lang="en-US" altLang="ko-KR" sz="5100" dirty="0">
                <a:solidFill>
                  <a:schemeClr val="bg1"/>
                </a:solidFill>
              </a:rPr>
              <a:t>, ,,,, ) ( strong</a:t>
            </a:r>
            <a:r>
              <a:rPr lang="ko-KR" altLang="en-US" sz="5100" dirty="0">
                <a:solidFill>
                  <a:schemeClr val="bg1"/>
                </a:solidFill>
              </a:rPr>
              <a:t> </a:t>
            </a:r>
            <a:r>
              <a:rPr lang="en-US" altLang="ko-KR" sz="5100" dirty="0">
                <a:solidFill>
                  <a:schemeClr val="bg1"/>
                </a:solidFill>
              </a:rPr>
              <a:t>entity</a:t>
            </a:r>
            <a:r>
              <a:rPr lang="ko-KR" altLang="en-US" sz="5100" dirty="0">
                <a:solidFill>
                  <a:schemeClr val="bg1"/>
                </a:solidFill>
              </a:rPr>
              <a:t> </a:t>
            </a:r>
            <a:r>
              <a:rPr lang="en-US" altLang="ko-KR" sz="5100" dirty="0">
                <a:solidFill>
                  <a:schemeClr val="bg1"/>
                </a:solidFill>
              </a:rPr>
              <a:t>set</a:t>
            </a:r>
            <a:r>
              <a:rPr lang="ko-KR" altLang="en-US" sz="5100" dirty="0">
                <a:solidFill>
                  <a:schemeClr val="bg1"/>
                </a:solidFill>
              </a:rPr>
              <a:t> </a:t>
            </a:r>
            <a:r>
              <a:rPr lang="en-US" altLang="ko-KR" sz="5100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endParaRPr lang="en-US" altLang="ko-KR" sz="5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5100" dirty="0">
                <a:solidFill>
                  <a:schemeClr val="bg1"/>
                </a:solidFill>
              </a:rPr>
              <a:t>+ </a:t>
            </a:r>
            <a:r>
              <a:rPr lang="ko-KR" altLang="en-US" sz="5100" dirty="0">
                <a:solidFill>
                  <a:schemeClr val="bg1"/>
                </a:solidFill>
              </a:rPr>
              <a:t>인 게임 데미지 </a:t>
            </a:r>
            <a:r>
              <a:rPr lang="en-US" altLang="ko-KR" sz="5100" dirty="0">
                <a:solidFill>
                  <a:schemeClr val="bg1"/>
                </a:solidFill>
              </a:rPr>
              <a:t>( </a:t>
            </a:r>
            <a:r>
              <a:rPr lang="ko-KR" altLang="en-US" sz="5100" i="1" u="sng" dirty="0">
                <a:solidFill>
                  <a:schemeClr val="bg1"/>
                </a:solidFill>
              </a:rPr>
              <a:t>인 게임 고유번호</a:t>
            </a:r>
            <a:r>
              <a:rPr lang="en-US" altLang="ko-KR" sz="5100" i="1" dirty="0">
                <a:solidFill>
                  <a:schemeClr val="bg1"/>
                </a:solidFill>
              </a:rPr>
              <a:t>, 10</a:t>
            </a:r>
            <a:r>
              <a:rPr lang="ko-KR" altLang="en-US" sz="5100" i="1" dirty="0">
                <a:solidFill>
                  <a:schemeClr val="bg1"/>
                </a:solidFill>
              </a:rPr>
              <a:t>분 누적 데미지</a:t>
            </a:r>
            <a:r>
              <a:rPr lang="en-US" altLang="ko-KR" sz="5100" i="1" dirty="0">
                <a:solidFill>
                  <a:schemeClr val="bg1"/>
                </a:solidFill>
              </a:rPr>
              <a:t>, ,,,,</a:t>
            </a:r>
            <a:r>
              <a:rPr lang="ko-KR" altLang="en-US" sz="5100" i="1" dirty="0">
                <a:solidFill>
                  <a:schemeClr val="bg1"/>
                </a:solidFill>
              </a:rPr>
              <a:t> </a:t>
            </a:r>
            <a:r>
              <a:rPr lang="en-US" altLang="ko-KR" sz="51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5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5100" dirty="0">
                <a:solidFill>
                  <a:schemeClr val="bg1"/>
                </a:solidFill>
              </a:rPr>
              <a:t>&gt;&gt;</a:t>
            </a:r>
          </a:p>
          <a:p>
            <a:pPr marL="0" indent="0">
              <a:buNone/>
            </a:pPr>
            <a:r>
              <a:rPr lang="ko-KR" altLang="en-US" sz="5100" dirty="0">
                <a:solidFill>
                  <a:schemeClr val="bg1"/>
                </a:solidFill>
              </a:rPr>
              <a:t>인 게임 데미지</a:t>
            </a:r>
            <a:endParaRPr lang="en-US" altLang="ko-KR" sz="5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5100" dirty="0">
                <a:solidFill>
                  <a:schemeClr val="bg1"/>
                </a:solidFill>
              </a:rPr>
              <a:t>	(</a:t>
            </a:r>
            <a:r>
              <a:rPr lang="ko-KR" altLang="en-US" sz="5100" b="1" u="sng" dirty="0">
                <a:solidFill>
                  <a:schemeClr val="bg1"/>
                </a:solidFill>
              </a:rPr>
              <a:t>고유번호</a:t>
            </a:r>
            <a:r>
              <a:rPr lang="en-US" altLang="ko-KR" sz="5100" u="sng" dirty="0">
                <a:solidFill>
                  <a:schemeClr val="bg1"/>
                </a:solidFill>
              </a:rPr>
              <a:t>,</a:t>
            </a:r>
            <a:r>
              <a:rPr lang="ko-KR" altLang="en-US" sz="5100" u="sng" dirty="0">
                <a:solidFill>
                  <a:schemeClr val="bg1"/>
                </a:solidFill>
              </a:rPr>
              <a:t> </a:t>
            </a:r>
            <a:r>
              <a:rPr lang="ko-KR" altLang="en-US" sz="5100" i="1" u="sng" dirty="0">
                <a:solidFill>
                  <a:schemeClr val="bg1"/>
                </a:solidFill>
              </a:rPr>
              <a:t>인 게임 고유번호</a:t>
            </a:r>
            <a:r>
              <a:rPr lang="en-US" altLang="ko-KR" sz="5100" i="1" u="sng" dirty="0">
                <a:solidFill>
                  <a:schemeClr val="bg1"/>
                </a:solidFill>
              </a:rPr>
              <a:t>, </a:t>
            </a:r>
            <a:r>
              <a:rPr lang="en-US" altLang="ko-KR" sz="5100" i="1" dirty="0">
                <a:solidFill>
                  <a:schemeClr val="bg1"/>
                </a:solidFill>
              </a:rPr>
              <a:t>10</a:t>
            </a:r>
            <a:r>
              <a:rPr lang="ko-KR" altLang="en-US" sz="5100" i="1" dirty="0">
                <a:solidFill>
                  <a:schemeClr val="bg1"/>
                </a:solidFill>
              </a:rPr>
              <a:t>분 누적 데미지</a:t>
            </a:r>
            <a:r>
              <a:rPr lang="en-US" altLang="ko-KR" sz="5100" i="1" dirty="0">
                <a:solidFill>
                  <a:schemeClr val="bg1"/>
                </a:solidFill>
              </a:rPr>
              <a:t>, ,,,,</a:t>
            </a:r>
            <a:r>
              <a:rPr lang="ko-KR" altLang="en-US" sz="5100" i="1" dirty="0">
                <a:solidFill>
                  <a:schemeClr val="bg1"/>
                </a:solidFill>
              </a:rPr>
              <a:t> </a:t>
            </a:r>
            <a:r>
              <a:rPr lang="en-US" altLang="ko-KR" sz="51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5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5100" dirty="0">
                <a:solidFill>
                  <a:schemeClr val="bg1"/>
                </a:solidFill>
              </a:rPr>
              <a:t>&gt;&gt; </a:t>
            </a:r>
            <a:r>
              <a:rPr lang="ko-KR" altLang="en-US" sz="5100" dirty="0">
                <a:solidFill>
                  <a:schemeClr val="bg1"/>
                </a:solidFill>
              </a:rPr>
              <a:t>최종</a:t>
            </a:r>
            <a:endParaRPr lang="en-US" altLang="ko-KR" sz="5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5100" b="1" dirty="0">
                <a:solidFill>
                  <a:schemeClr val="bg1"/>
                </a:solidFill>
              </a:rPr>
              <a:t>	</a:t>
            </a:r>
            <a:r>
              <a:rPr lang="ko-KR" altLang="en-US" sz="5100" b="1" dirty="0">
                <a:solidFill>
                  <a:schemeClr val="bg1"/>
                </a:solidFill>
              </a:rPr>
              <a:t>인 게임 데미지</a:t>
            </a:r>
            <a:endParaRPr lang="en-US" altLang="ko-KR" sz="51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5100" b="1" dirty="0">
                <a:solidFill>
                  <a:schemeClr val="bg1"/>
                </a:solidFill>
              </a:rPr>
              <a:t>		(</a:t>
            </a:r>
            <a:r>
              <a:rPr lang="ko-KR" altLang="en-US" sz="5100" b="1" u="sng" dirty="0">
                <a:solidFill>
                  <a:schemeClr val="bg1"/>
                </a:solidFill>
              </a:rPr>
              <a:t>고유번호</a:t>
            </a:r>
            <a:r>
              <a:rPr lang="en-US" altLang="ko-KR" sz="5100" b="1" i="1" dirty="0">
                <a:solidFill>
                  <a:schemeClr val="bg1"/>
                </a:solidFill>
              </a:rPr>
              <a:t>, 10</a:t>
            </a:r>
            <a:r>
              <a:rPr lang="ko-KR" altLang="en-US" sz="5100" b="1" i="1" dirty="0">
                <a:solidFill>
                  <a:schemeClr val="bg1"/>
                </a:solidFill>
              </a:rPr>
              <a:t>분 누적 데미지</a:t>
            </a:r>
            <a:r>
              <a:rPr lang="en-US" altLang="ko-KR" sz="5100" b="1" i="1" dirty="0">
                <a:solidFill>
                  <a:schemeClr val="bg1"/>
                </a:solidFill>
              </a:rPr>
              <a:t>, ,,,,</a:t>
            </a:r>
            <a:r>
              <a:rPr lang="ko-KR" altLang="en-US" sz="5100" b="1" i="1" dirty="0">
                <a:solidFill>
                  <a:schemeClr val="bg1"/>
                </a:solidFill>
              </a:rPr>
              <a:t> </a:t>
            </a:r>
            <a:r>
              <a:rPr lang="en-US" altLang="ko-KR" sz="51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129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FC85CCF4-2B94-4449-A7BA-1B1800E96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19C0345-C16C-43C5-80A4-15103BD1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ER relation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B82A91-12E9-4FDD-B963-F64C108A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52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실행된 게임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, ,,,, ) ( strong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entity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set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인 게임 선택 아이템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( </a:t>
            </a:r>
            <a:r>
              <a:rPr lang="ko-KR" altLang="en-US" i="1" dirty="0">
                <a:solidFill>
                  <a:schemeClr val="bg1"/>
                </a:solidFill>
              </a:rPr>
              <a:t>인 게임 고유번호</a:t>
            </a:r>
            <a:r>
              <a:rPr lang="en-US" altLang="ko-KR" i="1" dirty="0">
                <a:solidFill>
                  <a:schemeClr val="bg1"/>
                </a:solidFill>
              </a:rPr>
              <a:t>, </a:t>
            </a:r>
            <a:r>
              <a:rPr lang="ko-KR" altLang="en-US" i="1" dirty="0">
                <a:solidFill>
                  <a:schemeClr val="bg1"/>
                </a:solidFill>
              </a:rPr>
              <a:t>첫 번째 코어 아이템</a:t>
            </a:r>
            <a:r>
              <a:rPr lang="en-US" altLang="ko-KR" i="1" dirty="0">
                <a:solidFill>
                  <a:schemeClr val="bg1"/>
                </a:solidFill>
              </a:rPr>
              <a:t>, ,,,,,,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&gt;&gt;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인 게임 선택 아이템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en-US" altLang="ko-KR" u="sng" dirty="0">
                <a:solidFill>
                  <a:schemeClr val="bg1"/>
                </a:solidFill>
              </a:rPr>
              <a:t>,</a:t>
            </a:r>
            <a:r>
              <a:rPr lang="ko-KR" altLang="en-US" u="sng" dirty="0">
                <a:solidFill>
                  <a:schemeClr val="bg1"/>
                </a:solidFill>
              </a:rPr>
              <a:t> </a:t>
            </a:r>
            <a:r>
              <a:rPr lang="ko-KR" altLang="en-US" i="1" u="sng" dirty="0">
                <a:solidFill>
                  <a:schemeClr val="bg1"/>
                </a:solidFill>
              </a:rPr>
              <a:t>인 게임 고유번호</a:t>
            </a:r>
            <a:r>
              <a:rPr lang="en-US" altLang="ko-KR" i="1" u="sng" dirty="0">
                <a:solidFill>
                  <a:schemeClr val="bg1"/>
                </a:solidFill>
              </a:rPr>
              <a:t>, </a:t>
            </a:r>
            <a:r>
              <a:rPr lang="ko-KR" altLang="en-US" i="1" u="sng" dirty="0">
                <a:solidFill>
                  <a:schemeClr val="bg1"/>
                </a:solidFill>
              </a:rPr>
              <a:t>첫 번째 코어 아이템</a:t>
            </a:r>
            <a:r>
              <a:rPr lang="en-US" altLang="ko-KR" i="1" u="sng" dirty="0">
                <a:solidFill>
                  <a:schemeClr val="bg1"/>
                </a:solidFill>
              </a:rPr>
              <a:t>,</a:t>
            </a:r>
            <a:r>
              <a:rPr lang="en-US" altLang="ko-KR" i="1" dirty="0">
                <a:solidFill>
                  <a:schemeClr val="bg1"/>
                </a:solidFill>
              </a:rPr>
              <a:t> ,,,,,,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&gt;&gt;</a:t>
            </a:r>
            <a:r>
              <a:rPr lang="ko-KR" altLang="en-US" dirty="0">
                <a:solidFill>
                  <a:schemeClr val="bg1"/>
                </a:solidFill>
              </a:rPr>
              <a:t>최종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	</a:t>
            </a:r>
            <a:r>
              <a:rPr lang="ko-KR" altLang="en-US" b="1" dirty="0">
                <a:solidFill>
                  <a:schemeClr val="bg1"/>
                </a:solidFill>
              </a:rPr>
              <a:t>인 게임 선택 아이템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i="1" dirty="0">
                <a:solidFill>
                  <a:schemeClr val="bg1"/>
                </a:solidFill>
              </a:rPr>
              <a:t>첫 번째 코어 아이템</a:t>
            </a:r>
            <a:r>
              <a:rPr lang="en-US" altLang="ko-KR" b="1" i="1" dirty="0">
                <a:solidFill>
                  <a:schemeClr val="bg1"/>
                </a:solidFill>
              </a:rPr>
              <a:t>, ,,,,,, 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890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5EBCE836-23CB-4B46-9F66-61161B7D4C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979C20-2D0D-4FE5-A2E7-07E3097C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B0A9D8B-10D1-4EC7-B36E-E8106F6C6C48}"/>
              </a:ext>
            </a:extLst>
          </p:cNvPr>
          <p:cNvGrpSpPr/>
          <p:nvPr/>
        </p:nvGrpSpPr>
        <p:grpSpPr>
          <a:xfrm>
            <a:off x="346736" y="1002010"/>
            <a:ext cx="11845264" cy="5855984"/>
            <a:chOff x="346736" y="1002010"/>
            <a:chExt cx="11845264" cy="5855984"/>
          </a:xfrm>
          <a:solidFill>
            <a:schemeClr val="tx1"/>
          </a:solidFill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4A7DB65-C7A7-41A5-8DC0-03CA43947B6C}"/>
                </a:ext>
              </a:extLst>
            </p:cNvPr>
            <p:cNvGrpSpPr/>
            <p:nvPr/>
          </p:nvGrpSpPr>
          <p:grpSpPr>
            <a:xfrm>
              <a:off x="3798544" y="3235187"/>
              <a:ext cx="2332386" cy="1533952"/>
              <a:chOff x="346739" y="3129128"/>
              <a:chExt cx="2332386" cy="1533952"/>
            </a:xfrm>
            <a:grpFill/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EBB45FB-36A8-4841-9D4B-103B34D72F18}"/>
                  </a:ext>
                </a:extLst>
              </p:cNvPr>
              <p:cNvSpPr/>
              <p:nvPr/>
            </p:nvSpPr>
            <p:spPr>
              <a:xfrm>
                <a:off x="346742" y="3129128"/>
                <a:ext cx="2332383" cy="6527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실행된 게임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769966E-2794-47A6-AC99-8BF274701DF8}"/>
                  </a:ext>
                </a:extLst>
              </p:cNvPr>
              <p:cNvSpPr/>
              <p:nvPr/>
            </p:nvSpPr>
            <p:spPr>
              <a:xfrm>
                <a:off x="346739" y="3791205"/>
                <a:ext cx="2332383" cy="87187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고유번호</a:t>
                </a:r>
                <a:r>
                  <a:rPr lang="en-US" altLang="ko-KR" u="sng" dirty="0"/>
                  <a:t>,</a:t>
                </a:r>
              </a:p>
              <a:p>
                <a:pPr algn="ctr"/>
                <a:r>
                  <a:rPr lang="ko-KR" altLang="en-US" dirty="0"/>
                  <a:t>평균 </a:t>
                </a:r>
                <a:r>
                  <a:rPr lang="ko-KR" altLang="en-US" dirty="0" err="1"/>
                  <a:t>티어</a:t>
                </a:r>
                <a:endParaRPr lang="ko-KR" altLang="en-US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B0E423E-75DE-4F39-9AAE-68DCBC63BF79}"/>
                </a:ext>
              </a:extLst>
            </p:cNvPr>
            <p:cNvGrpSpPr/>
            <p:nvPr/>
          </p:nvGrpSpPr>
          <p:grpSpPr>
            <a:xfrm>
              <a:off x="378940" y="3214870"/>
              <a:ext cx="2332384" cy="1510354"/>
              <a:chOff x="3754688" y="3099033"/>
              <a:chExt cx="2332384" cy="1510354"/>
            </a:xfrm>
            <a:grpFill/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53826AE-30CE-435A-A0C4-BACC872DD062}"/>
                  </a:ext>
                </a:extLst>
              </p:cNvPr>
              <p:cNvSpPr/>
              <p:nvPr/>
            </p:nvSpPr>
            <p:spPr>
              <a:xfrm>
                <a:off x="3754689" y="3099033"/>
                <a:ext cx="2332383" cy="62665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플레이 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EE8131F-C3DB-412E-81B2-500FE2399060}"/>
                  </a:ext>
                </a:extLst>
              </p:cNvPr>
              <p:cNvSpPr/>
              <p:nvPr/>
            </p:nvSpPr>
            <p:spPr>
              <a:xfrm>
                <a:off x="3754688" y="3737512"/>
                <a:ext cx="2332383" cy="87187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고유번호</a:t>
                </a:r>
                <a:endParaRPr lang="en-US" altLang="ko-KR" u="sng" dirty="0"/>
              </a:p>
              <a:p>
                <a:pPr algn="ctr"/>
                <a:r>
                  <a:rPr lang="ko-KR" altLang="en-US" u="sng" dirty="0"/>
                  <a:t>챔피언 이름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A86BCC-1C75-4C5C-9188-4DB1A2231089}"/>
                </a:ext>
              </a:extLst>
            </p:cNvPr>
            <p:cNvGrpSpPr/>
            <p:nvPr/>
          </p:nvGrpSpPr>
          <p:grpSpPr>
            <a:xfrm>
              <a:off x="6846322" y="1519860"/>
              <a:ext cx="2332383" cy="2403677"/>
              <a:chOff x="6943305" y="2426992"/>
              <a:chExt cx="2332383" cy="2403677"/>
            </a:xfrm>
            <a:grpFill/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E1443A0-3E8B-4C0F-82FA-7557CA1CC1E5}"/>
                  </a:ext>
                </a:extLst>
              </p:cNvPr>
              <p:cNvSpPr/>
              <p:nvPr/>
            </p:nvSpPr>
            <p:spPr>
              <a:xfrm>
                <a:off x="6943305" y="2426992"/>
                <a:ext cx="2332383" cy="6503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플레이어 </a:t>
                </a:r>
                <a:endParaRPr lang="en-US" altLang="ko-KR" b="1" dirty="0"/>
              </a:p>
              <a:p>
                <a:pPr algn="ctr"/>
                <a:r>
                  <a:rPr lang="ko-KR" altLang="en-US" b="1" dirty="0"/>
                  <a:t>선택 정보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94524EA-C7F5-49C8-9478-AB84EA685E0D}"/>
                  </a:ext>
                </a:extLst>
              </p:cNvPr>
              <p:cNvSpPr/>
              <p:nvPr/>
            </p:nvSpPr>
            <p:spPr>
              <a:xfrm>
                <a:off x="6943305" y="3099033"/>
                <a:ext cx="2332383" cy="173163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고유번호</a:t>
                </a:r>
                <a:endParaRPr lang="en-US" altLang="ko-KR" u="sng" dirty="0"/>
              </a:p>
              <a:p>
                <a:pPr algn="ctr"/>
                <a:r>
                  <a:rPr lang="ko-KR" altLang="en-US" u="sng" dirty="0"/>
                  <a:t>챔피언 이름</a:t>
                </a:r>
                <a:endParaRPr lang="en-US" altLang="ko-KR" u="sng" dirty="0"/>
              </a:p>
              <a:p>
                <a:pPr algn="ctr"/>
                <a:r>
                  <a:rPr lang="ko-KR" altLang="en-US" dirty="0"/>
                  <a:t>스펠 고유번호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룬 고유번호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능력치 고유번호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3765ED-33EB-4718-BAB4-23CBD5DA586C}"/>
                </a:ext>
              </a:extLst>
            </p:cNvPr>
            <p:cNvGrpSpPr/>
            <p:nvPr/>
          </p:nvGrpSpPr>
          <p:grpSpPr>
            <a:xfrm>
              <a:off x="346740" y="1448293"/>
              <a:ext cx="2332385" cy="1488157"/>
              <a:chOff x="346740" y="1448293"/>
              <a:chExt cx="2332385" cy="1488157"/>
            </a:xfrm>
            <a:grpFill/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6585070-EB00-4EB8-9AF6-851208BFB869}"/>
                  </a:ext>
                </a:extLst>
              </p:cNvPr>
              <p:cNvSpPr/>
              <p:nvPr/>
            </p:nvSpPr>
            <p:spPr>
              <a:xfrm>
                <a:off x="346742" y="1448293"/>
                <a:ext cx="2332383" cy="6503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오브젝트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C1E2B62-8479-4D4F-8DAC-EB676DD181EB}"/>
                  </a:ext>
                </a:extLst>
              </p:cNvPr>
              <p:cNvSpPr/>
              <p:nvPr/>
            </p:nvSpPr>
            <p:spPr>
              <a:xfrm>
                <a:off x="346740" y="2064575"/>
                <a:ext cx="2332383" cy="87187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고유번호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EA69126-0BC9-4D7A-B092-D082A62A516D}"/>
                </a:ext>
              </a:extLst>
            </p:cNvPr>
            <p:cNvGrpSpPr/>
            <p:nvPr/>
          </p:nvGrpSpPr>
          <p:grpSpPr>
            <a:xfrm>
              <a:off x="3763617" y="1465255"/>
              <a:ext cx="2332383" cy="1409826"/>
              <a:chOff x="3763617" y="1506934"/>
              <a:chExt cx="2332383" cy="1409826"/>
            </a:xfrm>
            <a:grpFill/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4A0FCFA-A801-4CB5-BDBE-CEB40A40BEBC}"/>
                  </a:ext>
                </a:extLst>
              </p:cNvPr>
              <p:cNvSpPr/>
              <p:nvPr/>
            </p:nvSpPr>
            <p:spPr>
              <a:xfrm>
                <a:off x="3763617" y="1506934"/>
                <a:ext cx="2332383" cy="6503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벤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픽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7FAB331-644E-43D1-88B1-7330C38F651B}"/>
                  </a:ext>
                </a:extLst>
              </p:cNvPr>
              <p:cNvSpPr/>
              <p:nvPr/>
            </p:nvSpPr>
            <p:spPr>
              <a:xfrm>
                <a:off x="3763617" y="2044885"/>
                <a:ext cx="2332383" cy="87187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고유번호</a:t>
                </a:r>
                <a:endParaRPr lang="en-US" altLang="ko-KR" u="sng" dirty="0"/>
              </a:p>
              <a:p>
                <a:pPr algn="ctr"/>
                <a:r>
                  <a:rPr lang="ko-KR" altLang="en-US" u="sng" dirty="0"/>
                  <a:t>픽 챔피언</a:t>
                </a:r>
                <a:endParaRPr lang="en-US" altLang="ko-KR" u="sng" dirty="0"/>
              </a:p>
              <a:p>
                <a:pPr algn="ctr"/>
                <a:r>
                  <a:rPr lang="ko-KR" altLang="en-US" dirty="0"/>
                  <a:t>벤 챔피언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37FF93F-CB80-48F3-8EB7-C7C58411533D}"/>
                </a:ext>
              </a:extLst>
            </p:cNvPr>
            <p:cNvGrpSpPr/>
            <p:nvPr/>
          </p:nvGrpSpPr>
          <p:grpSpPr>
            <a:xfrm>
              <a:off x="7038203" y="4495730"/>
              <a:ext cx="2238854" cy="1697667"/>
              <a:chOff x="6768925" y="4609387"/>
              <a:chExt cx="2238854" cy="1697667"/>
            </a:xfrm>
            <a:grpFill/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F5D06D8-BBA3-47D7-A2A2-35F874DC9937}"/>
                  </a:ext>
                </a:extLst>
              </p:cNvPr>
              <p:cNvSpPr/>
              <p:nvPr/>
            </p:nvSpPr>
            <p:spPr>
              <a:xfrm>
                <a:off x="6768927" y="4609387"/>
                <a:ext cx="2238852" cy="66300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아이템</a:t>
                </a:r>
                <a:endParaRPr lang="en-US" altLang="ko-KR" b="1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2BC7F0F-3AC7-413F-8DAC-DD28F64DB247}"/>
                  </a:ext>
                </a:extLst>
              </p:cNvPr>
              <p:cNvSpPr/>
              <p:nvPr/>
            </p:nvSpPr>
            <p:spPr>
              <a:xfrm>
                <a:off x="6768925" y="5132125"/>
                <a:ext cx="2238852" cy="117492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고유번호</a:t>
                </a:r>
                <a:endParaRPr lang="en-US" altLang="ko-KR" u="sng" dirty="0"/>
              </a:p>
              <a:p>
                <a:pPr algn="ctr"/>
                <a:r>
                  <a:rPr lang="ko-KR" altLang="en-US" u="sng" dirty="0"/>
                  <a:t>챔피언 이름</a:t>
                </a:r>
                <a:endParaRPr lang="en-US" altLang="ko-KR" u="sng" dirty="0"/>
              </a:p>
              <a:p>
                <a:pPr algn="ctr"/>
                <a:r>
                  <a:rPr lang="ko-KR" altLang="en-US" dirty="0"/>
                  <a:t>코어아이템</a:t>
                </a:r>
                <a:r>
                  <a:rPr lang="en-US" altLang="ko-KR" dirty="0"/>
                  <a:t>1~6</a:t>
                </a:r>
                <a:endParaRPr lang="ko-KR" altLang="en-US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1555977-5D0E-4F05-9B40-30C75CD73746}"/>
                </a:ext>
              </a:extLst>
            </p:cNvPr>
            <p:cNvGrpSpPr/>
            <p:nvPr/>
          </p:nvGrpSpPr>
          <p:grpSpPr>
            <a:xfrm>
              <a:off x="346736" y="5063808"/>
              <a:ext cx="2332385" cy="1538847"/>
              <a:chOff x="346736" y="5063808"/>
              <a:chExt cx="2332385" cy="1538847"/>
            </a:xfrm>
            <a:grpFill/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FA0BAA6-F271-4364-8BC8-EAC18B53D3DB}"/>
                  </a:ext>
                </a:extLst>
              </p:cNvPr>
              <p:cNvSpPr/>
              <p:nvPr/>
            </p:nvSpPr>
            <p:spPr>
              <a:xfrm>
                <a:off x="346736" y="5215809"/>
                <a:ext cx="2332383" cy="13868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고유번호</a:t>
                </a:r>
                <a:endParaRPr lang="en-US" altLang="ko-KR" u="sng" dirty="0"/>
              </a:p>
              <a:p>
                <a:pPr algn="ctr"/>
                <a:r>
                  <a:rPr lang="ko-KR" altLang="en-US" u="sng" dirty="0"/>
                  <a:t>챔피언 이름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5B1C1AE-B1F4-465F-A011-9AC758B8B3DD}"/>
                  </a:ext>
                </a:extLst>
              </p:cNvPr>
              <p:cNvSpPr/>
              <p:nvPr/>
            </p:nvSpPr>
            <p:spPr>
              <a:xfrm>
                <a:off x="346738" y="5063808"/>
                <a:ext cx="2332383" cy="41067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인 게임 데미지</a:t>
                </a:r>
                <a:endParaRPr lang="en-US" altLang="ko-KR" b="1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C182157-8CC9-4172-8427-E9CA5ADA5868}"/>
                </a:ext>
              </a:extLst>
            </p:cNvPr>
            <p:cNvGrpSpPr/>
            <p:nvPr/>
          </p:nvGrpSpPr>
          <p:grpSpPr>
            <a:xfrm>
              <a:off x="3798547" y="5087939"/>
              <a:ext cx="2332384" cy="1188541"/>
              <a:chOff x="3584705" y="4923858"/>
              <a:chExt cx="2332384" cy="1188541"/>
            </a:xfrm>
            <a:grpFill/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B6EF3CD-10ED-4425-B147-E73FC83A9B8C}"/>
                  </a:ext>
                </a:extLst>
              </p:cNvPr>
              <p:cNvSpPr/>
              <p:nvPr/>
            </p:nvSpPr>
            <p:spPr>
              <a:xfrm>
                <a:off x="3584706" y="5063808"/>
                <a:ext cx="2332383" cy="104859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챔피언 이름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6700E72-A8A6-4F68-BF02-2AE8ABB6CB19}"/>
                  </a:ext>
                </a:extLst>
              </p:cNvPr>
              <p:cNvSpPr/>
              <p:nvPr/>
            </p:nvSpPr>
            <p:spPr>
              <a:xfrm>
                <a:off x="3584705" y="4923858"/>
                <a:ext cx="2332383" cy="41067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챔피언</a:t>
                </a:r>
                <a:endParaRPr lang="en-US" altLang="ko-KR" b="1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F71D974-02BF-4B16-9B3A-70A8925223EC}"/>
                </a:ext>
              </a:extLst>
            </p:cNvPr>
            <p:cNvGrpSpPr/>
            <p:nvPr/>
          </p:nvGrpSpPr>
          <p:grpSpPr>
            <a:xfrm>
              <a:off x="9859615" y="4723315"/>
              <a:ext cx="2332385" cy="2134679"/>
              <a:chOff x="9953139" y="4926790"/>
              <a:chExt cx="2332385" cy="1245557"/>
            </a:xfrm>
            <a:grpFill/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AD4620C-1C71-429E-8C2A-5E67382A5F0D}"/>
                  </a:ext>
                </a:extLst>
              </p:cNvPr>
              <p:cNvSpPr/>
              <p:nvPr/>
            </p:nvSpPr>
            <p:spPr>
              <a:xfrm>
                <a:off x="9953139" y="5192073"/>
                <a:ext cx="2332385" cy="9802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아이템이름</a:t>
                </a:r>
                <a:endParaRPr lang="en-US" altLang="ko-KR" u="sng" dirty="0"/>
              </a:p>
              <a:p>
                <a:pPr algn="ctr"/>
                <a:r>
                  <a:rPr lang="ko-KR" altLang="en-US" dirty="0"/>
                  <a:t>하위 아이템</a:t>
                </a:r>
                <a:r>
                  <a:rPr lang="en-US" altLang="ko-KR" dirty="0"/>
                  <a:t>1</a:t>
                </a:r>
              </a:p>
              <a:p>
                <a:pPr algn="ctr"/>
                <a:r>
                  <a:rPr lang="ko-KR" altLang="en-US" dirty="0"/>
                  <a:t>하위 아이템</a:t>
                </a:r>
                <a:r>
                  <a:rPr lang="en-US" altLang="ko-KR" dirty="0"/>
                  <a:t>2</a:t>
                </a:r>
              </a:p>
              <a:p>
                <a:pPr algn="ctr"/>
                <a:r>
                  <a:rPr lang="en-US" altLang="ko-KR" dirty="0"/>
                  <a:t>…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C94A8E7-DDBF-4B3B-AD90-2B0956DD9AF8}"/>
                  </a:ext>
                </a:extLst>
              </p:cNvPr>
              <p:cNvSpPr/>
              <p:nvPr/>
            </p:nvSpPr>
            <p:spPr>
              <a:xfrm>
                <a:off x="9953141" y="4926790"/>
                <a:ext cx="2332383" cy="41067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아이템</a:t>
                </a:r>
                <a:endParaRPr lang="en-US" altLang="ko-KR" b="1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62C5230-4EB4-413E-8C6A-1A0A7E31708D}"/>
                </a:ext>
              </a:extLst>
            </p:cNvPr>
            <p:cNvGrpSpPr/>
            <p:nvPr/>
          </p:nvGrpSpPr>
          <p:grpSpPr>
            <a:xfrm>
              <a:off x="9859614" y="1002010"/>
              <a:ext cx="2332386" cy="1185609"/>
              <a:chOff x="9512872" y="3420897"/>
              <a:chExt cx="2332386" cy="1185609"/>
            </a:xfrm>
            <a:grpFill/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400F42F-7A31-4B27-AA57-3233BF16792C}"/>
                  </a:ext>
                </a:extLst>
              </p:cNvPr>
              <p:cNvSpPr/>
              <p:nvPr/>
            </p:nvSpPr>
            <p:spPr>
              <a:xfrm>
                <a:off x="9512872" y="3626232"/>
                <a:ext cx="2332383" cy="9802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/>
              </a:p>
              <a:p>
                <a:pPr algn="ctr"/>
                <a:r>
                  <a:rPr lang="ko-KR" altLang="en-US" u="sng" dirty="0"/>
                  <a:t>스펠 고유번호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A3733C-58E8-4629-988B-D875E87F144F}"/>
                  </a:ext>
                </a:extLst>
              </p:cNvPr>
              <p:cNvSpPr/>
              <p:nvPr/>
            </p:nvSpPr>
            <p:spPr>
              <a:xfrm>
                <a:off x="9512875" y="3420897"/>
                <a:ext cx="2332383" cy="41067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스펠</a:t>
                </a:r>
                <a:endParaRPr lang="en-US" altLang="ko-KR" b="1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EF08B11-CE2A-4A1B-942A-2A2A7CC24867}"/>
                </a:ext>
              </a:extLst>
            </p:cNvPr>
            <p:cNvGrpSpPr/>
            <p:nvPr/>
          </p:nvGrpSpPr>
          <p:grpSpPr>
            <a:xfrm>
              <a:off x="9838972" y="2284654"/>
              <a:ext cx="2332385" cy="1020842"/>
              <a:chOff x="9859613" y="2217168"/>
              <a:chExt cx="2332385" cy="1020842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A64FC0-C2D8-4D75-A99E-B7835900FB16}"/>
                  </a:ext>
                </a:extLst>
              </p:cNvPr>
              <p:cNvSpPr/>
              <p:nvPr/>
            </p:nvSpPr>
            <p:spPr>
              <a:xfrm>
                <a:off x="9859615" y="2257735"/>
                <a:ext cx="2332383" cy="98027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/>
              </a:p>
              <a:p>
                <a:pPr algn="ctr"/>
                <a:r>
                  <a:rPr lang="ko-KR" altLang="en-US" u="sng" dirty="0"/>
                  <a:t>룬 고유번호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2D38245-E295-46F8-8353-7B168E1E1187}"/>
                  </a:ext>
                </a:extLst>
              </p:cNvPr>
              <p:cNvSpPr/>
              <p:nvPr/>
            </p:nvSpPr>
            <p:spPr>
              <a:xfrm>
                <a:off x="9859613" y="2217168"/>
                <a:ext cx="2332383" cy="41067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룬</a:t>
                </a:r>
                <a:endParaRPr lang="en-US" altLang="ko-KR" b="1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4E146DE-6C89-419B-A60C-2E49F76B7FD5}"/>
                </a:ext>
              </a:extLst>
            </p:cNvPr>
            <p:cNvGrpSpPr/>
            <p:nvPr/>
          </p:nvGrpSpPr>
          <p:grpSpPr>
            <a:xfrm>
              <a:off x="9859613" y="3397592"/>
              <a:ext cx="2332383" cy="1238829"/>
              <a:chOff x="9771739" y="729774"/>
              <a:chExt cx="2332383" cy="1238829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6D95B1-78FE-4558-A4E5-66EA6D8CFF45}"/>
                  </a:ext>
                </a:extLst>
              </p:cNvPr>
              <p:cNvSpPr/>
              <p:nvPr/>
            </p:nvSpPr>
            <p:spPr>
              <a:xfrm>
                <a:off x="9771739" y="841393"/>
                <a:ext cx="2332383" cy="112721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/>
                  <a:t>능력치 고유번호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60708F9-9E8F-405B-B209-C8F8F187C0F2}"/>
                  </a:ext>
                </a:extLst>
              </p:cNvPr>
              <p:cNvSpPr/>
              <p:nvPr/>
            </p:nvSpPr>
            <p:spPr>
              <a:xfrm>
                <a:off x="9771739" y="729774"/>
                <a:ext cx="2332383" cy="41067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선택 능력치</a:t>
                </a:r>
                <a:endParaRPr lang="en-US" altLang="ko-KR" b="1" dirty="0"/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7217254-5F95-4E4B-9C11-E12B03F0E1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2052" y="4273134"/>
              <a:ext cx="2177300" cy="48998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BF40565-348A-475C-9F0A-FEF0F85EF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0762" y="5650655"/>
              <a:ext cx="1393238" cy="201126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60919AF6-1449-42ED-BD28-1F1915E973E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20763" y="2892111"/>
              <a:ext cx="1242123" cy="375447"/>
            </a:xfrm>
            <a:prstGeom prst="bentConnector3">
              <a:avLst>
                <a:gd name="adj1" fmla="val 50000"/>
              </a:avLst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2FEEBD6D-5D46-4BD5-B082-7BC20A1FE99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20763" y="3596106"/>
              <a:ext cx="1009929" cy="655208"/>
            </a:xfrm>
            <a:prstGeom prst="bentConnector3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B4047AF-89A0-47E6-8252-F378F0C96D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935224" y="1909508"/>
              <a:ext cx="1095468" cy="1064125"/>
            </a:xfrm>
            <a:prstGeom prst="bentConnector3">
              <a:avLst>
                <a:gd name="adj1" fmla="val 48735"/>
              </a:avLst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615BD4E-4061-4472-B7E1-E8D6812042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1308" y="2535863"/>
              <a:ext cx="2191800" cy="1648306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8855505-2E56-4C06-B660-B279E7502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052" y="4332099"/>
              <a:ext cx="2198044" cy="1415308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49A16FDC-CA94-4709-81DB-6AD8629F4B6F}"/>
                </a:ext>
              </a:extLst>
            </p:cNvPr>
            <p:cNvCxnSpPr>
              <a:cxnSpLocks/>
            </p:cNvCxnSpPr>
            <p:nvPr/>
          </p:nvCxnSpPr>
          <p:spPr>
            <a:xfrm>
              <a:off x="5467317" y="4322132"/>
              <a:ext cx="2130471" cy="989363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9C421EC6-8FE7-409E-A38A-F154C7C78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679" y="2566943"/>
              <a:ext cx="1974212" cy="1769388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70A07780-B470-4F47-A60D-29031C5CB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1675" y="2773524"/>
              <a:ext cx="1820275" cy="2976130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F60164ED-61D7-4E6E-B828-F84C1AA77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6259" y="5771906"/>
              <a:ext cx="2087410" cy="215538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0E32DDA-0CCD-44D5-8625-EB6807370D69}"/>
                </a:ext>
              </a:extLst>
            </p:cNvPr>
            <p:cNvGrpSpPr/>
            <p:nvPr/>
          </p:nvGrpSpPr>
          <p:grpSpPr>
            <a:xfrm>
              <a:off x="5454733" y="2143360"/>
              <a:ext cx="837123" cy="2189842"/>
              <a:chOff x="5454733" y="2143360"/>
              <a:chExt cx="837123" cy="2189842"/>
            </a:xfrm>
            <a:grpFill/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D33110C6-747A-4393-B6DD-C32976E04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5679" y="4333202"/>
                <a:ext cx="826177" cy="0"/>
              </a:xfrm>
              <a:prstGeom prst="line">
                <a:avLst/>
              </a:prstGeom>
              <a:grpFill/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FA90154A-A2C1-4403-A5BB-73126829D3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45256" y="2156764"/>
                <a:ext cx="30270" cy="2175335"/>
              </a:xfrm>
              <a:prstGeom prst="line">
                <a:avLst/>
              </a:prstGeom>
              <a:grpFill/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EDB18C91-0728-4161-9359-DA85CDCB6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4733" y="2143360"/>
                <a:ext cx="796593" cy="26808"/>
              </a:xfrm>
              <a:prstGeom prst="straightConnector1">
                <a:avLst/>
              </a:prstGeom>
              <a:grpFill/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14A32737-1AC7-4F43-86A9-7937C2F77332}"/>
                </a:ext>
              </a:extLst>
            </p:cNvPr>
            <p:cNvGrpSpPr/>
            <p:nvPr/>
          </p:nvGrpSpPr>
          <p:grpSpPr>
            <a:xfrm>
              <a:off x="3144982" y="2439143"/>
              <a:ext cx="1235114" cy="4163512"/>
              <a:chOff x="3144982" y="2439143"/>
              <a:chExt cx="1235114" cy="4163512"/>
            </a:xfrm>
            <a:grpFill/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587CF86D-E324-423F-B715-FF1F2595A911}"/>
                  </a:ext>
                </a:extLst>
              </p:cNvPr>
              <p:cNvCxnSpPr/>
              <p:nvPr/>
            </p:nvCxnSpPr>
            <p:spPr>
              <a:xfrm>
                <a:off x="4380096" y="5909232"/>
                <a:ext cx="0" cy="693423"/>
              </a:xfrm>
              <a:prstGeom prst="line">
                <a:avLst/>
              </a:prstGeom>
              <a:grpFill/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CFADFD4F-5964-4844-AF60-1DBB0755C4A9}"/>
                  </a:ext>
                </a:extLst>
              </p:cNvPr>
              <p:cNvCxnSpPr/>
              <p:nvPr/>
            </p:nvCxnSpPr>
            <p:spPr>
              <a:xfrm flipH="1">
                <a:off x="3158836" y="6602655"/>
                <a:ext cx="1221260" cy="0"/>
              </a:xfrm>
              <a:prstGeom prst="line">
                <a:avLst/>
              </a:prstGeom>
              <a:grpFill/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008552D8-AA9D-40B4-B24F-D80921FB5A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2439143"/>
                <a:ext cx="13854" cy="4163512"/>
              </a:xfrm>
              <a:prstGeom prst="line">
                <a:avLst/>
              </a:prstGeom>
              <a:grpFill/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A3F84801-1AC2-4738-9357-35591E86D3FD}"/>
                  </a:ext>
                </a:extLst>
              </p:cNvPr>
              <p:cNvCxnSpPr/>
              <p:nvPr/>
            </p:nvCxnSpPr>
            <p:spPr>
              <a:xfrm>
                <a:off x="3144982" y="2439143"/>
                <a:ext cx="1158687" cy="0"/>
              </a:xfrm>
              <a:prstGeom prst="straightConnector1">
                <a:avLst/>
              </a:prstGeom>
              <a:grpFill/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1F7A1B1-1327-45C9-9E1A-CF74049530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6257" y="4456731"/>
              <a:ext cx="2045591" cy="1346617"/>
            </a:xfrm>
            <a:prstGeom prst="straightConnector1">
              <a:avLst/>
            </a:prstGeom>
            <a:grpFill/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01898DD-A776-4C2E-A01F-7DAA2E6A2A51}"/>
              </a:ext>
            </a:extLst>
          </p:cNvPr>
          <p:cNvCxnSpPr/>
          <p:nvPr/>
        </p:nvCxnSpPr>
        <p:spPr>
          <a:xfrm>
            <a:off x="3144982" y="2695324"/>
            <a:ext cx="1158687" cy="0"/>
          </a:xfrm>
          <a:prstGeom prst="straightConnector1">
            <a:avLst/>
          </a:prstGeom>
          <a:solidFill>
            <a:schemeClr val="tx1"/>
          </a:solidFill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72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E8B96CC0-D2BB-4FD1-A6FE-E413F75F97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FA7803-FCE8-4E36-9D3C-908DB962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9. BCNF </a:t>
            </a:r>
            <a:r>
              <a:rPr lang="ko-KR" altLang="en-US" dirty="0">
                <a:solidFill>
                  <a:schemeClr val="bg1"/>
                </a:solidFill>
              </a:rPr>
              <a:t>정규화 </a:t>
            </a:r>
            <a:r>
              <a:rPr lang="en-US" altLang="ko-KR" dirty="0">
                <a:solidFill>
                  <a:schemeClr val="bg1"/>
                </a:solidFill>
              </a:rPr>
              <a:t>1 - </a:t>
            </a:r>
            <a:r>
              <a:rPr lang="ko-KR" altLang="en-US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256A-7F2D-43D0-843F-64856230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아이템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상위 아이템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하위 아이템</a:t>
            </a:r>
            <a:r>
              <a:rPr lang="en-US" altLang="ko-KR" dirty="0">
                <a:solidFill>
                  <a:schemeClr val="bg1"/>
                </a:solidFill>
              </a:rPr>
              <a:t>1, ,,,) </a:t>
            </a:r>
            <a:r>
              <a:rPr lang="ko-KR" altLang="en-US" dirty="0">
                <a:solidFill>
                  <a:schemeClr val="bg1"/>
                </a:solidFill>
              </a:rPr>
              <a:t>의 문제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&gt;&gt; 1. PK</a:t>
            </a:r>
            <a:r>
              <a:rPr lang="ko-KR" altLang="en-US" dirty="0">
                <a:solidFill>
                  <a:schemeClr val="bg1"/>
                </a:solidFill>
              </a:rPr>
              <a:t>인 상위 아이템에 </a:t>
            </a:r>
            <a:r>
              <a:rPr lang="en-US" altLang="ko-KR" dirty="0">
                <a:solidFill>
                  <a:schemeClr val="bg1"/>
                </a:solidFill>
              </a:rPr>
              <a:t>null </a:t>
            </a:r>
            <a:r>
              <a:rPr lang="ko-KR" altLang="en-US" dirty="0">
                <a:solidFill>
                  <a:schemeClr val="bg1"/>
                </a:solidFill>
              </a:rPr>
              <a:t>값 존재 가능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ex) </a:t>
            </a:r>
            <a:r>
              <a:rPr lang="ko-KR" altLang="en-US" dirty="0">
                <a:solidFill>
                  <a:schemeClr val="bg1"/>
                </a:solidFill>
              </a:rPr>
              <a:t>하위 아이템인 마나 수정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( </a:t>
            </a:r>
            <a:r>
              <a:rPr lang="en-US" altLang="ko-KR" u="sng" dirty="0">
                <a:solidFill>
                  <a:schemeClr val="bg1"/>
                </a:solidFill>
              </a:rPr>
              <a:t>null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마나 수정</a:t>
            </a:r>
            <a:r>
              <a:rPr lang="en-US" altLang="ko-KR" dirty="0">
                <a:solidFill>
                  <a:schemeClr val="bg1"/>
                </a:solidFill>
              </a:rPr>
              <a:t>, null ,null , 350 , ,,, ) or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(</a:t>
            </a:r>
            <a:r>
              <a:rPr lang="ko-KR" altLang="en-US" u="sng" dirty="0">
                <a:solidFill>
                  <a:schemeClr val="bg1"/>
                </a:solidFill>
              </a:rPr>
              <a:t>마나 수정</a:t>
            </a:r>
            <a:r>
              <a:rPr lang="en-US" altLang="ko-KR" dirty="0">
                <a:solidFill>
                  <a:schemeClr val="bg1"/>
                </a:solidFill>
              </a:rPr>
              <a:t>, null , null, null , 350 , ,,, 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&gt;&gt; 2. null</a:t>
            </a:r>
            <a:r>
              <a:rPr lang="ko-KR" altLang="en-US" dirty="0">
                <a:solidFill>
                  <a:schemeClr val="bg1"/>
                </a:solidFill>
              </a:rPr>
              <a:t>의 빈도 증가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하위 아이템이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개가 아닌 상위 아이템은 반드시 </a:t>
            </a:r>
            <a:r>
              <a:rPr lang="en-US" altLang="ko-KR" dirty="0">
                <a:solidFill>
                  <a:schemeClr val="bg1"/>
                </a:solidFill>
              </a:rPr>
              <a:t>null </a:t>
            </a:r>
            <a:r>
              <a:rPr lang="ko-KR" altLang="en-US" dirty="0">
                <a:solidFill>
                  <a:schemeClr val="bg1"/>
                </a:solidFill>
              </a:rPr>
              <a:t>포함</a:t>
            </a:r>
          </a:p>
        </p:txBody>
      </p:sp>
    </p:spTree>
    <p:extLst>
      <p:ext uri="{BB962C8B-B14F-4D97-AF65-F5344CB8AC3E}">
        <p14:creationId xmlns:p14="http://schemas.microsoft.com/office/powerpoint/2010/main" val="307529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D00349AC-BFAB-420A-B52B-86D5A4E0F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D9ACE-87B0-42C5-B756-0D433ED9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아이템 </a:t>
            </a:r>
            <a:r>
              <a:rPr lang="en-US" altLang="ko-KR" dirty="0">
                <a:solidFill>
                  <a:schemeClr val="bg1"/>
                </a:solidFill>
              </a:rPr>
              <a:t>&gt;&gt;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아이템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하위 아이템 세트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하위 아이템 세트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하위 아이템 세트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98D030-9E71-41CD-8443-F6C65515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9. BCNF </a:t>
            </a:r>
            <a:r>
              <a:rPr lang="ko-KR" altLang="en-US" dirty="0">
                <a:solidFill>
                  <a:schemeClr val="bg1"/>
                </a:solidFill>
              </a:rPr>
              <a:t>정규화 </a:t>
            </a:r>
            <a:r>
              <a:rPr lang="en-US" altLang="ko-KR" dirty="0">
                <a:solidFill>
                  <a:schemeClr val="bg1"/>
                </a:solidFill>
              </a:rPr>
              <a:t>1 –decomposition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9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D00349AC-BFAB-420A-B52B-86D5A4E0F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D9ACE-87B0-42C5-B756-0D433ED9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아이템 </a:t>
            </a:r>
            <a:r>
              <a:rPr lang="en-US" altLang="ko-KR" dirty="0">
                <a:solidFill>
                  <a:schemeClr val="bg1"/>
                </a:solidFill>
              </a:rPr>
              <a:t>&gt;&gt;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상위 아이템</a:t>
            </a:r>
            <a:r>
              <a:rPr lang="en-US" altLang="ko-KR" dirty="0">
                <a:solidFill>
                  <a:schemeClr val="bg1"/>
                </a:solidFill>
              </a:rPr>
              <a:t> Natural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Join</a:t>
            </a:r>
            <a:r>
              <a:rPr lang="ko-KR" altLang="en-US" dirty="0">
                <a:solidFill>
                  <a:schemeClr val="bg1"/>
                </a:solidFill>
              </a:rPr>
              <a:t>  하위 아이템 세트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+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상위 아이템</a:t>
            </a:r>
            <a:r>
              <a:rPr lang="en-US" altLang="ko-KR" dirty="0">
                <a:solidFill>
                  <a:schemeClr val="bg1"/>
                </a:solidFill>
              </a:rPr>
              <a:t> Natural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Join</a:t>
            </a:r>
            <a:r>
              <a:rPr lang="ko-KR" altLang="en-US" dirty="0">
                <a:solidFill>
                  <a:schemeClr val="bg1"/>
                </a:solidFill>
              </a:rPr>
              <a:t>  하위 아이템 세트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+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상위 아이템</a:t>
            </a:r>
            <a:r>
              <a:rPr lang="en-US" altLang="ko-KR" dirty="0">
                <a:solidFill>
                  <a:schemeClr val="bg1"/>
                </a:solidFill>
              </a:rPr>
              <a:t> Natural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Join</a:t>
            </a:r>
            <a:r>
              <a:rPr lang="ko-KR" altLang="en-US" dirty="0">
                <a:solidFill>
                  <a:schemeClr val="bg1"/>
                </a:solidFill>
              </a:rPr>
              <a:t>  하위 아이템 세트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ko-KR" altLang="en-US" dirty="0">
                <a:solidFill>
                  <a:schemeClr val="bg1"/>
                </a:solidFill>
              </a:rPr>
              <a:t>원래 아이템 </a:t>
            </a:r>
            <a:r>
              <a:rPr lang="ko-KR" altLang="en-US" dirty="0" err="1">
                <a:solidFill>
                  <a:schemeClr val="bg1"/>
                </a:solidFill>
              </a:rPr>
              <a:t>튜플</a:t>
            </a:r>
            <a:r>
              <a:rPr lang="ko-KR" altLang="en-US" dirty="0">
                <a:solidFill>
                  <a:schemeClr val="bg1"/>
                </a:solidFill>
              </a:rPr>
              <a:t> 모두 표현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98D030-9E71-41CD-8443-F6C65515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9. BCNF </a:t>
            </a:r>
            <a:r>
              <a:rPr lang="ko-KR" altLang="en-US" dirty="0">
                <a:solidFill>
                  <a:schemeClr val="bg1"/>
                </a:solidFill>
              </a:rPr>
              <a:t>정규화 </a:t>
            </a:r>
            <a:r>
              <a:rPr lang="en-US" altLang="ko-KR" dirty="0">
                <a:solidFill>
                  <a:schemeClr val="bg1"/>
                </a:solidFill>
              </a:rPr>
              <a:t>1 –decomposition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6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D00349AC-BFAB-420A-B52B-86D5A4E0F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598D030-9E71-41CD-8443-F6C65515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9. BCNF </a:t>
            </a:r>
            <a:r>
              <a:rPr lang="ko-KR" altLang="en-US" dirty="0">
                <a:solidFill>
                  <a:schemeClr val="bg1"/>
                </a:solidFill>
              </a:rPr>
              <a:t>정규화 </a:t>
            </a:r>
            <a:r>
              <a:rPr lang="en-US" altLang="ko-KR" dirty="0">
                <a:solidFill>
                  <a:schemeClr val="bg1"/>
                </a:solidFill>
              </a:rPr>
              <a:t>1 –decomposition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EA04D3F-4E71-4F1E-AD28-16257606F92D}"/>
              </a:ext>
            </a:extLst>
          </p:cNvPr>
          <p:cNvGrpSpPr/>
          <p:nvPr/>
        </p:nvGrpSpPr>
        <p:grpSpPr>
          <a:xfrm>
            <a:off x="501315" y="1949450"/>
            <a:ext cx="2161674" cy="3232150"/>
            <a:chOff x="501315" y="1949450"/>
            <a:chExt cx="2161674" cy="32321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02C6B6-507D-48DF-B182-A5B1C848B9C2}"/>
                </a:ext>
              </a:extLst>
            </p:cNvPr>
            <p:cNvSpPr/>
            <p:nvPr/>
          </p:nvSpPr>
          <p:spPr>
            <a:xfrm>
              <a:off x="501316" y="1949450"/>
              <a:ext cx="2161673" cy="6814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</a:t>
              </a:r>
              <a:endParaRPr lang="en-US" altLang="ko-KR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9D482-82B1-4E23-A3BC-E403B1BFD430}"/>
                </a:ext>
              </a:extLst>
            </p:cNvPr>
            <p:cNvSpPr/>
            <p:nvPr/>
          </p:nvSpPr>
          <p:spPr>
            <a:xfrm>
              <a:off x="501315" y="2679031"/>
              <a:ext cx="2161673" cy="25025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상위 아이템</a:t>
              </a:r>
              <a:endParaRPr lang="en-US" altLang="ko-KR" dirty="0"/>
            </a:p>
            <a:p>
              <a:pPr algn="ctr"/>
              <a:r>
                <a:rPr lang="ko-KR" altLang="en-US" dirty="0"/>
                <a:t>하위 아이템</a:t>
              </a:r>
              <a:r>
                <a:rPr lang="en-US" altLang="ko-KR" dirty="0"/>
                <a:t>1</a:t>
              </a:r>
            </a:p>
            <a:p>
              <a:pPr algn="ctr"/>
              <a:r>
                <a:rPr lang="ko-KR" altLang="en-US" dirty="0"/>
                <a:t>하위 아이템</a:t>
              </a:r>
              <a:r>
                <a:rPr lang="en-US" altLang="ko-KR" dirty="0"/>
                <a:t>2</a:t>
              </a:r>
            </a:p>
            <a:p>
              <a:pPr algn="ctr"/>
              <a:r>
                <a:rPr lang="ko-KR" altLang="en-US" dirty="0"/>
                <a:t>하위 아이템</a:t>
              </a:r>
              <a:r>
                <a:rPr lang="en-US" altLang="ko-KR" dirty="0"/>
                <a:t>3</a:t>
              </a:r>
            </a:p>
            <a:p>
              <a:pPr algn="ctr"/>
              <a:r>
                <a:rPr lang="ko-KR" altLang="en-US" dirty="0"/>
                <a:t>가격</a:t>
              </a:r>
              <a:endParaRPr lang="en-US" altLang="ko-KR" dirty="0"/>
            </a:p>
            <a:p>
              <a:pPr algn="ctr"/>
              <a:r>
                <a:rPr lang="ko-KR" altLang="en-US" dirty="0"/>
                <a:t>되파는 가격</a:t>
              </a:r>
              <a:endParaRPr lang="en-US" altLang="ko-KR" dirty="0"/>
            </a:p>
            <a:p>
              <a:pPr algn="ctr"/>
              <a:r>
                <a:rPr lang="ko-KR" altLang="en-US" dirty="0"/>
                <a:t>효과</a:t>
              </a:r>
              <a:endParaRPr lang="en-US" altLang="ko-KR" dirty="0"/>
            </a:p>
            <a:p>
              <a:pPr algn="ctr"/>
              <a:endParaRPr lang="en-US" altLang="ko-KR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2831B2-8EBF-4ED8-A77C-78FB3F61A0B8}"/>
              </a:ext>
            </a:extLst>
          </p:cNvPr>
          <p:cNvGrpSpPr/>
          <p:nvPr/>
        </p:nvGrpSpPr>
        <p:grpSpPr>
          <a:xfrm>
            <a:off x="3968394" y="3260725"/>
            <a:ext cx="2161674" cy="3232150"/>
            <a:chOff x="501315" y="1949450"/>
            <a:chExt cx="2161674" cy="323215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B1EAC2F-EAFB-487A-99B0-F4A0AE22E887}"/>
                </a:ext>
              </a:extLst>
            </p:cNvPr>
            <p:cNvSpPr/>
            <p:nvPr/>
          </p:nvSpPr>
          <p:spPr>
            <a:xfrm>
              <a:off x="501316" y="1949450"/>
              <a:ext cx="2161673" cy="6814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세트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FEB171-CB8C-4F84-9DA3-42D01A74D094}"/>
                </a:ext>
              </a:extLst>
            </p:cNvPr>
            <p:cNvSpPr/>
            <p:nvPr/>
          </p:nvSpPr>
          <p:spPr>
            <a:xfrm>
              <a:off x="501315" y="2679031"/>
              <a:ext cx="2161673" cy="25025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상위 아이템</a:t>
              </a:r>
              <a:endParaRPr lang="en-US" altLang="ko-KR" dirty="0"/>
            </a:p>
            <a:p>
              <a:pPr algn="ctr"/>
              <a:r>
                <a:rPr lang="ko-KR" altLang="en-US" dirty="0"/>
                <a:t>하위 아이템</a:t>
              </a:r>
              <a:r>
                <a:rPr lang="en-US" altLang="ko-KR" dirty="0"/>
                <a:t>1</a:t>
              </a:r>
            </a:p>
            <a:p>
              <a:pPr algn="ctr"/>
              <a:r>
                <a:rPr lang="ko-KR" altLang="en-US" dirty="0"/>
                <a:t>하위 아이템</a:t>
              </a:r>
              <a:r>
                <a:rPr lang="en-US" altLang="ko-KR" dirty="0"/>
                <a:t>2</a:t>
              </a:r>
            </a:p>
            <a:p>
              <a:pPr algn="ctr"/>
              <a:r>
                <a:rPr lang="ko-KR" altLang="en-US" dirty="0"/>
                <a:t>하위 아이템</a:t>
              </a:r>
              <a:r>
                <a:rPr lang="en-US" altLang="ko-KR" dirty="0"/>
                <a:t>3</a:t>
              </a:r>
            </a:p>
            <a:p>
              <a:pPr algn="ctr"/>
              <a:endParaRPr lang="en-US" altLang="ko-KR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F516D-EA52-45A1-8572-52E2FC4362E9}"/>
              </a:ext>
            </a:extLst>
          </p:cNvPr>
          <p:cNvGrpSpPr/>
          <p:nvPr/>
        </p:nvGrpSpPr>
        <p:grpSpPr>
          <a:xfrm>
            <a:off x="5049231" y="1640324"/>
            <a:ext cx="5251870" cy="1329889"/>
            <a:chOff x="-19464" y="1938902"/>
            <a:chExt cx="2161673" cy="324269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D1F9F2-0B60-4DC5-8C0E-A95DB0F5C825}"/>
                </a:ext>
              </a:extLst>
            </p:cNvPr>
            <p:cNvSpPr/>
            <p:nvPr/>
          </p:nvSpPr>
          <p:spPr>
            <a:xfrm>
              <a:off x="-19464" y="1938902"/>
              <a:ext cx="2161673" cy="6814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아이템</a:t>
              </a:r>
              <a:endParaRPr lang="en-US" altLang="ko-KR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6BCB00E-9141-49C8-8C21-5D7CCFD72A56}"/>
                </a:ext>
              </a:extLst>
            </p:cNvPr>
            <p:cNvSpPr/>
            <p:nvPr/>
          </p:nvSpPr>
          <p:spPr>
            <a:xfrm>
              <a:off x="-19464" y="2679030"/>
              <a:ext cx="2161673" cy="25025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이름</a:t>
              </a:r>
              <a:endParaRPr lang="en-US" altLang="ko-KR" dirty="0"/>
            </a:p>
            <a:p>
              <a:pPr algn="ctr"/>
              <a:r>
                <a:rPr lang="ko-KR" altLang="en-US" dirty="0"/>
                <a:t>가격</a:t>
              </a:r>
              <a:endParaRPr lang="en-US" altLang="ko-KR" dirty="0"/>
            </a:p>
            <a:p>
              <a:pPr algn="ctr"/>
              <a:r>
                <a:rPr lang="ko-KR" altLang="en-US" dirty="0"/>
                <a:t>되파는 가격 </a:t>
              </a:r>
              <a:r>
                <a:rPr lang="en-US" altLang="ko-KR" dirty="0"/>
                <a:t>…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674735-0351-49C1-A5A0-4DD6EEEB1459}"/>
              </a:ext>
            </a:extLst>
          </p:cNvPr>
          <p:cNvGrpSpPr/>
          <p:nvPr/>
        </p:nvGrpSpPr>
        <p:grpSpPr>
          <a:xfrm>
            <a:off x="6426868" y="3260725"/>
            <a:ext cx="2161674" cy="3232150"/>
            <a:chOff x="501315" y="1949450"/>
            <a:chExt cx="2161674" cy="323215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DFCEF3-41A0-42D7-9498-23C103341B76}"/>
                </a:ext>
              </a:extLst>
            </p:cNvPr>
            <p:cNvSpPr/>
            <p:nvPr/>
          </p:nvSpPr>
          <p:spPr>
            <a:xfrm>
              <a:off x="501316" y="1949450"/>
              <a:ext cx="2161673" cy="6814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세트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09C817-D49A-4729-B881-018674BA6E11}"/>
                </a:ext>
              </a:extLst>
            </p:cNvPr>
            <p:cNvSpPr/>
            <p:nvPr/>
          </p:nvSpPr>
          <p:spPr>
            <a:xfrm>
              <a:off x="501315" y="2679031"/>
              <a:ext cx="2161673" cy="25025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상위 아이템</a:t>
              </a:r>
              <a:endParaRPr lang="en-US" altLang="ko-KR" dirty="0"/>
            </a:p>
            <a:p>
              <a:pPr algn="ctr"/>
              <a:r>
                <a:rPr lang="ko-KR" altLang="en-US" dirty="0"/>
                <a:t>하위 아이템</a:t>
              </a:r>
              <a:r>
                <a:rPr lang="en-US" altLang="ko-KR" dirty="0"/>
                <a:t>1</a:t>
              </a:r>
            </a:p>
            <a:p>
              <a:pPr algn="ctr"/>
              <a:r>
                <a:rPr lang="ko-KR" altLang="en-US" dirty="0"/>
                <a:t>하위 아이템</a:t>
              </a:r>
              <a:r>
                <a:rPr lang="en-US" altLang="ko-KR" dirty="0"/>
                <a:t>2</a:t>
              </a:r>
            </a:p>
            <a:p>
              <a:pPr algn="ctr"/>
              <a:endParaRPr lang="en-US" altLang="ko-KR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9B6C62E-8604-437A-ACF1-9B7A0F5191FA}"/>
              </a:ext>
            </a:extLst>
          </p:cNvPr>
          <p:cNvGrpSpPr/>
          <p:nvPr/>
        </p:nvGrpSpPr>
        <p:grpSpPr>
          <a:xfrm>
            <a:off x="8849226" y="3260725"/>
            <a:ext cx="2161674" cy="3232150"/>
            <a:chOff x="501315" y="1949450"/>
            <a:chExt cx="2161674" cy="323215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81FC55-79EB-45E9-80D0-B774C36872FE}"/>
                </a:ext>
              </a:extLst>
            </p:cNvPr>
            <p:cNvSpPr/>
            <p:nvPr/>
          </p:nvSpPr>
          <p:spPr>
            <a:xfrm>
              <a:off x="501316" y="1949450"/>
              <a:ext cx="2161673" cy="6814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세트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83AFF10-B7DC-4441-A08E-5F2B77D2C178}"/>
                </a:ext>
              </a:extLst>
            </p:cNvPr>
            <p:cNvSpPr/>
            <p:nvPr/>
          </p:nvSpPr>
          <p:spPr>
            <a:xfrm>
              <a:off x="501315" y="2679031"/>
              <a:ext cx="2161673" cy="25025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상위 아이템</a:t>
              </a:r>
              <a:endParaRPr lang="en-US" altLang="ko-KR" dirty="0"/>
            </a:p>
            <a:p>
              <a:pPr algn="ctr"/>
              <a:r>
                <a:rPr lang="ko-KR" altLang="en-US" dirty="0"/>
                <a:t>하위 아이템</a:t>
              </a:r>
              <a:r>
                <a:rPr lang="en-US" altLang="ko-KR" dirty="0"/>
                <a:t>1</a:t>
              </a:r>
            </a:p>
            <a:p>
              <a:pPr algn="ctr"/>
              <a:endParaRPr lang="en-US" altLang="ko-KR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90AB05E-7555-483F-AF90-6BB8420CC943}"/>
              </a:ext>
            </a:extLst>
          </p:cNvPr>
          <p:cNvSpPr/>
          <p:nvPr/>
        </p:nvSpPr>
        <p:spPr>
          <a:xfrm rot="20205691">
            <a:off x="2564720" y="2108473"/>
            <a:ext cx="2582779" cy="102009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0CCE02F-EAA7-4499-9342-317321686589}"/>
              </a:ext>
            </a:extLst>
          </p:cNvPr>
          <p:cNvSpPr/>
          <p:nvPr/>
        </p:nvSpPr>
        <p:spPr>
          <a:xfrm rot="1389202">
            <a:off x="2571853" y="3451422"/>
            <a:ext cx="2582779" cy="102009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65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07958B64-05BD-4ADF-A6CE-281BB1CBB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35533-029B-48FC-87B8-221C0BAE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인 게임 오브젝트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u="sng" dirty="0">
                <a:solidFill>
                  <a:schemeClr val="bg1"/>
                </a:solidFill>
              </a:rPr>
              <a:t>게임 고유번호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오브젝트 획득 시간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인 게임 플레이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u="sng" dirty="0">
                <a:solidFill>
                  <a:schemeClr val="bg1"/>
                </a:solidFill>
              </a:rPr>
              <a:t>게임 고유번호</a:t>
            </a:r>
            <a:r>
              <a:rPr lang="en-US" altLang="ko-KR" u="sng" dirty="0">
                <a:solidFill>
                  <a:schemeClr val="bg1"/>
                </a:solidFill>
              </a:rPr>
              <a:t>, </a:t>
            </a:r>
            <a:r>
              <a:rPr lang="ko-KR" altLang="en-US" u="sng" dirty="0">
                <a:solidFill>
                  <a:schemeClr val="bg1"/>
                </a:solidFill>
              </a:rPr>
              <a:t>챔피언 이름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데스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어시스트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인 게임 아이템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u="sng" dirty="0">
                <a:solidFill>
                  <a:schemeClr val="bg1"/>
                </a:solidFill>
              </a:rPr>
              <a:t>게임 고유번호</a:t>
            </a:r>
            <a:r>
              <a:rPr lang="en-US" altLang="ko-KR" u="sng" dirty="0">
                <a:solidFill>
                  <a:schemeClr val="bg1"/>
                </a:solidFill>
              </a:rPr>
              <a:t>, </a:t>
            </a:r>
            <a:r>
              <a:rPr lang="ko-KR" altLang="en-US" u="sng" dirty="0">
                <a:solidFill>
                  <a:schemeClr val="bg1"/>
                </a:solidFill>
              </a:rPr>
              <a:t>챔피언 이름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코어 아이템</a:t>
            </a:r>
            <a:r>
              <a:rPr lang="en-US" altLang="ko-KR" dirty="0">
                <a:solidFill>
                  <a:schemeClr val="bg1"/>
                </a:solidFill>
              </a:rPr>
              <a:t>1, ,,,,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22032F-FB22-4E98-BB48-8BF56FC8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9. BCNF </a:t>
            </a:r>
            <a:r>
              <a:rPr lang="ko-KR" altLang="en-US" dirty="0">
                <a:solidFill>
                  <a:schemeClr val="bg1"/>
                </a:solidFill>
              </a:rPr>
              <a:t>정규화 </a:t>
            </a:r>
            <a:r>
              <a:rPr lang="en-US" altLang="ko-KR" dirty="0">
                <a:solidFill>
                  <a:schemeClr val="bg1"/>
                </a:solidFill>
              </a:rPr>
              <a:t>2 - </a:t>
            </a:r>
            <a:r>
              <a:rPr lang="ko-KR" altLang="en-US" dirty="0" err="1">
                <a:solidFill>
                  <a:schemeClr val="bg1"/>
                </a:solidFill>
              </a:rPr>
              <a:t>인게임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31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7B25E27-65F8-40A0-BD8D-01284BF81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501C069-F281-4965-A2AB-ED7596A7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인 게임 데미지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u="sng" dirty="0">
                <a:solidFill>
                  <a:schemeClr val="bg1"/>
                </a:solidFill>
              </a:rPr>
              <a:t>게임 고유번호</a:t>
            </a:r>
            <a:r>
              <a:rPr lang="en-US" altLang="ko-KR" u="sng" dirty="0">
                <a:solidFill>
                  <a:schemeClr val="bg1"/>
                </a:solidFill>
              </a:rPr>
              <a:t>, </a:t>
            </a:r>
            <a:r>
              <a:rPr lang="ko-KR" altLang="en-US" u="sng" dirty="0">
                <a:solidFill>
                  <a:schemeClr val="bg1"/>
                </a:solidFill>
              </a:rPr>
              <a:t>챔피언 이름 </a:t>
            </a:r>
            <a:r>
              <a:rPr lang="en-US" altLang="ko-KR" dirty="0">
                <a:solidFill>
                  <a:schemeClr val="bg1"/>
                </a:solidFill>
              </a:rPr>
              <a:t>-&gt; 10</a:t>
            </a:r>
            <a:r>
              <a:rPr lang="ko-KR" altLang="en-US" dirty="0">
                <a:solidFill>
                  <a:schemeClr val="bg1"/>
                </a:solidFill>
              </a:rPr>
              <a:t>분 누적 데미지</a:t>
            </a:r>
            <a:r>
              <a:rPr lang="en-US" altLang="ko-KR" dirty="0">
                <a:solidFill>
                  <a:schemeClr val="bg1"/>
                </a:solidFill>
              </a:rPr>
              <a:t>,,,,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인 게임 벤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픽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u="sng" dirty="0">
                <a:solidFill>
                  <a:schemeClr val="bg1"/>
                </a:solidFill>
              </a:rPr>
              <a:t>게임 고유번호</a:t>
            </a:r>
            <a:r>
              <a:rPr lang="en-US" altLang="ko-KR" u="sng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u="sng" dirty="0">
                <a:solidFill>
                  <a:schemeClr val="bg1"/>
                </a:solidFill>
              </a:rPr>
              <a:t>픽 챔피언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벤 챔피언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인 게임 플레이어 선택정보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u="sng" dirty="0">
                <a:solidFill>
                  <a:schemeClr val="bg1"/>
                </a:solidFill>
              </a:rPr>
              <a:t>게임 고유번호</a:t>
            </a:r>
            <a:r>
              <a:rPr lang="en-US" altLang="ko-KR" u="sng" dirty="0">
                <a:solidFill>
                  <a:schemeClr val="bg1"/>
                </a:solidFill>
              </a:rPr>
              <a:t>, </a:t>
            </a:r>
            <a:r>
              <a:rPr lang="ko-KR" altLang="en-US" u="sng" dirty="0">
                <a:solidFill>
                  <a:schemeClr val="bg1"/>
                </a:solidFill>
              </a:rPr>
              <a:t>챔피언 이름 </a:t>
            </a: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스펠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선택 능력치</a:t>
            </a:r>
            <a:r>
              <a:rPr lang="en-US" altLang="ko-KR" dirty="0">
                <a:solidFill>
                  <a:schemeClr val="bg1"/>
                </a:solidFill>
              </a:rPr>
              <a:t>,,,,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8CAAE63-9177-44C5-A9CD-3FA04766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9. BCNF </a:t>
            </a:r>
            <a:r>
              <a:rPr lang="ko-KR" altLang="en-US" dirty="0">
                <a:solidFill>
                  <a:schemeClr val="bg1"/>
                </a:solidFill>
              </a:rPr>
              <a:t>정규화 </a:t>
            </a:r>
            <a:r>
              <a:rPr lang="en-US" altLang="ko-KR" dirty="0">
                <a:solidFill>
                  <a:schemeClr val="bg1"/>
                </a:solidFill>
              </a:rPr>
              <a:t>2 - </a:t>
            </a:r>
            <a:r>
              <a:rPr lang="ko-KR" altLang="en-US" dirty="0" err="1">
                <a:solidFill>
                  <a:schemeClr val="bg1"/>
                </a:solidFill>
              </a:rPr>
              <a:t>인게임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48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8C03048C-10CA-411E-9CEB-6ADD04B5A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837735-85B4-4334-AA4B-BC555780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JDBC</a:t>
            </a:r>
            <a:r>
              <a:rPr lang="ko-KR" altLang="en-US" dirty="0">
                <a:solidFill>
                  <a:schemeClr val="bg1"/>
                </a:solidFill>
              </a:rPr>
              <a:t>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8C166-D389-40B7-AD06-2E8082D0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삽입 테이블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b="1" dirty="0">
                <a:solidFill>
                  <a:schemeClr val="bg1"/>
                </a:solidFill>
              </a:rPr>
              <a:t>인 게임 아이템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		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( </a:t>
            </a:r>
            <a:r>
              <a:rPr lang="ko-KR" altLang="en-US" b="1" u="sng" dirty="0">
                <a:solidFill>
                  <a:schemeClr val="bg1"/>
                </a:solidFill>
              </a:rPr>
              <a:t>고유번호</a:t>
            </a:r>
            <a:r>
              <a:rPr lang="en-US" altLang="ko-KR" b="1" u="sng" dirty="0">
                <a:solidFill>
                  <a:schemeClr val="bg1"/>
                </a:solidFill>
              </a:rPr>
              <a:t>,</a:t>
            </a:r>
            <a:r>
              <a:rPr lang="ko-KR" altLang="en-US" b="1" u="sng" dirty="0">
                <a:solidFill>
                  <a:schemeClr val="bg1"/>
                </a:solidFill>
              </a:rPr>
              <a:t> 챔피언 이름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코어아이템</a:t>
            </a:r>
            <a:r>
              <a:rPr lang="en-US" altLang="ko-KR" b="1" dirty="0">
                <a:solidFill>
                  <a:schemeClr val="bg1"/>
                </a:solidFill>
              </a:rPr>
              <a:t>1, 2, 3, 4, 5, 6)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입력한 </a:t>
            </a:r>
            <a:r>
              <a:rPr lang="ko-KR" altLang="en-US" dirty="0" err="1">
                <a:solidFill>
                  <a:schemeClr val="bg1"/>
                </a:solidFill>
              </a:rPr>
              <a:t>튜플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Ex) </a:t>
            </a:r>
          </a:p>
          <a:p>
            <a:pPr marL="0" indent="0">
              <a:buNone/>
            </a:pPr>
            <a:r>
              <a:rPr lang="en-US" altLang="ko-KR" u="sng" dirty="0">
                <a:solidFill>
                  <a:schemeClr val="bg1"/>
                </a:solidFill>
              </a:rPr>
              <a:t>( 12345, </a:t>
            </a:r>
            <a:r>
              <a:rPr lang="ko-KR" altLang="en-US" u="sng" dirty="0">
                <a:solidFill>
                  <a:schemeClr val="bg1"/>
                </a:solidFill>
              </a:rPr>
              <a:t>제드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드락사르의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황혼검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헤르메스의</a:t>
            </a:r>
            <a:r>
              <a:rPr lang="ko-KR" altLang="en-US" dirty="0">
                <a:solidFill>
                  <a:schemeClr val="bg1"/>
                </a:solidFill>
              </a:rPr>
              <a:t> 신발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요우무의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유령검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ko-KR" altLang="en-US" dirty="0" err="1">
                <a:solidFill>
                  <a:schemeClr val="bg1"/>
                </a:solidFill>
              </a:rPr>
              <a:t>멜모셔스의</a:t>
            </a:r>
            <a:r>
              <a:rPr lang="ko-KR" altLang="en-US" dirty="0">
                <a:solidFill>
                  <a:schemeClr val="bg1"/>
                </a:solidFill>
              </a:rPr>
              <a:t> 아귀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밤의 끝자락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필멸자의 운명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en-US" altLang="ko-KR" u="sng" dirty="0">
                <a:solidFill>
                  <a:schemeClr val="bg1"/>
                </a:solidFill>
              </a:rPr>
              <a:t>34256, </a:t>
            </a:r>
            <a:r>
              <a:rPr lang="ko-KR" altLang="en-US" u="sng" dirty="0">
                <a:solidFill>
                  <a:schemeClr val="bg1"/>
                </a:solidFill>
              </a:rPr>
              <a:t>탈론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드락사르의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황혼검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헤르메스의</a:t>
            </a:r>
            <a:r>
              <a:rPr lang="ko-KR" altLang="en-US" dirty="0">
                <a:solidFill>
                  <a:schemeClr val="bg1"/>
                </a:solidFill>
              </a:rPr>
              <a:t> 신발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멜모셔스의</a:t>
            </a:r>
            <a:r>
              <a:rPr lang="ko-KR" altLang="en-US" dirty="0">
                <a:solidFill>
                  <a:schemeClr val="bg1"/>
                </a:solidFill>
              </a:rPr>
              <a:t> 아귀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그림자 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밤의 끝자락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필멸자의 운명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6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989FA8D3-D8A2-4C21-9F9F-94F9C8A08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24599A-C63A-4CB5-88E6-CD0C148E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05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b="1" dirty="0">
                <a:solidFill>
                  <a:srgbClr val="FFFFFF"/>
                </a:solidFill>
              </a:rPr>
              <a:t>리그 오브 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b="1" dirty="0" err="1">
                <a:solidFill>
                  <a:srgbClr val="FFFFFF"/>
                </a:solidFill>
              </a:rPr>
              <a:t>레전드란</a:t>
            </a:r>
            <a:r>
              <a:rPr lang="en-US" altLang="ko-KR" sz="4000" b="1" dirty="0">
                <a:solidFill>
                  <a:srgbClr val="FFFFFF"/>
                </a:solidFill>
              </a:rPr>
              <a:t>?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C05E-25A9-4F19-911A-A0EE88D2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solidFill>
                  <a:srgbClr val="FFFFFF"/>
                </a:solidFill>
              </a:rPr>
              <a:t>한 맵에서 </a:t>
            </a:r>
            <a:r>
              <a:rPr lang="en-US" altLang="ko-KR" sz="2000">
                <a:solidFill>
                  <a:srgbClr val="FFFFFF"/>
                </a:solidFill>
              </a:rPr>
              <a:t>5</a:t>
            </a:r>
            <a:r>
              <a:rPr lang="ko-KR" altLang="en-US" sz="2000">
                <a:solidFill>
                  <a:srgbClr val="FFFFFF"/>
                </a:solidFill>
              </a:rPr>
              <a:t>명의 플레이어가 팀을 이뤄 다른 </a:t>
            </a:r>
            <a:r>
              <a:rPr lang="en-US" altLang="ko-KR" sz="2000">
                <a:solidFill>
                  <a:srgbClr val="FFFFFF"/>
                </a:solidFill>
              </a:rPr>
              <a:t>5</a:t>
            </a:r>
            <a:r>
              <a:rPr lang="ko-KR" altLang="en-US" sz="2000">
                <a:solidFill>
                  <a:srgbClr val="FFFFFF"/>
                </a:solidFill>
              </a:rPr>
              <a:t>명과 싸우는 팀 플레이 게임</a:t>
            </a:r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5</a:t>
            </a:r>
            <a:r>
              <a:rPr lang="ko-KR" altLang="en-US" sz="2000">
                <a:solidFill>
                  <a:srgbClr val="FFFFFF"/>
                </a:solidFill>
              </a:rPr>
              <a:t>명 모두가 다른 포지션을 맡아 싸운다</a:t>
            </a:r>
            <a:r>
              <a:rPr lang="en-US" altLang="ko-KR" sz="2000">
                <a:solidFill>
                  <a:srgbClr val="FFFFFF"/>
                </a:solidFill>
              </a:rPr>
              <a:t>. </a:t>
            </a: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여러가지 방법 </a:t>
            </a:r>
            <a:r>
              <a:rPr lang="en-US" altLang="ko-KR" sz="2000">
                <a:solidFill>
                  <a:srgbClr val="FFFFFF"/>
                </a:solidFill>
              </a:rPr>
              <a:t>( </a:t>
            </a:r>
            <a:r>
              <a:rPr lang="ko-KR" altLang="en-US" sz="2000">
                <a:solidFill>
                  <a:srgbClr val="FFFFFF"/>
                </a:solidFill>
              </a:rPr>
              <a:t>미니언</a:t>
            </a:r>
            <a:r>
              <a:rPr lang="en-US" altLang="ko-KR" sz="2000">
                <a:solidFill>
                  <a:srgbClr val="FFFFFF"/>
                </a:solidFill>
              </a:rPr>
              <a:t>, </a:t>
            </a:r>
            <a:r>
              <a:rPr lang="ko-KR" altLang="en-US" sz="2000">
                <a:solidFill>
                  <a:srgbClr val="FFFFFF"/>
                </a:solidFill>
              </a:rPr>
              <a:t>정글 몹 사냥</a:t>
            </a:r>
            <a:r>
              <a:rPr lang="en-US" altLang="ko-KR" sz="2000">
                <a:solidFill>
                  <a:srgbClr val="FFFFFF"/>
                </a:solidFill>
              </a:rPr>
              <a:t>, </a:t>
            </a:r>
            <a:r>
              <a:rPr lang="ko-KR" altLang="en-US" sz="2000">
                <a:solidFill>
                  <a:srgbClr val="FFFFFF"/>
                </a:solidFill>
              </a:rPr>
              <a:t>전투 등</a:t>
            </a:r>
            <a:r>
              <a:rPr lang="en-US" altLang="ko-KR" sz="2000">
                <a:solidFill>
                  <a:srgbClr val="FFFFFF"/>
                </a:solidFill>
              </a:rPr>
              <a:t>)</a:t>
            </a:r>
            <a:r>
              <a:rPr lang="ko-KR" altLang="en-US" sz="2000">
                <a:solidFill>
                  <a:srgbClr val="FFFFFF"/>
                </a:solidFill>
              </a:rPr>
              <a:t>으로 캐릭터를 성장시켜 아이템</a:t>
            </a:r>
            <a:r>
              <a:rPr lang="en-US" altLang="ko-KR" sz="2000">
                <a:solidFill>
                  <a:srgbClr val="FFFFFF"/>
                </a:solidFill>
              </a:rPr>
              <a:t>, </a:t>
            </a:r>
            <a:r>
              <a:rPr lang="ko-KR" altLang="en-US" sz="2000">
                <a:solidFill>
                  <a:srgbClr val="FFFFFF"/>
                </a:solidFill>
              </a:rPr>
              <a:t>새로운 스킬 등으로 강해진다</a:t>
            </a:r>
            <a:r>
              <a:rPr lang="en-US" altLang="ko-KR" sz="2000">
                <a:solidFill>
                  <a:srgbClr val="FFFFFF"/>
                </a:solidFill>
              </a:rPr>
              <a:t>. </a:t>
            </a: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상대방의 넥서스</a:t>
            </a:r>
            <a:r>
              <a:rPr lang="en-US" altLang="ko-KR" sz="2000">
                <a:solidFill>
                  <a:srgbClr val="FFFFFF"/>
                </a:solidFill>
              </a:rPr>
              <a:t>(</a:t>
            </a:r>
            <a:r>
              <a:rPr lang="ko-KR" altLang="en-US" sz="2000">
                <a:solidFill>
                  <a:srgbClr val="FFFFFF"/>
                </a:solidFill>
              </a:rPr>
              <a:t>건물</a:t>
            </a:r>
            <a:r>
              <a:rPr lang="en-US" altLang="ko-KR" sz="2000">
                <a:solidFill>
                  <a:srgbClr val="FFFFFF"/>
                </a:solidFill>
              </a:rPr>
              <a:t>)</a:t>
            </a:r>
            <a:r>
              <a:rPr lang="ko-KR" altLang="en-US" sz="2000">
                <a:solidFill>
                  <a:srgbClr val="FFFFFF"/>
                </a:solidFill>
              </a:rPr>
              <a:t>을 먼저 부수면 승리</a:t>
            </a:r>
          </a:p>
        </p:txBody>
      </p:sp>
    </p:spTree>
    <p:extLst>
      <p:ext uri="{BB962C8B-B14F-4D97-AF65-F5344CB8AC3E}">
        <p14:creationId xmlns:p14="http://schemas.microsoft.com/office/powerpoint/2010/main" val="2279374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4265F6CD-6234-4196-8236-9DC4604B54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94300-396B-422F-980F-BCA7E1E6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테이블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69B9A6A-6C17-45D3-BE23-D864471D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JDBC</a:t>
            </a:r>
            <a:r>
              <a:rPr lang="ko-KR" altLang="en-US" dirty="0">
                <a:solidFill>
                  <a:schemeClr val="bg1"/>
                </a:solidFill>
              </a:rPr>
              <a:t> 프로그래밍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918109-D74A-4FE1-B174-1EFF1BF32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8" y="2393228"/>
            <a:ext cx="9891849" cy="35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46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4265F6CD-6234-4196-8236-9DC4604B54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94300-396B-422F-980F-BCA7E1E6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</a:rPr>
              <a:t>튜플</a:t>
            </a:r>
            <a:r>
              <a:rPr lang="ko-KR" altLang="en-US" dirty="0">
                <a:solidFill>
                  <a:schemeClr val="bg1"/>
                </a:solidFill>
              </a:rPr>
              <a:t> 삽입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69B9A6A-6C17-45D3-BE23-D864471D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JDBC</a:t>
            </a:r>
            <a:r>
              <a:rPr lang="ko-KR" altLang="en-US" dirty="0">
                <a:solidFill>
                  <a:schemeClr val="bg1"/>
                </a:solidFill>
              </a:rPr>
              <a:t> 프로그래밍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D17EEA-D83E-415C-B6F6-67599F5C6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616"/>
            <a:ext cx="10384336" cy="36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9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54324BB0-2CD5-4A6D-B521-F68042C9B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B2A34-2F08-4CCA-9E63-5D2B128A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MYSQL </a:t>
            </a:r>
            <a:r>
              <a:rPr lang="ko-KR" altLang="en-US" dirty="0">
                <a:solidFill>
                  <a:schemeClr val="bg1"/>
                </a:solidFill>
              </a:rPr>
              <a:t>테이블 확인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11E75C3-235E-4593-A249-1493ABF2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JDBC</a:t>
            </a:r>
            <a:r>
              <a:rPr lang="ko-KR" altLang="en-US" dirty="0">
                <a:solidFill>
                  <a:schemeClr val="bg1"/>
                </a:solidFill>
              </a:rPr>
              <a:t> 프로그래밍</a:t>
            </a:r>
          </a:p>
        </p:txBody>
      </p:sp>
      <p:pic>
        <p:nvPicPr>
          <p:cNvPr id="7" name="그림 6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DDEAFEC6-91FF-4365-80F0-8A5FEEBFE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74" y="2539943"/>
            <a:ext cx="5725695" cy="39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17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1E0BF90B-F1AE-48D1-8962-B9C46CF273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F6870-4514-4D45-95DF-B6E763C9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8" y="16303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결과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08AB29B-FFCA-40CD-9B1C-1AF20B5A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JDBC</a:t>
            </a:r>
            <a:r>
              <a:rPr lang="ko-KR" altLang="en-US" dirty="0">
                <a:solidFill>
                  <a:schemeClr val="bg1"/>
                </a:solidFill>
              </a:rPr>
              <a:t> 프로그래밍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297EDD9-9F82-4AFF-9BA1-69FD2C3F8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90" y="2122082"/>
            <a:ext cx="9770219" cy="45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C40B878E-26EB-406A-888B-79C812C23B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7F1692-F52B-4063-911A-06F3A67D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623D8-E92F-4055-AF56-7FCB5488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bg1"/>
                </a:solidFill>
              </a:rPr>
              <a:t>게임 내에서 </a:t>
            </a:r>
            <a:r>
              <a:rPr lang="en-US" altLang="ko-KR" sz="3200" dirty="0">
                <a:solidFill>
                  <a:schemeClr val="bg1"/>
                </a:solidFill>
              </a:rPr>
              <a:t>20</a:t>
            </a:r>
            <a:r>
              <a:rPr lang="ko-KR" altLang="en-US" sz="3200" dirty="0">
                <a:solidFill>
                  <a:schemeClr val="bg1"/>
                </a:solidFill>
              </a:rPr>
              <a:t>분 동안 누적 데미지가 제일 높은 챔피언의 포지션을 </a:t>
            </a:r>
            <a:r>
              <a:rPr lang="ko-KR" altLang="en-US" sz="3200" dirty="0" err="1">
                <a:solidFill>
                  <a:schemeClr val="bg1"/>
                </a:solidFill>
              </a:rPr>
              <a:t>구하시오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0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A94418EC-3DAA-45BB-A7DC-40D6052C1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77AF629-283F-46D9-AF8F-629BD389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89A539-E81A-4248-BB2C-A7796B0E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select </a:t>
            </a:r>
            <a:r>
              <a:rPr lang="en-US" altLang="ko-KR" dirty="0">
                <a:solidFill>
                  <a:schemeClr val="bg1"/>
                </a:solidFill>
              </a:rPr>
              <a:t>position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from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i="1" dirty="0">
                <a:solidFill>
                  <a:schemeClr val="bg1"/>
                </a:solidFill>
              </a:rPr>
              <a:t>인 게임 챔피언 정보</a:t>
            </a:r>
            <a:endParaRPr lang="en-US" altLang="ko-KR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where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고유번호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챔피언 이름</a:t>
            </a:r>
            <a:r>
              <a:rPr lang="en-US" altLang="ko-KR" dirty="0">
                <a:solidFill>
                  <a:schemeClr val="bg1"/>
                </a:solidFill>
              </a:rPr>
              <a:t> ) </a:t>
            </a:r>
            <a:r>
              <a:rPr lang="en-US" altLang="ko-KR" b="1" dirty="0">
                <a:solidFill>
                  <a:schemeClr val="bg1"/>
                </a:solidFill>
              </a:rPr>
              <a:t>in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( </a:t>
            </a:r>
            <a:r>
              <a:rPr lang="en-US" altLang="ko-KR" b="1" dirty="0">
                <a:solidFill>
                  <a:schemeClr val="bg1"/>
                </a:solidFill>
              </a:rPr>
              <a:t>select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고유번호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챔피언 이름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  </a:t>
            </a:r>
            <a:r>
              <a:rPr lang="en-US" altLang="ko-KR" b="1" dirty="0">
                <a:solidFill>
                  <a:schemeClr val="bg1"/>
                </a:solidFill>
              </a:rPr>
              <a:t>from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i="1" dirty="0">
                <a:solidFill>
                  <a:schemeClr val="bg1"/>
                </a:solidFill>
              </a:rPr>
              <a:t>인 게임 데미지</a:t>
            </a:r>
            <a:endParaRPr lang="en-US" altLang="ko-KR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  </a:t>
            </a:r>
            <a:r>
              <a:rPr lang="en-US" altLang="ko-KR" b="1" dirty="0">
                <a:solidFill>
                  <a:schemeClr val="bg1"/>
                </a:solidFill>
              </a:rPr>
              <a:t>where</a:t>
            </a:r>
            <a:r>
              <a:rPr lang="en-US" altLang="ko-KR" dirty="0">
                <a:solidFill>
                  <a:schemeClr val="bg1"/>
                </a:solidFill>
              </a:rPr>
              <a:t> 20</a:t>
            </a:r>
            <a:r>
              <a:rPr lang="ko-KR" altLang="en-US" dirty="0">
                <a:solidFill>
                  <a:schemeClr val="bg1"/>
                </a:solidFill>
              </a:rPr>
              <a:t>분 누적 데미지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b="1" dirty="0">
                <a:solidFill>
                  <a:schemeClr val="bg1"/>
                </a:solidFill>
              </a:rPr>
              <a:t>= ( select </a:t>
            </a:r>
            <a:r>
              <a:rPr lang="en-US" altLang="ko-KR" dirty="0">
                <a:solidFill>
                  <a:schemeClr val="bg1"/>
                </a:solidFill>
              </a:rPr>
              <a:t>max(20</a:t>
            </a:r>
            <a:r>
              <a:rPr lang="ko-KR" altLang="en-US" dirty="0">
                <a:solidFill>
                  <a:schemeClr val="bg1"/>
                </a:solidFill>
              </a:rPr>
              <a:t>분 누적 데미지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		</a:t>
            </a:r>
            <a:r>
              <a:rPr lang="en-US" altLang="ko-KR" b="1" dirty="0">
                <a:solidFill>
                  <a:schemeClr val="bg1"/>
                </a:solidFill>
              </a:rPr>
              <a:t>from </a:t>
            </a:r>
            <a:r>
              <a:rPr lang="ko-KR" altLang="en-US" i="1" dirty="0">
                <a:solidFill>
                  <a:schemeClr val="bg1"/>
                </a:solidFill>
              </a:rPr>
              <a:t>인 게임 데미지</a:t>
            </a:r>
            <a:r>
              <a:rPr lang="en-US" altLang="ko-KR" i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) 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09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3E359A4-EE10-40ED-AFD7-4BCD7C16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4DDCAEF-B837-4A0F-A337-0899C39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21B2BF-797D-4933-B001-C6F0F85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ko-KR" altLang="en-US" dirty="0">
                <a:solidFill>
                  <a:schemeClr val="bg1"/>
                </a:solidFill>
              </a:rPr>
              <a:t>게임 내 포지션이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서포터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인 플레이어들 중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평균 </a:t>
            </a:r>
            <a:r>
              <a:rPr lang="ko-KR" altLang="en-US" dirty="0" err="1">
                <a:solidFill>
                  <a:schemeClr val="bg1"/>
                </a:solidFill>
              </a:rPr>
              <a:t>티어가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챌린저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인 플레이어들의 평균 시야점수와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평균 </a:t>
            </a:r>
            <a:r>
              <a:rPr lang="ko-KR" altLang="en-US" dirty="0" err="1">
                <a:solidFill>
                  <a:schemeClr val="bg1"/>
                </a:solidFill>
              </a:rPr>
              <a:t>티어가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골드</a:t>
            </a:r>
            <a:r>
              <a:rPr lang="en-US" altLang="ko-KR" dirty="0">
                <a:solidFill>
                  <a:schemeClr val="bg1"/>
                </a:solidFill>
              </a:rPr>
              <a:t>4’</a:t>
            </a:r>
            <a:r>
              <a:rPr lang="ko-KR" altLang="en-US" dirty="0">
                <a:solidFill>
                  <a:schemeClr val="bg1"/>
                </a:solidFill>
              </a:rPr>
              <a:t>인 플레이어들의 평균 시야점수를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 err="1">
                <a:solidFill>
                  <a:schemeClr val="bg1"/>
                </a:solidFill>
              </a:rPr>
              <a:t>출력하시오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4772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3E359A4-EE10-40ED-AFD7-4BCD7C16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4DDCAEF-B837-4A0F-A337-0899C39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21B2BF-797D-4933-B001-C6F0F85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06" y="1889794"/>
            <a:ext cx="1195136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select</a:t>
            </a:r>
            <a:r>
              <a:rPr lang="en-US" altLang="ko-KR" dirty="0">
                <a:solidFill>
                  <a:schemeClr val="bg1"/>
                </a:solidFill>
              </a:rPr>
              <a:t> (select avg( </a:t>
            </a:r>
            <a:r>
              <a:rPr lang="ko-KR" altLang="en-US" dirty="0">
                <a:solidFill>
                  <a:schemeClr val="bg1"/>
                </a:solidFill>
              </a:rPr>
              <a:t>시야 점수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  from </a:t>
            </a:r>
            <a:r>
              <a:rPr lang="ko-KR" altLang="en-US" dirty="0">
                <a:solidFill>
                  <a:schemeClr val="bg1"/>
                </a:solidFill>
              </a:rPr>
              <a:t>인 게임 플레이 </a:t>
            </a:r>
            <a:r>
              <a:rPr lang="en-US" altLang="ko-KR" dirty="0">
                <a:solidFill>
                  <a:schemeClr val="bg1"/>
                </a:solidFill>
              </a:rPr>
              <a:t>as </a:t>
            </a:r>
            <a:r>
              <a:rPr lang="en-US" altLang="ko-KR" dirty="0" err="1">
                <a:solidFill>
                  <a:schemeClr val="bg1"/>
                </a:solidFill>
              </a:rPr>
              <a:t>ip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실행된 게임 </a:t>
            </a:r>
            <a:r>
              <a:rPr lang="en-US" altLang="ko-KR" dirty="0">
                <a:solidFill>
                  <a:schemeClr val="bg1"/>
                </a:solidFill>
              </a:rPr>
              <a:t>as pb, </a:t>
            </a:r>
            <a:r>
              <a:rPr lang="ko-KR" altLang="en-US" dirty="0">
                <a:solidFill>
                  <a:schemeClr val="bg1"/>
                </a:solidFill>
              </a:rPr>
              <a:t>인 게임 선택정보 </a:t>
            </a:r>
            <a:r>
              <a:rPr lang="en-US" altLang="ko-KR" dirty="0">
                <a:solidFill>
                  <a:schemeClr val="bg1"/>
                </a:solidFill>
              </a:rPr>
              <a:t>as is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  where </a:t>
            </a:r>
            <a:r>
              <a:rPr lang="en-US" altLang="ko-KR" dirty="0" err="1">
                <a:solidFill>
                  <a:schemeClr val="bg1"/>
                </a:solidFill>
              </a:rPr>
              <a:t>ip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= pb.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and </a:t>
            </a:r>
            <a:r>
              <a:rPr lang="en-US" altLang="ko-KR" dirty="0" err="1">
                <a:solidFill>
                  <a:schemeClr val="bg1"/>
                </a:solidFill>
              </a:rPr>
              <a:t>ip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= is.</a:t>
            </a:r>
            <a:r>
              <a:rPr lang="ko-KR" altLang="en-US" dirty="0">
                <a:solidFill>
                  <a:schemeClr val="bg1"/>
                </a:solidFill>
              </a:rPr>
              <a:t>고유번호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	  and </a:t>
            </a:r>
            <a:r>
              <a:rPr lang="ko-KR" altLang="en-US" dirty="0">
                <a:solidFill>
                  <a:schemeClr val="bg1"/>
                </a:solidFill>
              </a:rPr>
              <a:t>포지션 </a:t>
            </a:r>
            <a:r>
              <a:rPr lang="en-US" altLang="ko-KR" dirty="0">
                <a:solidFill>
                  <a:schemeClr val="bg1"/>
                </a:solidFill>
              </a:rPr>
              <a:t>= "</a:t>
            </a:r>
            <a:r>
              <a:rPr lang="ko-KR" altLang="en-US" dirty="0">
                <a:solidFill>
                  <a:schemeClr val="bg1"/>
                </a:solidFill>
              </a:rPr>
              <a:t>서포터</a:t>
            </a:r>
            <a:r>
              <a:rPr lang="en-US" altLang="ko-KR" dirty="0">
                <a:solidFill>
                  <a:schemeClr val="bg1"/>
                </a:solidFill>
              </a:rPr>
              <a:t>"  and </a:t>
            </a:r>
            <a:r>
              <a:rPr lang="ko-KR" altLang="en-US" dirty="0">
                <a:solidFill>
                  <a:schemeClr val="bg1"/>
                </a:solidFill>
              </a:rPr>
              <a:t>평균 </a:t>
            </a:r>
            <a:r>
              <a:rPr lang="ko-KR" altLang="en-US" dirty="0" err="1">
                <a:solidFill>
                  <a:schemeClr val="bg1"/>
                </a:solidFill>
              </a:rPr>
              <a:t>티어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= 27)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as </a:t>
            </a:r>
            <a:r>
              <a:rPr lang="ko-KR" altLang="en-US" dirty="0">
                <a:solidFill>
                  <a:schemeClr val="bg1"/>
                </a:solidFill>
              </a:rPr>
              <a:t>챌린저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>
                <a:solidFill>
                  <a:schemeClr val="bg1"/>
                </a:solidFill>
              </a:rPr>
              <a:t>평균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>
                <a:solidFill>
                  <a:schemeClr val="bg1"/>
                </a:solidFill>
              </a:rPr>
              <a:t>시야점수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avg( </a:t>
            </a:r>
            <a:r>
              <a:rPr lang="ko-KR" altLang="en-US" dirty="0">
                <a:solidFill>
                  <a:schemeClr val="bg1"/>
                </a:solidFill>
              </a:rPr>
              <a:t>시야 점수 </a:t>
            </a:r>
            <a:r>
              <a:rPr lang="en-US" altLang="ko-KR" dirty="0">
                <a:solidFill>
                  <a:schemeClr val="bg1"/>
                </a:solidFill>
              </a:rPr>
              <a:t>) as </a:t>
            </a:r>
            <a:r>
              <a:rPr lang="ko-KR" altLang="en-US" dirty="0">
                <a:solidFill>
                  <a:schemeClr val="bg1"/>
                </a:solidFill>
              </a:rPr>
              <a:t>골드</a:t>
            </a:r>
            <a:r>
              <a:rPr lang="en-US" altLang="ko-KR" dirty="0">
                <a:solidFill>
                  <a:schemeClr val="bg1"/>
                </a:solidFill>
              </a:rPr>
              <a:t>4_</a:t>
            </a:r>
            <a:r>
              <a:rPr lang="ko-KR" altLang="en-US" dirty="0">
                <a:solidFill>
                  <a:schemeClr val="bg1"/>
                </a:solidFill>
              </a:rPr>
              <a:t>평균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>
                <a:solidFill>
                  <a:schemeClr val="bg1"/>
                </a:solidFill>
              </a:rPr>
              <a:t>시야 점수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from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인 게임 플레이 </a:t>
            </a:r>
            <a:r>
              <a:rPr lang="en-US" altLang="ko-KR" dirty="0">
                <a:solidFill>
                  <a:schemeClr val="bg1"/>
                </a:solidFill>
              </a:rPr>
              <a:t>as </a:t>
            </a:r>
            <a:r>
              <a:rPr lang="en-US" altLang="ko-KR" dirty="0" err="1">
                <a:solidFill>
                  <a:schemeClr val="bg1"/>
                </a:solidFill>
              </a:rPr>
              <a:t>ip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실행된 게임 </a:t>
            </a:r>
            <a:r>
              <a:rPr lang="en-US" altLang="ko-KR" dirty="0">
                <a:solidFill>
                  <a:schemeClr val="bg1"/>
                </a:solidFill>
              </a:rPr>
              <a:t>as pb, </a:t>
            </a:r>
            <a:r>
              <a:rPr lang="ko-KR" altLang="en-US" dirty="0">
                <a:solidFill>
                  <a:schemeClr val="bg1"/>
                </a:solidFill>
              </a:rPr>
              <a:t>인 게임 선택정보 </a:t>
            </a:r>
            <a:r>
              <a:rPr lang="en-US" altLang="ko-KR" dirty="0">
                <a:solidFill>
                  <a:schemeClr val="bg1"/>
                </a:solidFill>
              </a:rPr>
              <a:t>as is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where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ip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= pb.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and </a:t>
            </a:r>
            <a:r>
              <a:rPr lang="en-US" altLang="ko-KR" dirty="0" err="1">
                <a:solidFill>
                  <a:schemeClr val="bg1"/>
                </a:solidFill>
              </a:rPr>
              <a:t>ip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= is.</a:t>
            </a:r>
            <a:r>
              <a:rPr lang="ko-KR" altLang="en-US" dirty="0">
                <a:solidFill>
                  <a:schemeClr val="bg1"/>
                </a:solidFill>
              </a:rPr>
              <a:t>고유번호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 and </a:t>
            </a:r>
            <a:r>
              <a:rPr lang="ko-KR" altLang="en-US" dirty="0">
                <a:solidFill>
                  <a:schemeClr val="bg1"/>
                </a:solidFill>
              </a:rPr>
              <a:t>포지션 </a:t>
            </a:r>
            <a:r>
              <a:rPr lang="en-US" altLang="ko-KR" dirty="0">
                <a:solidFill>
                  <a:schemeClr val="bg1"/>
                </a:solidFill>
              </a:rPr>
              <a:t>= "</a:t>
            </a:r>
            <a:r>
              <a:rPr lang="ko-KR" altLang="en-US" dirty="0">
                <a:solidFill>
                  <a:schemeClr val="bg1"/>
                </a:solidFill>
              </a:rPr>
              <a:t>서포터</a:t>
            </a:r>
            <a:r>
              <a:rPr lang="en-US" altLang="ko-KR" dirty="0">
                <a:solidFill>
                  <a:schemeClr val="bg1"/>
                </a:solidFill>
              </a:rPr>
              <a:t>"  and </a:t>
            </a:r>
            <a:r>
              <a:rPr lang="ko-KR" altLang="en-US" dirty="0">
                <a:solidFill>
                  <a:schemeClr val="bg1"/>
                </a:solidFill>
              </a:rPr>
              <a:t>평균 </a:t>
            </a:r>
            <a:r>
              <a:rPr lang="ko-KR" altLang="en-US" dirty="0" err="1">
                <a:solidFill>
                  <a:schemeClr val="bg1"/>
                </a:solidFill>
              </a:rPr>
              <a:t>티어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= 13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36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3E359A4-EE10-40ED-AFD7-4BCD7C16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4DDCAEF-B837-4A0F-A337-0899C39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21B2BF-797D-4933-B001-C6F0F85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3. 2020</a:t>
            </a:r>
            <a:r>
              <a:rPr lang="ko-KR" altLang="en-US" sz="3200" dirty="0">
                <a:solidFill>
                  <a:schemeClr val="bg1"/>
                </a:solidFill>
              </a:rPr>
              <a:t>년 </a:t>
            </a:r>
            <a:r>
              <a:rPr lang="en-US" altLang="ko-KR" sz="3200" dirty="0">
                <a:solidFill>
                  <a:schemeClr val="bg1"/>
                </a:solidFill>
              </a:rPr>
              <a:t>10</a:t>
            </a:r>
            <a:r>
              <a:rPr lang="ko-KR" altLang="en-US" sz="3200" dirty="0">
                <a:solidFill>
                  <a:schemeClr val="bg1"/>
                </a:solidFill>
              </a:rPr>
              <a:t>월 </a:t>
            </a:r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ko-KR" altLang="en-US" sz="3200" dirty="0">
                <a:solidFill>
                  <a:schemeClr val="bg1"/>
                </a:solidFill>
              </a:rPr>
              <a:t>일 패치 이후의 게임 플레이에서</a:t>
            </a:r>
            <a:r>
              <a:rPr lang="en-US" altLang="ko-KR" sz="3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 300</a:t>
            </a:r>
            <a:r>
              <a:rPr lang="ko-KR" altLang="en-US" sz="3200" dirty="0">
                <a:solidFill>
                  <a:schemeClr val="bg1"/>
                </a:solidFill>
              </a:rPr>
              <a:t>판 이하로 </a:t>
            </a:r>
            <a:r>
              <a:rPr lang="ko-KR" altLang="en-US" sz="3200" dirty="0" err="1">
                <a:solidFill>
                  <a:schemeClr val="bg1"/>
                </a:solidFill>
              </a:rPr>
              <a:t>플레이된</a:t>
            </a:r>
            <a:r>
              <a:rPr lang="ko-KR" altLang="en-US" sz="3200" dirty="0">
                <a:solidFill>
                  <a:schemeClr val="bg1"/>
                </a:solidFill>
              </a:rPr>
              <a:t> 챔피언들의 이름과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10</a:t>
            </a:r>
            <a:r>
              <a:rPr lang="ko-KR" altLang="en-US" sz="3200" dirty="0">
                <a:solidFill>
                  <a:schemeClr val="bg1"/>
                </a:solidFill>
              </a:rPr>
              <a:t>분</a:t>
            </a:r>
            <a:r>
              <a:rPr lang="en-US" altLang="ko-KR" sz="3200" dirty="0">
                <a:solidFill>
                  <a:schemeClr val="bg1"/>
                </a:solidFill>
              </a:rPr>
              <a:t>,20</a:t>
            </a:r>
            <a:r>
              <a:rPr lang="ko-KR" altLang="en-US" sz="3200" dirty="0">
                <a:solidFill>
                  <a:schemeClr val="bg1"/>
                </a:solidFill>
              </a:rPr>
              <a:t>분</a:t>
            </a:r>
            <a:r>
              <a:rPr lang="en-US" altLang="ko-KR" sz="3200" dirty="0">
                <a:solidFill>
                  <a:schemeClr val="bg1"/>
                </a:solidFill>
              </a:rPr>
              <a:t>,30</a:t>
            </a:r>
            <a:r>
              <a:rPr lang="ko-KR" altLang="en-US" sz="3200" dirty="0">
                <a:solidFill>
                  <a:schemeClr val="bg1"/>
                </a:solidFill>
              </a:rPr>
              <a:t>분 누적 데미지를 </a:t>
            </a:r>
            <a:r>
              <a:rPr lang="ko-KR" altLang="en-US" sz="3200" dirty="0" err="1">
                <a:solidFill>
                  <a:schemeClr val="bg1"/>
                </a:solidFill>
              </a:rPr>
              <a:t>출력하시오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59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3E359A4-EE10-40ED-AFD7-4BCD7C16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4DDCAEF-B837-4A0F-A337-0899C39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21B2BF-797D-4933-B001-C6F0F85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91" y="1599071"/>
            <a:ext cx="1107999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select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챔피언 이름</a:t>
            </a:r>
            <a:r>
              <a:rPr lang="en-US" altLang="ko-KR" dirty="0">
                <a:solidFill>
                  <a:schemeClr val="bg1"/>
                </a:solidFill>
              </a:rPr>
              <a:t>, 10</a:t>
            </a:r>
            <a:r>
              <a:rPr lang="ko-KR" altLang="en-US" dirty="0" err="1">
                <a:solidFill>
                  <a:schemeClr val="bg1"/>
                </a:solidFill>
              </a:rPr>
              <a:t>분누적데미지</a:t>
            </a:r>
            <a:r>
              <a:rPr lang="en-US" altLang="ko-KR" dirty="0">
                <a:solidFill>
                  <a:schemeClr val="bg1"/>
                </a:solidFill>
              </a:rPr>
              <a:t>, 20</a:t>
            </a:r>
            <a:r>
              <a:rPr lang="ko-KR" altLang="en-US" dirty="0" err="1">
                <a:solidFill>
                  <a:schemeClr val="bg1"/>
                </a:solidFill>
              </a:rPr>
              <a:t>분누적데미지</a:t>
            </a:r>
            <a:r>
              <a:rPr lang="en-US" altLang="ko-KR" dirty="0">
                <a:solidFill>
                  <a:schemeClr val="bg1"/>
                </a:solidFill>
              </a:rPr>
              <a:t>, 30</a:t>
            </a:r>
            <a:r>
              <a:rPr lang="ko-KR" altLang="en-US" dirty="0" err="1">
                <a:solidFill>
                  <a:schemeClr val="bg1"/>
                </a:solidFill>
              </a:rPr>
              <a:t>분누적데미지</a:t>
            </a: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from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인 게임 데미지 </a:t>
            </a:r>
            <a:r>
              <a:rPr lang="en-US" altLang="ko-KR" dirty="0">
                <a:solidFill>
                  <a:schemeClr val="bg1"/>
                </a:solidFill>
              </a:rPr>
              <a:t> as id, </a:t>
            </a:r>
            <a:r>
              <a:rPr lang="ko-KR" altLang="en-US" dirty="0">
                <a:solidFill>
                  <a:schemeClr val="bg1"/>
                </a:solidFill>
              </a:rPr>
              <a:t>실행된 게임 </a:t>
            </a:r>
            <a:r>
              <a:rPr lang="en-US" altLang="ko-KR" dirty="0">
                <a:solidFill>
                  <a:schemeClr val="bg1"/>
                </a:solidFill>
              </a:rPr>
              <a:t>as </a:t>
            </a:r>
            <a:r>
              <a:rPr lang="en-US" altLang="ko-KR" dirty="0" err="1">
                <a:solidFill>
                  <a:schemeClr val="bg1"/>
                </a:solidFill>
              </a:rPr>
              <a:t>pg</a:t>
            </a: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where</a:t>
            </a:r>
            <a:r>
              <a:rPr lang="en-US" altLang="ko-KR" dirty="0">
                <a:solidFill>
                  <a:schemeClr val="bg1"/>
                </a:solidFill>
              </a:rPr>
              <a:t> id.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= pg.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and pg.</a:t>
            </a:r>
            <a:r>
              <a:rPr lang="ko-KR" altLang="en-US" dirty="0">
                <a:solidFill>
                  <a:schemeClr val="bg1"/>
                </a:solidFill>
              </a:rPr>
              <a:t>날짜 </a:t>
            </a:r>
            <a:r>
              <a:rPr lang="en-US" altLang="ko-KR" dirty="0">
                <a:solidFill>
                  <a:schemeClr val="bg1"/>
                </a:solidFill>
              </a:rPr>
              <a:t>&gt; 20201001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and 	</a:t>
            </a:r>
            <a:r>
              <a:rPr lang="ko-KR" altLang="en-US" dirty="0">
                <a:solidFill>
                  <a:schemeClr val="bg1"/>
                </a:solidFill>
              </a:rPr>
              <a:t>챔피언 이름 </a:t>
            </a:r>
            <a:r>
              <a:rPr lang="en-US" altLang="ko-KR" dirty="0">
                <a:solidFill>
                  <a:schemeClr val="bg1"/>
                </a:solidFill>
              </a:rPr>
              <a:t>in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			(	</a:t>
            </a:r>
            <a:r>
              <a:rPr lang="en-US" altLang="ko-KR" b="1" dirty="0">
                <a:solidFill>
                  <a:schemeClr val="bg1"/>
                </a:solidFill>
              </a:rPr>
              <a:t>select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챔피언 이름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				</a:t>
            </a:r>
            <a:r>
              <a:rPr lang="en-US" altLang="ko-KR" b="1" dirty="0">
                <a:solidFill>
                  <a:schemeClr val="bg1"/>
                </a:solidFill>
              </a:rPr>
              <a:t>from </a:t>
            </a:r>
            <a:r>
              <a:rPr lang="ko-KR" altLang="en-US" dirty="0">
                <a:solidFill>
                  <a:schemeClr val="bg1"/>
                </a:solidFill>
              </a:rPr>
              <a:t>인 게임 플레이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				</a:t>
            </a:r>
            <a:r>
              <a:rPr lang="en-US" altLang="ko-KR" b="1" dirty="0">
                <a:solidFill>
                  <a:schemeClr val="bg1"/>
                </a:solidFill>
              </a:rPr>
              <a:t>group by </a:t>
            </a:r>
            <a:r>
              <a:rPr lang="ko-KR" altLang="en-US" dirty="0">
                <a:solidFill>
                  <a:schemeClr val="bg1"/>
                </a:solidFill>
              </a:rPr>
              <a:t>챔피언 이름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				</a:t>
            </a:r>
            <a:r>
              <a:rPr lang="en-US" altLang="ko-KR" b="1" dirty="0">
                <a:solidFill>
                  <a:schemeClr val="bg1"/>
                </a:solidFill>
              </a:rPr>
              <a:t>having count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챔피언이름 </a:t>
            </a:r>
            <a:r>
              <a:rPr lang="en-US" altLang="ko-KR" dirty="0">
                <a:solidFill>
                  <a:schemeClr val="bg1"/>
                </a:solidFill>
              </a:rPr>
              <a:t>) &lt; 300  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4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AB8FB2F5-DB2C-4BB4-935B-DC3567351D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48EC63-6F33-4CAE-99E3-BA818B44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b="1" dirty="0">
                <a:solidFill>
                  <a:srgbClr val="FFFFFF"/>
                </a:solidFill>
              </a:rPr>
              <a:t>이 </a:t>
            </a:r>
            <a:r>
              <a:rPr lang="en-US" altLang="ko-KR" sz="4000" b="1" dirty="0">
                <a:solidFill>
                  <a:srgbClr val="FFFFFF"/>
                </a:solidFill>
              </a:rPr>
              <a:t>DB</a:t>
            </a:r>
            <a:r>
              <a:rPr lang="ko-KR" altLang="en-US" sz="4000" b="1" dirty="0">
                <a:solidFill>
                  <a:srgbClr val="FFFFFF"/>
                </a:solidFill>
              </a:rPr>
              <a:t>가 왜 필요한가</a:t>
            </a:r>
            <a:r>
              <a:rPr lang="en-US" altLang="ko-KR" sz="4000" b="1" dirty="0">
                <a:solidFill>
                  <a:srgbClr val="FFFFFF"/>
                </a:solidFill>
              </a:rPr>
              <a:t>?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0D2F2-E922-43A8-AFEE-AACD2208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이러한 게임에서 가장 중요한 요소 </a:t>
            </a:r>
            <a:r>
              <a:rPr lang="en-US" altLang="ko-KR" sz="2000" dirty="0">
                <a:solidFill>
                  <a:srgbClr val="FFFFFF"/>
                </a:solidFill>
              </a:rPr>
              <a:t>: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  </a:t>
            </a:r>
            <a:r>
              <a:rPr lang="ko-KR" altLang="en-US" sz="2000" dirty="0">
                <a:solidFill>
                  <a:srgbClr val="FFFFFF"/>
                </a:solidFill>
              </a:rPr>
              <a:t>각 캐릭터들의 </a:t>
            </a:r>
            <a:r>
              <a:rPr lang="ko-KR" altLang="en-US" sz="2000" b="1" dirty="0">
                <a:solidFill>
                  <a:srgbClr val="FFFFFF"/>
                </a:solidFill>
              </a:rPr>
              <a:t>밸런스</a:t>
            </a:r>
            <a:r>
              <a:rPr lang="en-US" altLang="ko-KR" sz="2000" b="1" dirty="0">
                <a:solidFill>
                  <a:srgbClr val="FFFFFF"/>
                </a:solidFill>
              </a:rPr>
              <a:t>, </a:t>
            </a:r>
            <a:r>
              <a:rPr lang="ko-KR" altLang="en-US" sz="2000" b="1" dirty="0">
                <a:solidFill>
                  <a:srgbClr val="FFFFFF"/>
                </a:solidFill>
              </a:rPr>
              <a:t>즉 균형이 적절한가</a:t>
            </a:r>
            <a:r>
              <a:rPr lang="en-US" altLang="ko-KR" sz="2000" b="1" dirty="0">
                <a:solidFill>
                  <a:srgbClr val="FFFFFF"/>
                </a:solidFill>
              </a:rPr>
              <a:t>? 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만약 특정 캐릭터만 쌔다 면</a:t>
            </a:r>
            <a:r>
              <a:rPr lang="en-US" altLang="ko-KR" sz="2000" dirty="0">
                <a:solidFill>
                  <a:srgbClr val="FFFFFF"/>
                </a:solidFill>
              </a:rPr>
              <a:t> : 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너도 나도 그 캐릭터만 함 </a:t>
            </a:r>
            <a:r>
              <a:rPr lang="en-US" altLang="ko-KR" sz="2000" dirty="0">
                <a:solidFill>
                  <a:srgbClr val="FFFFFF"/>
                </a:solidFill>
              </a:rPr>
              <a:t>-&gt; </a:t>
            </a:r>
            <a:r>
              <a:rPr lang="ko-KR" altLang="en-US" sz="2000" dirty="0">
                <a:solidFill>
                  <a:srgbClr val="FFFFFF"/>
                </a:solidFill>
              </a:rPr>
              <a:t>재미 감소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다른 캐릭터 소외 등 즐거움을 주는 요소 급감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적절한 </a:t>
            </a:r>
            <a:r>
              <a:rPr lang="ko-KR" altLang="en-US" sz="2000" dirty="0" err="1">
                <a:solidFill>
                  <a:srgbClr val="FFFFFF"/>
                </a:solidFill>
              </a:rPr>
              <a:t>밸런싱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-&gt; </a:t>
            </a:r>
            <a:r>
              <a:rPr lang="ko-KR" altLang="en-US" sz="2000" dirty="0">
                <a:solidFill>
                  <a:srgbClr val="FFFFFF"/>
                </a:solidFill>
              </a:rPr>
              <a:t>캐릭터 간의 균형을 유지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-&gt; </a:t>
            </a:r>
            <a:r>
              <a:rPr lang="ko-KR" altLang="en-US" sz="2000" dirty="0">
                <a:solidFill>
                  <a:srgbClr val="FFFFFF"/>
                </a:solidFill>
              </a:rPr>
              <a:t>게임이 재밌어 짐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&gt;&gt; </a:t>
            </a:r>
            <a:r>
              <a:rPr lang="ko-KR" altLang="en-US" sz="2000" dirty="0">
                <a:solidFill>
                  <a:srgbClr val="FFFFFF"/>
                </a:solidFill>
              </a:rPr>
              <a:t>패치를 통해 이를 보완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3E359A4-EE10-40ED-AFD7-4BCD7C16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4DDCAEF-B837-4A0F-A337-0899C39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21B2BF-797D-4933-B001-C6F0F85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인 게임 포지션이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원거리 딜러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이고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게임에서 승리 한 플레이어들이 선택 한 룬들의 횟수를 첫 번째 주 룬을 기준으로 </a:t>
            </a:r>
            <a:r>
              <a:rPr lang="ko-KR" altLang="en-US" dirty="0" err="1">
                <a:solidFill>
                  <a:schemeClr val="bg1"/>
                </a:solidFill>
              </a:rPr>
              <a:t>출력하시오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44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3E359A4-EE10-40ED-AFD7-4BCD7C16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4DDCAEF-B837-4A0F-A337-0899C39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21B2BF-797D-4933-B001-C6F0F85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select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주 룬</a:t>
            </a:r>
            <a:r>
              <a:rPr lang="en-US" altLang="ko-KR" dirty="0">
                <a:solidFill>
                  <a:schemeClr val="bg1"/>
                </a:solidFill>
              </a:rPr>
              <a:t>1 , count( </a:t>
            </a:r>
            <a:r>
              <a:rPr lang="ko-KR" altLang="en-US" dirty="0">
                <a:solidFill>
                  <a:schemeClr val="bg1"/>
                </a:solidFill>
              </a:rPr>
              <a:t>주 룬</a:t>
            </a:r>
            <a:r>
              <a:rPr lang="en-US" altLang="ko-KR" dirty="0">
                <a:solidFill>
                  <a:schemeClr val="bg1"/>
                </a:solidFill>
              </a:rPr>
              <a:t>1 )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from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인 게임 플레이어 선택 정보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where 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 in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	(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b="1" dirty="0">
                <a:solidFill>
                  <a:schemeClr val="bg1"/>
                </a:solidFill>
              </a:rPr>
              <a:t>select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고유번호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b="1" dirty="0">
                <a:solidFill>
                  <a:schemeClr val="bg1"/>
                </a:solidFill>
              </a:rPr>
              <a:t>from </a:t>
            </a:r>
            <a:r>
              <a:rPr lang="ko-KR" altLang="en-US" dirty="0">
                <a:solidFill>
                  <a:schemeClr val="bg1"/>
                </a:solidFill>
              </a:rPr>
              <a:t>인 게임 플레이어 선택 정보 </a:t>
            </a:r>
            <a:r>
              <a:rPr lang="en-US" altLang="ko-KR" dirty="0">
                <a:solidFill>
                  <a:schemeClr val="bg1"/>
                </a:solidFill>
              </a:rPr>
              <a:t>as is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인 게임 플레이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b="1" dirty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포지션 </a:t>
            </a:r>
            <a:r>
              <a:rPr lang="en-US" altLang="ko-KR" dirty="0">
                <a:solidFill>
                  <a:schemeClr val="bg1"/>
                </a:solidFill>
              </a:rPr>
              <a:t>= “ </a:t>
            </a:r>
            <a:r>
              <a:rPr lang="ko-KR" altLang="en-US" dirty="0">
                <a:solidFill>
                  <a:schemeClr val="bg1"/>
                </a:solidFill>
              </a:rPr>
              <a:t>원 거리 딜러</a:t>
            </a:r>
            <a:r>
              <a:rPr lang="en-US" altLang="ko-KR" dirty="0">
                <a:solidFill>
                  <a:schemeClr val="bg1"/>
                </a:solidFill>
              </a:rPr>
              <a:t>” and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		</a:t>
            </a:r>
            <a:r>
              <a:rPr lang="ko-KR" altLang="en-US" dirty="0">
                <a:solidFill>
                  <a:schemeClr val="bg1"/>
                </a:solidFill>
              </a:rPr>
              <a:t>인 게임 플레이</a:t>
            </a:r>
            <a:r>
              <a:rPr lang="en-US" altLang="ko-KR" dirty="0">
                <a:solidFill>
                  <a:schemeClr val="bg1"/>
                </a:solidFill>
              </a:rPr>
              <a:t>.w/l = “win”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		is.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게임 플레이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고유번호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	)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group by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주 룬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16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3E359A4-EE10-40ED-AFD7-4BCD7C16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4DDCAEF-B837-4A0F-A337-0899C39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21B2BF-797D-4933-B001-C6F0F85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신 챔피언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사미라</a:t>
            </a:r>
            <a:r>
              <a:rPr lang="en-US" altLang="ko-KR" dirty="0">
                <a:solidFill>
                  <a:schemeClr val="bg1"/>
                </a:solidFill>
              </a:rPr>
              <a:t>＇</a:t>
            </a:r>
            <a:r>
              <a:rPr lang="ko-KR" altLang="en-US" dirty="0">
                <a:solidFill>
                  <a:schemeClr val="bg1"/>
                </a:solidFill>
              </a:rPr>
              <a:t>가 출시되었다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 챔피언의 기본 성능을 알아보기 위해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 챔피언의 게임 내에서의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킬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어시스트</a:t>
            </a:r>
            <a:r>
              <a:rPr lang="en-US" altLang="ko-KR" dirty="0">
                <a:solidFill>
                  <a:schemeClr val="bg1"/>
                </a:solidFill>
              </a:rPr>
              <a:t>)/</a:t>
            </a:r>
            <a:r>
              <a:rPr lang="ko-KR" altLang="en-US" dirty="0" err="1">
                <a:solidFill>
                  <a:schemeClr val="bg1"/>
                </a:solidFill>
              </a:rPr>
              <a:t>데스의</a:t>
            </a:r>
            <a:r>
              <a:rPr lang="ko-KR" altLang="en-US" dirty="0">
                <a:solidFill>
                  <a:schemeClr val="bg1"/>
                </a:solidFill>
              </a:rPr>
              <a:t> 평균과 분 당 먹은 </a:t>
            </a:r>
            <a:r>
              <a:rPr lang="en-US" altLang="ko-KR" dirty="0">
                <a:solidFill>
                  <a:schemeClr val="bg1"/>
                </a:solidFill>
              </a:rPr>
              <a:t>Cs</a:t>
            </a:r>
            <a:r>
              <a:rPr lang="ko-KR" altLang="en-US" dirty="0">
                <a:solidFill>
                  <a:schemeClr val="bg1"/>
                </a:solidFill>
              </a:rPr>
              <a:t>의 개수를 출력하여라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21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23E359A4-EE10-40ED-AFD7-4BCD7C16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4DDCAEF-B837-4A0F-A337-0899C39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 SQL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21B2BF-797D-4933-B001-C6F0F85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512" y="2055813"/>
            <a:ext cx="1199439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select </a:t>
            </a:r>
            <a:r>
              <a:rPr lang="en-US" altLang="ko-KR" dirty="0">
                <a:solidFill>
                  <a:schemeClr val="bg1"/>
                </a:solidFill>
              </a:rPr>
              <a:t> avg( (</a:t>
            </a:r>
            <a:r>
              <a:rPr lang="ko-KR" altLang="en-US" dirty="0">
                <a:solidFill>
                  <a:schemeClr val="bg1"/>
                </a:solidFill>
              </a:rPr>
              <a:t>킬</a:t>
            </a:r>
            <a:r>
              <a:rPr lang="en-US" altLang="ko-KR" dirty="0">
                <a:solidFill>
                  <a:schemeClr val="bg1"/>
                </a:solidFill>
              </a:rPr>
              <a:t>+</a:t>
            </a:r>
            <a:r>
              <a:rPr lang="ko-KR" altLang="en-US" dirty="0">
                <a:solidFill>
                  <a:schemeClr val="bg1"/>
                </a:solidFill>
              </a:rPr>
              <a:t>어시스트</a:t>
            </a:r>
            <a:r>
              <a:rPr lang="en-US" altLang="ko-KR" dirty="0">
                <a:solidFill>
                  <a:schemeClr val="bg1"/>
                </a:solidFill>
              </a:rPr>
              <a:t>)/</a:t>
            </a:r>
            <a:r>
              <a:rPr lang="ko-KR" altLang="en-US" dirty="0" err="1">
                <a:solidFill>
                  <a:schemeClr val="bg1"/>
                </a:solidFill>
              </a:rPr>
              <a:t>데스</a:t>
            </a:r>
            <a:r>
              <a:rPr lang="en-US" altLang="ko-KR" dirty="0">
                <a:solidFill>
                  <a:schemeClr val="bg1"/>
                </a:solidFill>
              </a:rPr>
              <a:t>) as KDA ,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   avg( CS/(</a:t>
            </a:r>
            <a:r>
              <a:rPr lang="ko-KR" altLang="en-US" dirty="0">
                <a:solidFill>
                  <a:schemeClr val="bg1"/>
                </a:solidFill>
              </a:rPr>
              <a:t>진행 시간 </a:t>
            </a:r>
            <a:r>
              <a:rPr lang="en-US" altLang="ko-KR" dirty="0">
                <a:solidFill>
                  <a:schemeClr val="bg1"/>
                </a:solidFill>
              </a:rPr>
              <a:t>/ 100)) as</a:t>
            </a:r>
            <a:r>
              <a:rPr lang="ko-KR" altLang="en-US" dirty="0">
                <a:solidFill>
                  <a:schemeClr val="bg1"/>
                </a:solidFill>
              </a:rPr>
              <a:t> 분당</a:t>
            </a:r>
            <a:r>
              <a:rPr lang="en-US" altLang="ko-KR" dirty="0">
                <a:solidFill>
                  <a:schemeClr val="bg1"/>
                </a:solidFill>
              </a:rPr>
              <a:t>CS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from</a:t>
            </a: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실행된 게임 </a:t>
            </a:r>
            <a:r>
              <a:rPr lang="en-US" altLang="ko-KR" dirty="0">
                <a:solidFill>
                  <a:schemeClr val="bg1"/>
                </a:solidFill>
              </a:rPr>
              <a:t>as </a:t>
            </a:r>
            <a:r>
              <a:rPr lang="en-US" altLang="ko-KR" dirty="0" err="1">
                <a:solidFill>
                  <a:schemeClr val="bg1"/>
                </a:solidFill>
              </a:rPr>
              <a:t>pg</a:t>
            </a:r>
            <a:r>
              <a:rPr lang="en-US" altLang="ko-KR" dirty="0">
                <a:solidFill>
                  <a:schemeClr val="bg1"/>
                </a:solidFill>
              </a:rPr>
              <a:t> , </a:t>
            </a:r>
            <a:r>
              <a:rPr lang="ko-KR" altLang="en-US" dirty="0">
                <a:solidFill>
                  <a:schemeClr val="bg1"/>
                </a:solidFill>
              </a:rPr>
              <a:t>인 게임 플레이 </a:t>
            </a:r>
            <a:r>
              <a:rPr lang="en-US" altLang="ko-KR" dirty="0">
                <a:solidFill>
                  <a:schemeClr val="bg1"/>
                </a:solidFill>
              </a:rPr>
              <a:t>as </a:t>
            </a:r>
            <a:r>
              <a:rPr lang="en-US" altLang="ko-KR" dirty="0" err="1">
                <a:solidFill>
                  <a:schemeClr val="bg1"/>
                </a:solidFill>
              </a:rPr>
              <a:t>ip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 pg.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en-US" altLang="ko-KR" dirty="0" err="1">
                <a:solidFill>
                  <a:schemeClr val="bg1"/>
                </a:solidFill>
              </a:rPr>
              <a:t>ip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고유번호 </a:t>
            </a:r>
            <a:r>
              <a:rPr lang="en-US" altLang="ko-KR" dirty="0">
                <a:solidFill>
                  <a:schemeClr val="bg1"/>
                </a:solidFill>
              </a:rPr>
              <a:t>and </a:t>
            </a:r>
            <a:r>
              <a:rPr lang="ko-KR" altLang="en-US" dirty="0">
                <a:solidFill>
                  <a:schemeClr val="bg1"/>
                </a:solidFill>
              </a:rPr>
              <a:t>챔피언 이름 </a:t>
            </a:r>
            <a:r>
              <a:rPr lang="en-US" altLang="ko-KR" dirty="0">
                <a:solidFill>
                  <a:schemeClr val="bg1"/>
                </a:solidFill>
              </a:rPr>
              <a:t>= "</a:t>
            </a:r>
            <a:r>
              <a:rPr lang="ko-KR" altLang="en-US" dirty="0">
                <a:solidFill>
                  <a:schemeClr val="bg1"/>
                </a:solidFill>
              </a:rPr>
              <a:t>사미라</a:t>
            </a:r>
            <a:r>
              <a:rPr lang="en-US" altLang="ko-KR" dirty="0">
                <a:solidFill>
                  <a:schemeClr val="bg1"/>
                </a:solidFill>
              </a:rPr>
              <a:t>" 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group by </a:t>
            </a:r>
            <a:r>
              <a:rPr lang="ko-KR" altLang="en-US" dirty="0">
                <a:solidFill>
                  <a:schemeClr val="bg1"/>
                </a:solidFill>
              </a:rPr>
              <a:t>챔피언 이름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52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ACFDAFC1-5936-445D-9672-30163ED45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D3BB08-0C04-4B03-92AD-8A28B014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109B2-52D1-4800-8270-41EC639B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읽어 주셔서 감사합니다</a:t>
            </a:r>
            <a:r>
              <a:rPr lang="en-US" altLang="ko-KR" sz="4400" dirty="0">
                <a:solidFill>
                  <a:schemeClr val="bg1"/>
                </a:solidFill>
              </a:rPr>
              <a:t>. 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81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F2B27DB0-A860-4022-99C8-28BE8DB0F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4AB2FB-79DE-4430-9011-6FAA7EF0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5F6AD-45EF-44F6-8729-7D5C86E0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리그 오브 레전드 공식 사이트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https://na.leagueoflegends.com/ko-kr/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리그 오브 레전드 게임 내 캡처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12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FC51F9A9-CA04-49AC-95D2-316641C04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962E35-96F3-4F66-9755-479A9527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b="1" dirty="0">
                <a:solidFill>
                  <a:srgbClr val="FFFFFF"/>
                </a:solidFill>
              </a:rPr>
              <a:t>밸런스를 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b="1" dirty="0">
                <a:solidFill>
                  <a:srgbClr val="FFFFFF"/>
                </a:solidFill>
              </a:rPr>
              <a:t>알기 위해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1ECAD-309D-4789-8BE4-059C856A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>
                <a:solidFill>
                  <a:srgbClr val="FFFFFF"/>
                </a:solidFill>
              </a:rPr>
              <a:t>기본 정보 </a:t>
            </a:r>
            <a:r>
              <a:rPr lang="en-US" altLang="ko-KR" sz="2000">
                <a:solidFill>
                  <a:srgbClr val="FFFFFF"/>
                </a:solidFill>
              </a:rPr>
              <a:t>: </a:t>
            </a:r>
            <a:r>
              <a:rPr lang="ko-KR" altLang="en-US" sz="2000">
                <a:solidFill>
                  <a:srgbClr val="FFFFFF"/>
                </a:solidFill>
              </a:rPr>
              <a:t>리그오브레전드를 플레이한 유저들의 정보로부터 밸런스를 알아간다</a:t>
            </a:r>
            <a:r>
              <a:rPr lang="en-US" altLang="ko-KR" sz="2000">
                <a:solidFill>
                  <a:srgbClr val="FFFFFF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rgbClr val="FFFFFF"/>
                </a:solidFill>
              </a:rPr>
              <a:t>즉 유저들의 플레이에 대한 데이터 수집 </a:t>
            </a:r>
            <a:r>
              <a:rPr lang="en-US" altLang="ko-KR" sz="2000">
                <a:solidFill>
                  <a:srgbClr val="FFFFFF"/>
                </a:solidFill>
              </a:rPr>
              <a:t>&gt; DB</a:t>
            </a:r>
            <a:r>
              <a:rPr lang="ko-KR" altLang="en-US" sz="2000">
                <a:solidFill>
                  <a:srgbClr val="FFFFFF"/>
                </a:solidFill>
              </a:rPr>
              <a:t>화 </a:t>
            </a:r>
            <a:r>
              <a:rPr lang="en-US" altLang="ko-KR" sz="2000">
                <a:solidFill>
                  <a:srgbClr val="FFFFFF"/>
                </a:solidFill>
              </a:rPr>
              <a:t>&gt; DB </a:t>
            </a:r>
            <a:r>
              <a:rPr lang="ko-KR" altLang="en-US" sz="2000">
                <a:solidFill>
                  <a:srgbClr val="FFFFFF"/>
                </a:solidFill>
              </a:rPr>
              <a:t>이용을 통해 밸런스가 적절한지 개발자들이 도출</a:t>
            </a:r>
            <a:r>
              <a:rPr lang="en-US" altLang="ko-KR" sz="2000">
                <a:solidFill>
                  <a:srgbClr val="FFFFFF"/>
                </a:solidFill>
              </a:rPr>
              <a:t> </a:t>
            </a:r>
            <a:r>
              <a:rPr lang="ko-KR" altLang="en-US" sz="2000">
                <a:solidFill>
                  <a:srgbClr val="FFFFFF"/>
                </a:solidFill>
              </a:rPr>
              <a:t>가능</a:t>
            </a:r>
            <a:endParaRPr lang="en-US" altLang="ko-KR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94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C90FA570-A568-4421-83C8-0D698D60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DFE0978A-5020-4E5A-90E1-AF0146F503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CF41E5-F1E2-4DC4-BD1E-E3928DEA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3-1 </a:t>
            </a:r>
            <a:r>
              <a:rPr lang="ko-KR" altLang="en-US" dirty="0">
                <a:solidFill>
                  <a:schemeClr val="bg1"/>
                </a:solidFill>
              </a:rPr>
              <a:t>챔피언 정보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3D4E39-7B2B-4B2F-AA7B-1827D29EEAB3}"/>
              </a:ext>
            </a:extLst>
          </p:cNvPr>
          <p:cNvSpPr txBox="1">
            <a:spLocks/>
          </p:cNvSpPr>
          <p:nvPr/>
        </p:nvSpPr>
        <p:spPr>
          <a:xfrm>
            <a:off x="4563979" y="4682331"/>
            <a:ext cx="4407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예시 </a:t>
            </a:r>
            <a:r>
              <a:rPr lang="en-US" altLang="ko-KR" dirty="0"/>
              <a:t>1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36A7BFA2-43C7-49A8-A109-B899400AC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134721"/>
              </p:ext>
            </p:extLst>
          </p:nvPr>
        </p:nvGraphicFramePr>
        <p:xfrm>
          <a:off x="838204" y="4632960"/>
          <a:ext cx="1051559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94280109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6890821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1586973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5075482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042220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8285211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1520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챔피언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마법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포지션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데미지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데미지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데미지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데미지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0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암살자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0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야스오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티모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6857"/>
                  </a:ext>
                </a:extLst>
              </a:tr>
            </a:tbl>
          </a:graphicData>
        </a:graphic>
      </p:graphicFrame>
      <p:pic>
        <p:nvPicPr>
          <p:cNvPr id="17" name="그림 16" descr="사람이(가) 표시된 사진&#10;&#10;자동 생성된 설명">
            <a:extLst>
              <a:ext uri="{FF2B5EF4-FFF2-40B4-BE49-F238E27FC236}">
                <a16:creationId xmlns:a16="http://schemas.microsoft.com/office/drawing/2014/main" id="{6D257070-1ACF-4012-8DC0-E86D0E0C2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60" y="1462526"/>
            <a:ext cx="2473657" cy="2895132"/>
          </a:xfrm>
          <a:prstGeom prst="rect">
            <a:avLst/>
          </a:prstGeom>
        </p:spPr>
      </p:pic>
      <p:pic>
        <p:nvPicPr>
          <p:cNvPr id="19" name="그림 18" descr="식물이(가) 표시된 사진&#10;&#10;자동 생성된 설명">
            <a:extLst>
              <a:ext uri="{FF2B5EF4-FFF2-40B4-BE49-F238E27FC236}">
                <a16:creationId xmlns:a16="http://schemas.microsoft.com/office/drawing/2014/main" id="{920F7D06-902E-409E-91A1-66905DA22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07" y="1642227"/>
            <a:ext cx="2719972" cy="2715431"/>
          </a:xfrm>
          <a:prstGeom prst="rect">
            <a:avLst/>
          </a:prstGeom>
        </p:spPr>
      </p:pic>
      <p:pic>
        <p:nvPicPr>
          <p:cNvPr id="21" name="그림 20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C24E96F9-1F34-4518-8BA7-CD1DD199D1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69" y="1468688"/>
            <a:ext cx="2989101" cy="28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C5785E0F-2A2B-4F28-AC94-2F5523856D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1E8A9A-649A-4943-BF4F-25FFD0CB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3-2 </a:t>
            </a:r>
            <a:r>
              <a:rPr lang="ko-KR" altLang="en-US">
                <a:solidFill>
                  <a:srgbClr val="FFFFFF"/>
                </a:solidFill>
              </a:rPr>
              <a:t>챔피언이 선택할 수 있는 능력치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19BE3-4D04-407F-9336-3459D5FC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챔피언의 고유 스킬이 아닌 플레이어가 선택 할 수 있는 스킬 및 능력치가 존재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게임 플레이 이전에 플레이어는 챔피언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기본 능력치 등을 설정 할 수 있다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그 능력치의 이름은 룬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선택 능력치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스펠이다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6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식물, 여러개이(가) 표시된 사진&#10;&#10;자동 생성된 설명">
            <a:extLst>
              <a:ext uri="{FF2B5EF4-FFF2-40B4-BE49-F238E27FC236}">
                <a16:creationId xmlns:a16="http://schemas.microsoft.com/office/drawing/2014/main" id="{B870E34C-260A-4C48-BC97-53DA23A42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537DED-5DAD-4991-8DCD-53BF6383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3-2-1 </a:t>
            </a:r>
            <a:r>
              <a:rPr lang="ko-KR" altLang="en-US">
                <a:solidFill>
                  <a:srgbClr val="FFFFFF"/>
                </a:solidFill>
              </a:rPr>
              <a:t>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EBCFAD-F40C-4D1F-8F14-5CE4CB8B5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7" y="1689644"/>
            <a:ext cx="6325507" cy="4645415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D7436E7-348E-424D-B9AD-1575CB0E1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240756"/>
              </p:ext>
            </p:extLst>
          </p:nvPr>
        </p:nvGraphicFramePr>
        <p:xfrm>
          <a:off x="315683" y="4632960"/>
          <a:ext cx="1156063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1519">
                  <a:extLst>
                    <a:ext uri="{9D8B030D-6E8A-4147-A177-3AD203B41FA5}">
                      <a16:colId xmlns:a16="http://schemas.microsoft.com/office/drawing/2014/main" val="2494485747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3361185265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978564395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460421599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4040708595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3938045528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80220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룬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룬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룬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룬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보조 룬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보조 룬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2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집중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승전보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흡혈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최후의 일격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돌발 일격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좀비 </a:t>
                      </a:r>
                      <a:r>
                        <a:rPr lang="ko-KR" altLang="en-US" dirty="0" err="1"/>
                        <a:t>와드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0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집중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승전보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흡혈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최후의 일격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돌발 일격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궁극의 사냥꾼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3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정복자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침착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강인함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 차 극복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뼈 방패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78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69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5883</Words>
  <Application>Microsoft Office PowerPoint</Application>
  <PresentationFormat>와이드스크린</PresentationFormat>
  <Paragraphs>981</Paragraphs>
  <Slides>55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Calibri</vt:lpstr>
      <vt:lpstr>Office 테마</vt:lpstr>
      <vt:lpstr>리그 오브 레전드  게임 밸런스를  위한  데이터베이스</vt:lpstr>
      <vt:lpstr>주의 </vt:lpstr>
      <vt:lpstr>목차</vt:lpstr>
      <vt:lpstr>리그 오브  레전드란?</vt:lpstr>
      <vt:lpstr>이 DB가 왜 필요한가?</vt:lpstr>
      <vt:lpstr>밸런스를  알기 위해</vt:lpstr>
      <vt:lpstr>3-1 챔피언 정보</vt:lpstr>
      <vt:lpstr>3-2 챔피언이 선택할 수 있는 능력치</vt:lpstr>
      <vt:lpstr>3-2-1 룬</vt:lpstr>
      <vt:lpstr>3-2-3 선택 능력치</vt:lpstr>
      <vt:lpstr>3-2-3 스펠</vt:lpstr>
      <vt:lpstr>PowerPoint 프레젠테이션</vt:lpstr>
      <vt:lpstr>3-3 인게임 플레이어 밴/픽</vt:lpstr>
      <vt:lpstr>3-4 시작 전 선택 챔피언 정보</vt:lpstr>
      <vt:lpstr>3-5 실행된 게임</vt:lpstr>
      <vt:lpstr>3-6 인게임 플레이어 정보</vt:lpstr>
      <vt:lpstr>3-7 인게임 플레이어 데미지</vt:lpstr>
      <vt:lpstr>3-8 인게임 플레이어별 선택 아이템</vt:lpstr>
      <vt:lpstr>3-10 오브젝트 획득 시간 </vt:lpstr>
      <vt:lpstr>4. 기본 데이터베이스 테이블 </vt:lpstr>
      <vt:lpstr>4. 기본 데이터베이스 테이블</vt:lpstr>
      <vt:lpstr>PowerPoint 프레젠테이션</vt:lpstr>
      <vt:lpstr>4. 데이터베이스 수정본</vt:lpstr>
      <vt:lpstr>5. ER relation</vt:lpstr>
      <vt:lpstr>5. ERD -&gt; RDB  : 아이템</vt:lpstr>
      <vt:lpstr>5. ‘인 게임‘ tables &lt; - &gt; 실행된 게임 원본</vt:lpstr>
      <vt:lpstr>5. ER relation</vt:lpstr>
      <vt:lpstr>5. ER relation</vt:lpstr>
      <vt:lpstr>5. ER relation</vt:lpstr>
      <vt:lpstr>5. ER relation</vt:lpstr>
      <vt:lpstr>5. ER relation</vt:lpstr>
      <vt:lpstr>4.  RDB</vt:lpstr>
      <vt:lpstr>9. BCNF 정규화 1 - 아이템</vt:lpstr>
      <vt:lpstr>9. BCNF 정규화 1 –decomposition</vt:lpstr>
      <vt:lpstr>9. BCNF 정규화 1 –decomposition</vt:lpstr>
      <vt:lpstr>9. BCNF 정규화 1 –decomposition</vt:lpstr>
      <vt:lpstr>9. BCNF 정규화 2 - 인게임</vt:lpstr>
      <vt:lpstr>9. BCNF 정규화 2 - 인게임</vt:lpstr>
      <vt:lpstr>7. JDBC 프로그래밍</vt:lpstr>
      <vt:lpstr>7. JDBC 프로그래밍</vt:lpstr>
      <vt:lpstr>7. JDBC 프로그래밍</vt:lpstr>
      <vt:lpstr>7. JDBC 프로그래밍</vt:lpstr>
      <vt:lpstr>7. JDBC 프로그래밍</vt:lpstr>
      <vt:lpstr>7. SQL 구현</vt:lpstr>
      <vt:lpstr>7. SQL 구현</vt:lpstr>
      <vt:lpstr>7. SQL 구현</vt:lpstr>
      <vt:lpstr>7. SQL 구현</vt:lpstr>
      <vt:lpstr>7. SQL 구현</vt:lpstr>
      <vt:lpstr>7. SQL 구현</vt:lpstr>
      <vt:lpstr>7. SQL 구현</vt:lpstr>
      <vt:lpstr>7. SQL 구현</vt:lpstr>
      <vt:lpstr>7. SQL 구현</vt:lpstr>
      <vt:lpstr>7. SQL 구현</vt:lpstr>
      <vt:lpstr>끝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리그 오브 레전드  게임 밸런스를  위한  데이터베이스</dc:title>
  <dc:creator>고상원</dc:creator>
  <cp:lastModifiedBy>고상원</cp:lastModifiedBy>
  <cp:revision>46</cp:revision>
  <dcterms:created xsi:type="dcterms:W3CDTF">2020-11-26T15:23:32Z</dcterms:created>
  <dcterms:modified xsi:type="dcterms:W3CDTF">2021-05-27T06:45:12Z</dcterms:modified>
</cp:coreProperties>
</file>