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2a76313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2a76313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859c475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859c475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Isaiah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27403e9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27403e9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Isaiah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2a76313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2a76313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859c475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859c475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2a763134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2a763134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27403e9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27403e9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27403e9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27403e9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27403e9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27403e9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27403e9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27403e9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9b279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9b279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Ibaada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2b73cc7d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2b73cc7d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27403e9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27403e9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859c47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859c47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Ibaada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859c475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859c475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b73cc7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b73cc7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Lato"/>
                <a:ea typeface="Lato"/>
                <a:cs typeface="Lato"/>
                <a:sym typeface="Lato"/>
              </a:rPr>
              <a:t>In this test, both null arrays C and D are equal, so they are true and test positive </a:t>
            </a:r>
            <a:endParaRPr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In their case, c and d (both nulls arrays) wer</a:t>
            </a:r>
            <a:endParaRPr sz="1500">
              <a:solidFill>
                <a:schemeClr val="lt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2a7631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a7631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Ibaada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a763134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a763134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2b73cc7d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2b73cc7d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Isaiah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2a76313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a76313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Isaiah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1575" y="765350"/>
            <a:ext cx="5679600" cy="23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Improving Quality of JFreeChart - Java Based Framework </a:t>
            </a:r>
            <a:endParaRPr b="1"/>
          </a:p>
        </p:txBody>
      </p:sp>
      <p:sp>
        <p:nvSpPr>
          <p:cNvPr id="135" name="Google Shape;135;p13"/>
          <p:cNvSpPr txBox="1"/>
          <p:nvPr>
            <p:ph idx="1" type="subTitle"/>
          </p:nvPr>
        </p:nvSpPr>
        <p:spPr>
          <a:xfrm>
            <a:off x="4123400" y="3157250"/>
            <a:ext cx="4431300" cy="12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Presented by:</a:t>
            </a:r>
            <a:r>
              <a:rPr lang="en"/>
              <a:t> Durreshahwar Arif (100587401)</a:t>
            </a:r>
            <a:endParaRPr/>
          </a:p>
          <a:p>
            <a:pPr indent="0" lvl="0" marL="0" rtl="0" algn="l">
              <a:spcBef>
                <a:spcPts val="0"/>
              </a:spcBef>
              <a:spcAft>
                <a:spcPts val="0"/>
              </a:spcAft>
              <a:buNone/>
            </a:pPr>
            <a:r>
              <a:rPr lang="en"/>
              <a:t>		   Isaiah Iremiren (100651421)</a:t>
            </a:r>
            <a:endParaRPr/>
          </a:p>
          <a:p>
            <a:pPr indent="0" lvl="0" marL="0" rtl="0" algn="l">
              <a:spcBef>
                <a:spcPts val="0"/>
              </a:spcBef>
              <a:spcAft>
                <a:spcPts val="0"/>
              </a:spcAft>
              <a:buNone/>
            </a:pPr>
            <a:r>
              <a:rPr lang="en"/>
              <a:t>		   Ibaada Arif (100655270)</a:t>
            </a:r>
            <a:endParaRPr/>
          </a:p>
          <a:p>
            <a:pPr indent="0" lvl="0" marL="0" rtl="0" algn="l">
              <a:spcBef>
                <a:spcPts val="0"/>
              </a:spcBef>
              <a:spcAft>
                <a:spcPts val="0"/>
              </a:spcAft>
              <a:buNone/>
            </a:pPr>
            <a:r>
              <a:rPr lang="en"/>
              <a:t>		   Damola Jimoh (100654285)</a:t>
            </a:r>
            <a:endParaRPr/>
          </a:p>
          <a:p>
            <a:pPr indent="0" lvl="0" marL="0" rtl="0" algn="l">
              <a:spcBef>
                <a:spcPts val="0"/>
              </a:spcBef>
              <a:spcAft>
                <a:spcPts val="0"/>
              </a:spcAft>
              <a:buNone/>
            </a:pPr>
            <a:r>
              <a:rPr lang="en"/>
              <a:t>		   Matthew Brown (100670025)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694400"/>
            <a:ext cx="7038900" cy="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Data 2</a:t>
            </a:r>
            <a:endParaRPr b="1" sz="2600"/>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second test data is a randomly generated array, with different dimensions that are used to test the clone function</a:t>
            </a:r>
            <a:endParaRPr sz="1400"/>
          </a:p>
          <a:p>
            <a:pPr indent="-317500" lvl="0" marL="457200" rtl="0" algn="l">
              <a:spcBef>
                <a:spcPts val="0"/>
              </a:spcBef>
              <a:spcAft>
                <a:spcPts val="0"/>
              </a:spcAft>
              <a:buSzPts val="1400"/>
              <a:buChar char="●"/>
            </a:pPr>
            <a:r>
              <a:rPr lang="en" sz="1400"/>
              <a:t>The function is meant to clone the array into another variable. The test data is generated into a .txt file to be used for the test cases</a:t>
            </a:r>
            <a:endParaRPr sz="1400"/>
          </a:p>
          <a:p>
            <a:pPr indent="0" lvl="0" marL="0" rtl="0" algn="l">
              <a:spcBef>
                <a:spcPts val="1600"/>
              </a:spcBef>
              <a:spcAft>
                <a:spcPts val="1600"/>
              </a:spcAft>
              <a:buNone/>
            </a:pPr>
            <a:r>
              <a:t/>
            </a:r>
            <a:endParaRPr/>
          </a:p>
        </p:txBody>
      </p:sp>
      <p:pic>
        <p:nvPicPr>
          <p:cNvPr id="196" name="Google Shape;196;p22"/>
          <p:cNvPicPr preferRelativeResize="0"/>
          <p:nvPr/>
        </p:nvPicPr>
        <p:blipFill rotWithShape="1">
          <a:blip r:embed="rId3">
            <a:alphaModFix/>
          </a:blip>
          <a:srcRect b="4541" l="-3556" r="-2297" t="-10394"/>
          <a:stretch/>
        </p:blipFill>
        <p:spPr>
          <a:xfrm>
            <a:off x="1342250" y="2474425"/>
            <a:ext cx="7291098" cy="233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Test 3: </a:t>
            </a:r>
            <a:r>
              <a:rPr b="1" lang="en" sz="2500"/>
              <a:t>ContourPlot_test</a:t>
            </a:r>
            <a:endParaRPr b="1" sz="2500"/>
          </a:p>
          <a:p>
            <a:pPr indent="0" lvl="0" marL="0" rtl="0" algn="l">
              <a:spcBef>
                <a:spcPts val="0"/>
              </a:spcBef>
              <a:spcAft>
                <a:spcPts val="0"/>
              </a:spcAft>
              <a:buNone/>
            </a:pPr>
            <a:r>
              <a:rPr lang="en" sz="2500"/>
              <a:t>Dataset</a:t>
            </a:r>
            <a:endParaRPr sz="2500"/>
          </a:p>
        </p:txBody>
      </p:sp>
      <p:sp>
        <p:nvSpPr>
          <p:cNvPr id="202" name="Google Shape;202;p23"/>
          <p:cNvSpPr txBox="1"/>
          <p:nvPr>
            <p:ph idx="1" type="body"/>
          </p:nvPr>
        </p:nvSpPr>
        <p:spPr>
          <a:xfrm>
            <a:off x="1297500" y="1307850"/>
            <a:ext cx="7038900" cy="3439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Arial"/>
              <a:buChar char="●"/>
            </a:pPr>
            <a:r>
              <a:rPr b="1" lang="en" sz="1500">
                <a:solidFill>
                  <a:srgbClr val="FFFFFF"/>
                </a:solidFill>
              </a:rPr>
              <a:t>Purpose: </a:t>
            </a:r>
            <a:r>
              <a:rPr lang="en" sz="1500">
                <a:solidFill>
                  <a:srgbClr val="FFFFFF"/>
                </a:solidFill>
              </a:rPr>
              <a:t>To test the quality of the getDataset function. The getDataset function is responsible for returning the primary dataset for the plot, in this case, the plot </a:t>
            </a:r>
            <a:r>
              <a:rPr b="1" lang="en" sz="1500">
                <a:solidFill>
                  <a:srgbClr val="FFFFFF"/>
                </a:solidFill>
              </a:rPr>
              <a:t>test </a:t>
            </a:r>
            <a:r>
              <a:rPr lang="en" sz="1500">
                <a:solidFill>
                  <a:srgbClr val="FFFFFF"/>
                </a:solidFill>
              </a:rPr>
              <a:t>of </a:t>
            </a:r>
            <a:r>
              <a:rPr b="1" lang="en" sz="1500">
                <a:solidFill>
                  <a:srgbClr val="FFFFFF"/>
                </a:solidFill>
              </a:rPr>
              <a:t>ContourPlot </a:t>
            </a:r>
            <a:r>
              <a:rPr lang="en" sz="1500">
                <a:solidFill>
                  <a:srgbClr val="FFFFFF"/>
                </a:solidFill>
              </a:rPr>
              <a:t>type. </a:t>
            </a:r>
            <a:endParaRPr sz="1500">
              <a:solidFill>
                <a:srgbClr val="FFFFFF"/>
              </a:solidFill>
            </a:endParaRPr>
          </a:p>
          <a:p>
            <a:pPr indent="-323850" lvl="0" marL="457200" rtl="0" algn="l">
              <a:spcBef>
                <a:spcPts val="0"/>
              </a:spcBef>
              <a:spcAft>
                <a:spcPts val="0"/>
              </a:spcAft>
              <a:buClr>
                <a:srgbClr val="FFFFFF"/>
              </a:buClr>
              <a:buSzPts val="1500"/>
              <a:buFont typeface="Arial"/>
              <a:buChar char="●"/>
            </a:pPr>
            <a:r>
              <a:rPr lang="en" sz="1500">
                <a:solidFill>
                  <a:srgbClr val="FFFFFF"/>
                </a:solidFill>
              </a:rPr>
              <a:t>The </a:t>
            </a:r>
            <a:r>
              <a:rPr b="1" lang="en" sz="1500">
                <a:solidFill>
                  <a:srgbClr val="FFFFFF"/>
                </a:solidFill>
              </a:rPr>
              <a:t>test </a:t>
            </a:r>
            <a:r>
              <a:rPr lang="en" sz="1500">
                <a:solidFill>
                  <a:srgbClr val="FFFFFF"/>
                </a:solidFill>
              </a:rPr>
              <a:t>plot was initialized with a </a:t>
            </a:r>
            <a:r>
              <a:rPr b="1" lang="en" sz="1500">
                <a:solidFill>
                  <a:srgbClr val="FFFFFF"/>
                </a:solidFill>
              </a:rPr>
              <a:t>null </a:t>
            </a:r>
            <a:r>
              <a:rPr lang="en" sz="1500">
                <a:solidFill>
                  <a:srgbClr val="FFFFFF"/>
                </a:solidFill>
              </a:rPr>
              <a:t>dataset which was stored in the variable </a:t>
            </a:r>
            <a:r>
              <a:rPr b="1" lang="en" sz="1500">
                <a:solidFill>
                  <a:srgbClr val="FFFFFF"/>
                </a:solidFill>
              </a:rPr>
              <a:t>dataset </a:t>
            </a:r>
            <a:r>
              <a:rPr lang="en" sz="1500">
                <a:solidFill>
                  <a:srgbClr val="FFFFFF"/>
                </a:solidFill>
              </a:rPr>
              <a:t>of type </a:t>
            </a:r>
            <a:r>
              <a:rPr b="1" lang="en" sz="1500">
                <a:solidFill>
                  <a:srgbClr val="FFFFFF"/>
                </a:solidFill>
              </a:rPr>
              <a:t>ContourDataset</a:t>
            </a:r>
            <a:r>
              <a:rPr lang="en" sz="1500">
                <a:solidFill>
                  <a:srgbClr val="FFFFFF"/>
                </a:solidFill>
              </a:rPr>
              <a:t>. </a:t>
            </a:r>
            <a:endParaRPr sz="1500">
              <a:solidFill>
                <a:srgbClr val="FFFFFF"/>
              </a:solidFill>
            </a:endParaRPr>
          </a:p>
          <a:p>
            <a:pPr indent="-323850" lvl="0" marL="457200" rtl="0" algn="l">
              <a:spcBef>
                <a:spcPts val="0"/>
              </a:spcBef>
              <a:spcAft>
                <a:spcPts val="0"/>
              </a:spcAft>
              <a:buClr>
                <a:srgbClr val="FFFFFF"/>
              </a:buClr>
              <a:buSzPts val="1500"/>
              <a:buFont typeface="Arial"/>
              <a:buChar char="●"/>
            </a:pPr>
            <a:r>
              <a:rPr lang="en" sz="1500">
                <a:solidFill>
                  <a:srgbClr val="FFFFFF"/>
                </a:solidFill>
              </a:rPr>
              <a:t>The getDataset function was used to retrieve the dataset within the </a:t>
            </a:r>
            <a:r>
              <a:rPr b="1" lang="en" sz="1500">
                <a:solidFill>
                  <a:srgbClr val="FFFFFF"/>
                </a:solidFill>
              </a:rPr>
              <a:t>test </a:t>
            </a:r>
            <a:r>
              <a:rPr lang="en" sz="1500">
                <a:solidFill>
                  <a:srgbClr val="FFFFFF"/>
                </a:solidFill>
              </a:rPr>
              <a:t>plot, which was then tested for its </a:t>
            </a:r>
            <a:r>
              <a:rPr b="1" lang="en" sz="1500">
                <a:solidFill>
                  <a:srgbClr val="FFFFFF"/>
                </a:solidFill>
              </a:rPr>
              <a:t>null </a:t>
            </a:r>
            <a:r>
              <a:rPr lang="en" sz="1500">
                <a:solidFill>
                  <a:srgbClr val="FFFFFF"/>
                </a:solidFill>
              </a:rPr>
              <a:t>value. </a:t>
            </a:r>
            <a:endParaRPr sz="1500">
              <a:solidFill>
                <a:srgbClr val="FFFFFF"/>
              </a:solidFill>
            </a:endParaRPr>
          </a:p>
          <a:p>
            <a:pPr indent="-323850" lvl="0" marL="457200" rtl="0" algn="l">
              <a:spcBef>
                <a:spcPts val="0"/>
              </a:spcBef>
              <a:spcAft>
                <a:spcPts val="0"/>
              </a:spcAft>
              <a:buClr>
                <a:srgbClr val="FFFFFF"/>
              </a:buClr>
              <a:buSzPts val="1500"/>
              <a:buFont typeface="Arial"/>
              <a:buChar char="●"/>
            </a:pPr>
            <a:r>
              <a:rPr lang="en" sz="1500">
                <a:solidFill>
                  <a:srgbClr val="FFFFFF"/>
                </a:solidFill>
              </a:rPr>
              <a:t>Problem encountered with this test was the inability to initialize the dataset of the plot with a non-null value, which prevented further testing of  the functionality of getDataset.</a:t>
            </a:r>
            <a:endParaRPr sz="15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554825"/>
            <a:ext cx="7038900" cy="5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ContourPlot_test Output</a:t>
            </a:r>
            <a:r>
              <a:rPr lang="en" sz="2500"/>
              <a:t> </a:t>
            </a:r>
            <a:endParaRPr sz="2500"/>
          </a:p>
        </p:txBody>
      </p:sp>
      <p:pic>
        <p:nvPicPr>
          <p:cNvPr id="208" name="Google Shape;208;p24"/>
          <p:cNvPicPr preferRelativeResize="0"/>
          <p:nvPr/>
        </p:nvPicPr>
        <p:blipFill>
          <a:blip r:embed="rId3">
            <a:alphaModFix/>
          </a:blip>
          <a:stretch>
            <a:fillRect/>
          </a:stretch>
        </p:blipFill>
        <p:spPr>
          <a:xfrm>
            <a:off x="2212025" y="1372275"/>
            <a:ext cx="4327425"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736650"/>
            <a:ext cx="7038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Data 3</a:t>
            </a:r>
            <a:endParaRPr b="1" sz="2600"/>
          </a:p>
        </p:txBody>
      </p:sp>
      <p:sp>
        <p:nvSpPr>
          <p:cNvPr id="214" name="Google Shape;214;p25"/>
          <p:cNvSpPr txBox="1"/>
          <p:nvPr>
            <p:ph idx="1" type="body"/>
          </p:nvPr>
        </p:nvSpPr>
        <p:spPr>
          <a:xfrm>
            <a:off x="1297500" y="126452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b="1" lang="en" sz="1500">
                <a:solidFill>
                  <a:srgbClr val="FFFFFF"/>
                </a:solidFill>
              </a:rPr>
              <a:t>CounterPlot test data: </a:t>
            </a:r>
            <a:r>
              <a:rPr lang="en" sz="1500">
                <a:solidFill>
                  <a:srgbClr val="FFFFFF"/>
                </a:solidFill>
              </a:rPr>
              <a:t>the test data for counter plot was randomly generated using a tool called mackaroo. It generates numbers for the x-axis and y-axis dataset for the plotting. The test data was generated into a csv file</a:t>
            </a:r>
            <a:endParaRPr sz="1500">
              <a:solidFill>
                <a:srgbClr val="FFFFFF"/>
              </a:solidFill>
            </a:endParaRPr>
          </a:p>
          <a:p>
            <a:pPr indent="0" lvl="0" marL="0" rtl="0" algn="l">
              <a:spcBef>
                <a:spcPts val="0"/>
              </a:spcBef>
              <a:spcAft>
                <a:spcPts val="1600"/>
              </a:spcAft>
              <a:buNone/>
            </a:pPr>
            <a:r>
              <a:t/>
            </a:r>
            <a:endParaRPr/>
          </a:p>
        </p:txBody>
      </p:sp>
      <p:pic>
        <p:nvPicPr>
          <p:cNvPr id="215" name="Google Shape;215;p25"/>
          <p:cNvPicPr preferRelativeResize="0"/>
          <p:nvPr/>
        </p:nvPicPr>
        <p:blipFill>
          <a:blip r:embed="rId3">
            <a:alphaModFix/>
          </a:blip>
          <a:stretch>
            <a:fillRect/>
          </a:stretch>
        </p:blipFill>
        <p:spPr>
          <a:xfrm>
            <a:off x="1778800" y="2273400"/>
            <a:ext cx="5765000" cy="254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ComparableObjectItem_test</a:t>
            </a:r>
            <a:endParaRPr b="1" sz="2500"/>
          </a:p>
          <a:p>
            <a:pPr indent="0" lvl="0" marL="0" rtl="0" algn="l">
              <a:spcBef>
                <a:spcPts val="0"/>
              </a:spcBef>
              <a:spcAft>
                <a:spcPts val="0"/>
              </a:spcAft>
              <a:buNone/>
            </a:pPr>
            <a:r>
              <a:rPr b="1" lang="en" sz="2500"/>
              <a:t>Test1</a:t>
            </a:r>
            <a:endParaRPr b="1" sz="2500"/>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b="1" lang="en" sz="1400">
                <a:solidFill>
                  <a:srgbClr val="FFFFFF"/>
                </a:solidFill>
              </a:rPr>
              <a:t>Purpose:</a:t>
            </a:r>
            <a:r>
              <a:rPr lang="en" sz="1400">
                <a:solidFill>
                  <a:srgbClr val="FFFFFF"/>
                </a:solidFill>
              </a:rPr>
              <a:t> To test the quality of the compareTo and equals functions. The compareTo function is responsible for indicating the order of an object relative to another object. For the order, only the x-value, in this case </a:t>
            </a:r>
            <a:r>
              <a:rPr b="1" lang="en" sz="1400">
                <a:solidFill>
                  <a:srgbClr val="FFFFFF"/>
                </a:solidFill>
              </a:rPr>
              <a:t>comp_x </a:t>
            </a:r>
            <a:r>
              <a:rPr lang="en" sz="1400">
                <a:solidFill>
                  <a:srgbClr val="FFFFFF"/>
                </a:solidFill>
              </a:rPr>
              <a:t>of the </a:t>
            </a:r>
            <a:r>
              <a:rPr b="1" lang="en" sz="1400">
                <a:solidFill>
                  <a:srgbClr val="FFFFFF"/>
                </a:solidFill>
              </a:rPr>
              <a:t>Comparable </a:t>
            </a:r>
            <a:r>
              <a:rPr lang="en" sz="1400">
                <a:solidFill>
                  <a:srgbClr val="FFFFFF"/>
                </a:solidFill>
              </a:rPr>
              <a:t>type, is considered. </a:t>
            </a:r>
            <a:endParaRPr sz="1400">
              <a:solidFill>
                <a:srgbClr val="FFFFFF"/>
              </a:solidFill>
            </a:endParaRPr>
          </a:p>
          <a:p>
            <a:pPr indent="-317500" lvl="0" marL="457200" rtl="0" algn="l">
              <a:spcBef>
                <a:spcPts val="0"/>
              </a:spcBef>
              <a:spcAft>
                <a:spcPts val="0"/>
              </a:spcAft>
              <a:buClr>
                <a:srgbClr val="FFFFFF"/>
              </a:buClr>
              <a:buSzPts val="1400"/>
              <a:buFont typeface="Arial"/>
              <a:buChar char="●"/>
            </a:pPr>
            <a:r>
              <a:rPr lang="en" sz="1400">
                <a:solidFill>
                  <a:srgbClr val="FFFFFF"/>
                </a:solidFill>
              </a:rPr>
              <a:t>If the order i.e. the x-values are equal, 0 is returned, and if the order is less than that of the object being compared to, a negative value is returned, otherwise, a positive value is returned. </a:t>
            </a:r>
            <a:endParaRPr sz="1400">
              <a:solidFill>
                <a:srgbClr val="FFFFFF"/>
              </a:solidFill>
            </a:endParaRPr>
          </a:p>
          <a:p>
            <a:pPr indent="0" lvl="0" marL="457200" rtl="0" algn="l">
              <a:spcBef>
                <a:spcPts val="0"/>
              </a:spcBef>
              <a:spcAft>
                <a:spcPts val="0"/>
              </a:spcAft>
              <a:buNone/>
            </a:pPr>
            <a:r>
              <a:t/>
            </a:r>
            <a:endParaRPr>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rPr>
              <a:t>The job of the equals function is to test if the objects are equal, hence, returning </a:t>
            </a:r>
            <a:r>
              <a:rPr b="1" lang="en" sz="1400">
                <a:solidFill>
                  <a:srgbClr val="FFFFFF"/>
                </a:solidFill>
              </a:rPr>
              <a:t>true </a:t>
            </a:r>
            <a:r>
              <a:rPr lang="en" sz="1400">
                <a:solidFill>
                  <a:srgbClr val="FFFFFF"/>
                </a:solidFill>
              </a:rPr>
              <a:t>only when testing the same object or a clone and </a:t>
            </a:r>
            <a:r>
              <a:rPr b="1" lang="en" sz="1400">
                <a:solidFill>
                  <a:srgbClr val="FFFFFF"/>
                </a:solidFill>
              </a:rPr>
              <a:t>false </a:t>
            </a:r>
            <a:r>
              <a:rPr lang="en" sz="1400">
                <a:solidFill>
                  <a:srgbClr val="FFFFFF"/>
                </a:solidFill>
              </a:rPr>
              <a:t>otherwise.</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782300"/>
            <a:ext cx="7038900" cy="5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Test2</a:t>
            </a:r>
            <a:endParaRPr b="1" sz="2600"/>
          </a:p>
        </p:txBody>
      </p:sp>
      <p:sp>
        <p:nvSpPr>
          <p:cNvPr id="227" name="Google Shape;227;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b="1" lang="en" sz="1600">
                <a:solidFill>
                  <a:srgbClr val="FFFFFF"/>
                </a:solidFill>
              </a:rPr>
              <a:t>Purpose: </a:t>
            </a:r>
            <a:r>
              <a:rPr lang="en" sz="1600">
                <a:solidFill>
                  <a:srgbClr val="FFFFFF"/>
                </a:solidFill>
              </a:rPr>
              <a:t>To test quality of the equals and clone functions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clone function returns a clone of the object passed to it and throws an exception if the object is of a different subclass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In our test, the function is tested by checking if the clone created returned true when passed to the equals function</a:t>
            </a:r>
            <a:endParaRPr sz="16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64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ComparableObjectItem_test </a:t>
            </a:r>
            <a:r>
              <a:rPr b="1" lang="en" sz="2500"/>
              <a:t>Output</a:t>
            </a:r>
            <a:r>
              <a:rPr lang="en" sz="2500"/>
              <a:t> </a:t>
            </a:r>
            <a:endParaRPr sz="2500"/>
          </a:p>
        </p:txBody>
      </p:sp>
      <p:pic>
        <p:nvPicPr>
          <p:cNvPr id="233" name="Google Shape;233;p28"/>
          <p:cNvPicPr preferRelativeResize="0"/>
          <p:nvPr/>
        </p:nvPicPr>
        <p:blipFill>
          <a:blip r:embed="rId3">
            <a:alphaModFix/>
          </a:blip>
          <a:stretch>
            <a:fillRect/>
          </a:stretch>
        </p:blipFill>
        <p:spPr>
          <a:xfrm>
            <a:off x="2405300" y="1404500"/>
            <a:ext cx="4413325" cy="305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758075"/>
            <a:ext cx="7038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Data 3</a:t>
            </a:r>
            <a:endParaRPr b="1" sz="2600"/>
          </a:p>
          <a:p>
            <a:pPr indent="0" lvl="0" marL="0" rtl="0" algn="l">
              <a:spcBef>
                <a:spcPts val="0"/>
              </a:spcBef>
              <a:spcAft>
                <a:spcPts val="0"/>
              </a:spcAft>
              <a:buNone/>
            </a:pPr>
            <a:r>
              <a:t/>
            </a:r>
            <a:endParaRPr/>
          </a:p>
        </p:txBody>
      </p:sp>
      <p:sp>
        <p:nvSpPr>
          <p:cNvPr id="239" name="Google Shape;239;p29"/>
          <p:cNvSpPr txBox="1"/>
          <p:nvPr>
            <p:ph idx="1" type="body"/>
          </p:nvPr>
        </p:nvSpPr>
        <p:spPr>
          <a:xfrm>
            <a:off x="1297500" y="1318025"/>
            <a:ext cx="7038900" cy="316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Randomly generated number and string is used as test data to test the comparableObjectItem function</a:t>
            </a:r>
            <a:endParaRPr sz="1400"/>
          </a:p>
          <a:p>
            <a:pPr indent="-317500" lvl="0" marL="457200" rtl="0" algn="l">
              <a:spcBef>
                <a:spcPts val="0"/>
              </a:spcBef>
              <a:spcAft>
                <a:spcPts val="0"/>
              </a:spcAft>
              <a:buSzPts val="1400"/>
              <a:buChar char="●"/>
            </a:pPr>
            <a:r>
              <a:rPr lang="en" sz="1400"/>
              <a:t>The test data is generated into a .csv file</a:t>
            </a:r>
            <a:endParaRPr sz="1400"/>
          </a:p>
        </p:txBody>
      </p:sp>
      <p:pic>
        <p:nvPicPr>
          <p:cNvPr id="240" name="Google Shape;240;p29"/>
          <p:cNvPicPr preferRelativeResize="0"/>
          <p:nvPr/>
        </p:nvPicPr>
        <p:blipFill>
          <a:blip r:embed="rId3">
            <a:alphaModFix/>
          </a:blip>
          <a:stretch>
            <a:fillRect/>
          </a:stretch>
        </p:blipFill>
        <p:spPr>
          <a:xfrm>
            <a:off x="1412125" y="2228850"/>
            <a:ext cx="5943600" cy="249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68950" y="725925"/>
            <a:ext cx="70389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Statistics </a:t>
            </a:r>
            <a:endParaRPr b="1" sz="2600"/>
          </a:p>
        </p:txBody>
      </p:sp>
      <p:sp>
        <p:nvSpPr>
          <p:cNvPr id="246" name="Google Shape;246;p30"/>
          <p:cNvSpPr txBox="1"/>
          <p:nvPr>
            <p:ph idx="1" type="body"/>
          </p:nvPr>
        </p:nvSpPr>
        <p:spPr>
          <a:xfrm>
            <a:off x="1268950" y="132862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1 bug was found in the clone method </a:t>
            </a:r>
            <a:endParaRPr sz="1400"/>
          </a:p>
          <a:p>
            <a:pPr indent="-317500" lvl="0" marL="457200" rtl="0" algn="l">
              <a:spcBef>
                <a:spcPts val="0"/>
              </a:spcBef>
              <a:spcAft>
                <a:spcPts val="0"/>
              </a:spcAft>
              <a:buSzPts val="1400"/>
              <a:buChar char="●"/>
            </a:pPr>
            <a:r>
              <a:rPr lang="en" sz="1400"/>
              <a:t>Fails to </a:t>
            </a:r>
            <a:r>
              <a:rPr lang="en" sz="1400"/>
              <a:t>successfully</a:t>
            </a:r>
            <a:r>
              <a:rPr lang="en" sz="1400"/>
              <a:t> duplicate the size and elements of an array</a:t>
            </a:r>
            <a:endParaRPr sz="1400"/>
          </a:p>
          <a:p>
            <a:pPr indent="-317500" lvl="0" marL="457200" rtl="0" algn="l">
              <a:spcBef>
                <a:spcPts val="0"/>
              </a:spcBef>
              <a:spcAft>
                <a:spcPts val="0"/>
              </a:spcAft>
              <a:buSzPts val="1400"/>
              <a:buChar char="●"/>
            </a:pPr>
            <a:r>
              <a:rPr lang="en" sz="1400"/>
              <a:t>Randomly generated arrays were used to test this function</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1 bug was also discovered in another method called calculatelog</a:t>
            </a:r>
            <a:endParaRPr sz="1400"/>
          </a:p>
          <a:p>
            <a:pPr indent="-317500" lvl="0" marL="457200" rtl="0" algn="l">
              <a:spcBef>
                <a:spcPts val="0"/>
              </a:spcBef>
              <a:spcAft>
                <a:spcPts val="0"/>
              </a:spcAft>
              <a:buSzPts val="1400"/>
              <a:buChar char="●"/>
            </a:pPr>
            <a:r>
              <a:rPr lang="en" sz="1400"/>
              <a:t>This method was meant to calculate the logarithm of a passed value</a:t>
            </a:r>
            <a:endParaRPr sz="1400"/>
          </a:p>
          <a:p>
            <a:pPr indent="-317500" lvl="0" marL="457200" rtl="0" algn="l">
              <a:spcBef>
                <a:spcPts val="0"/>
              </a:spcBef>
              <a:spcAft>
                <a:spcPts val="0"/>
              </a:spcAft>
              <a:buSzPts val="1400"/>
              <a:buChar char="●"/>
            </a:pPr>
            <a:r>
              <a:rPr lang="en" sz="1400"/>
              <a:t>Fails to consider if the </a:t>
            </a:r>
            <a:r>
              <a:rPr lang="en" sz="1400"/>
              <a:t>argument</a:t>
            </a:r>
            <a:r>
              <a:rPr lang="en" sz="1400"/>
              <a:t> passed is 0</a:t>
            </a:r>
            <a:endParaRPr sz="14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7" name="Google Shape;247;p30"/>
          <p:cNvPicPr preferRelativeResize="0"/>
          <p:nvPr/>
        </p:nvPicPr>
        <p:blipFill>
          <a:blip r:embed="rId3">
            <a:alphaModFix/>
          </a:blip>
          <a:stretch>
            <a:fillRect/>
          </a:stretch>
        </p:blipFill>
        <p:spPr>
          <a:xfrm>
            <a:off x="5036350" y="3594975"/>
            <a:ext cx="3741925" cy="1208725"/>
          </a:xfrm>
          <a:prstGeom prst="rect">
            <a:avLst/>
          </a:prstGeom>
          <a:noFill/>
          <a:ln>
            <a:noFill/>
          </a:ln>
        </p:spPr>
      </p:pic>
      <p:pic>
        <p:nvPicPr>
          <p:cNvPr id="248" name="Google Shape;248;p30"/>
          <p:cNvPicPr preferRelativeResize="0"/>
          <p:nvPr/>
        </p:nvPicPr>
        <p:blipFill>
          <a:blip r:embed="rId4">
            <a:alphaModFix/>
          </a:blip>
          <a:stretch>
            <a:fillRect/>
          </a:stretch>
        </p:blipFill>
        <p:spPr>
          <a:xfrm>
            <a:off x="529825" y="3623075"/>
            <a:ext cx="2877750" cy="11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183200" y="254425"/>
            <a:ext cx="7038900" cy="5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Improvements Made to Software Quality </a:t>
            </a:r>
            <a:endParaRPr b="1" sz="2500"/>
          </a:p>
        </p:txBody>
      </p:sp>
      <p:sp>
        <p:nvSpPr>
          <p:cNvPr id="254" name="Google Shape;254;p31"/>
          <p:cNvSpPr txBox="1"/>
          <p:nvPr>
            <p:ph idx="1" type="body"/>
          </p:nvPr>
        </p:nvSpPr>
        <p:spPr>
          <a:xfrm>
            <a:off x="1183200" y="9817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improve the clone function, some lines were removed to reduce LOC and increase </a:t>
            </a:r>
            <a:r>
              <a:rPr lang="en" sz="1400"/>
              <a:t>readability.</a:t>
            </a:r>
            <a:endParaRPr sz="1400"/>
          </a:p>
          <a:p>
            <a:pPr indent="-317500" lvl="0" marL="457200" rtl="0" algn="l">
              <a:spcBef>
                <a:spcPts val="0"/>
              </a:spcBef>
              <a:spcAft>
                <a:spcPts val="0"/>
              </a:spcAft>
              <a:buSzPts val="1400"/>
              <a:buChar char="●"/>
            </a:pPr>
            <a:r>
              <a:rPr lang="en" sz="1400"/>
              <a:t>Some dynamic testing in the form of unit testing was done to check if this function was working properly</a:t>
            </a:r>
            <a:endParaRPr sz="1400"/>
          </a:p>
          <a:p>
            <a:pPr indent="-317500" lvl="0" marL="457200" rtl="0" algn="l">
              <a:spcBef>
                <a:spcPts val="0"/>
              </a:spcBef>
              <a:spcAft>
                <a:spcPts val="0"/>
              </a:spcAft>
              <a:buSzPts val="1400"/>
              <a:buChar char="●"/>
            </a:pPr>
            <a:r>
              <a:rPr lang="en" sz="1400"/>
              <a:t>To improve the calculateLog method, an if-else statement was added</a:t>
            </a:r>
            <a:endParaRPr sz="1400"/>
          </a:p>
          <a:p>
            <a:pPr indent="-317500" lvl="0" marL="457200" rtl="0" algn="l">
              <a:spcBef>
                <a:spcPts val="0"/>
              </a:spcBef>
              <a:spcAft>
                <a:spcPts val="0"/>
              </a:spcAft>
              <a:buSzPts val="1400"/>
              <a:buChar char="●"/>
            </a:pPr>
            <a:r>
              <a:rPr lang="en" sz="1400"/>
              <a:t>This was to ensure that if the argument passed is 0, the program will not fail during execution</a:t>
            </a:r>
            <a:endParaRPr sz="1400"/>
          </a:p>
          <a:p>
            <a:pPr indent="0" lvl="0" marL="457200" rtl="0" algn="l">
              <a:spcBef>
                <a:spcPts val="1600"/>
              </a:spcBef>
              <a:spcAft>
                <a:spcPts val="1600"/>
              </a:spcAft>
              <a:buNone/>
            </a:pPr>
            <a:r>
              <a:t/>
            </a:r>
            <a:endParaRPr sz="1400"/>
          </a:p>
        </p:txBody>
      </p:sp>
      <p:pic>
        <p:nvPicPr>
          <p:cNvPr id="255" name="Google Shape;255;p31"/>
          <p:cNvPicPr preferRelativeResize="0"/>
          <p:nvPr/>
        </p:nvPicPr>
        <p:blipFill>
          <a:blip r:embed="rId3">
            <a:alphaModFix/>
          </a:blip>
          <a:stretch>
            <a:fillRect/>
          </a:stretch>
        </p:blipFill>
        <p:spPr>
          <a:xfrm>
            <a:off x="4682725" y="3036100"/>
            <a:ext cx="3664750" cy="1775225"/>
          </a:xfrm>
          <a:prstGeom prst="rect">
            <a:avLst/>
          </a:prstGeom>
          <a:noFill/>
          <a:ln>
            <a:noFill/>
          </a:ln>
        </p:spPr>
      </p:pic>
      <p:pic>
        <p:nvPicPr>
          <p:cNvPr id="256" name="Google Shape;256;p31"/>
          <p:cNvPicPr preferRelativeResize="0"/>
          <p:nvPr/>
        </p:nvPicPr>
        <p:blipFill>
          <a:blip r:embed="rId4">
            <a:alphaModFix/>
          </a:blip>
          <a:stretch>
            <a:fillRect/>
          </a:stretch>
        </p:blipFill>
        <p:spPr>
          <a:xfrm>
            <a:off x="578650" y="3036100"/>
            <a:ext cx="3471851" cy="177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758075"/>
            <a:ext cx="70389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Introduction </a:t>
            </a:r>
            <a:endParaRPr b="1"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Jfreechart is an efficient open source java based application which aids in  creating a  wide range of charts. </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It is used to create both 2D and 3D charts such as bar charts, pie charts and line charts</a:t>
            </a:r>
            <a:endParaRPr sz="15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Challenges </a:t>
            </a:r>
            <a:endParaRPr/>
          </a:p>
        </p:txBody>
      </p:sp>
      <p:sp>
        <p:nvSpPr>
          <p:cNvPr id="262" name="Google Shape;262;p32"/>
          <p:cNvSpPr txBox="1"/>
          <p:nvPr>
            <p:ph idx="1" type="body"/>
          </p:nvPr>
        </p:nvSpPr>
        <p:spPr>
          <a:xfrm>
            <a:off x="1297500" y="1125150"/>
            <a:ext cx="7038900" cy="347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Test Case Implementation Challenges </a:t>
            </a:r>
            <a:endParaRPr sz="1500"/>
          </a:p>
          <a:p>
            <a:pPr indent="-323850" lvl="0" marL="457200" rtl="0" algn="l">
              <a:spcBef>
                <a:spcPts val="0"/>
              </a:spcBef>
              <a:spcAft>
                <a:spcPts val="0"/>
              </a:spcAft>
              <a:buSzPts val="1500"/>
              <a:buChar char="-"/>
            </a:pPr>
            <a:r>
              <a:rPr lang="en" sz="1500"/>
              <a:t>Some class variables could not be assigned values and had to be tested as NULL.</a:t>
            </a:r>
            <a:endParaRPr sz="1500"/>
          </a:p>
          <a:p>
            <a:pPr indent="-323850" lvl="0" marL="457200" rtl="0" algn="l">
              <a:spcBef>
                <a:spcPts val="0"/>
              </a:spcBef>
              <a:spcAft>
                <a:spcPts val="0"/>
              </a:spcAft>
              <a:buSzPts val="1500"/>
              <a:buChar char="-"/>
            </a:pPr>
            <a:r>
              <a:rPr lang="en" sz="1500"/>
              <a:t>Difficulty in pinpointing the cause of a failure due to complexity of the class coupling.</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Test Case Data Sets Implementation Challenges</a:t>
            </a:r>
            <a:endParaRPr sz="1500"/>
          </a:p>
          <a:p>
            <a:pPr indent="-323850" lvl="0" marL="914400" rtl="0" algn="l">
              <a:spcBef>
                <a:spcPts val="0"/>
              </a:spcBef>
              <a:spcAft>
                <a:spcPts val="0"/>
              </a:spcAft>
              <a:buSzPts val="1500"/>
              <a:buChar char="-"/>
            </a:pPr>
            <a:r>
              <a:rPr lang="en" sz="1500"/>
              <a:t>It was difficult to implement a multi-dimensional array in a random test generat</a:t>
            </a:r>
            <a:r>
              <a:rPr lang="en" sz="1500"/>
              <a:t>or tool</a:t>
            </a:r>
            <a:r>
              <a:rPr lang="en" sz="1500"/>
              <a:t> for the clone function test case and equal function test case.</a:t>
            </a:r>
            <a:endParaRPr sz="1500"/>
          </a:p>
          <a:p>
            <a:pPr indent="-311150" lvl="0" marL="914400" rtl="0" algn="l">
              <a:spcBef>
                <a:spcPts val="0"/>
              </a:spcBef>
              <a:spcAft>
                <a:spcPts val="0"/>
              </a:spcAft>
              <a:buSzPts val="1300"/>
              <a:buChar char="-"/>
            </a:pPr>
            <a:r>
              <a:rPr lang="en" sz="1500"/>
              <a:t>S</a:t>
            </a:r>
            <a:r>
              <a:rPr lang="en" sz="1500"/>
              <a:t>ymbolic test data was proved to be difficult to apply because it would have been difficult to use variables to represent all the data set.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683675"/>
            <a:ext cx="7038900" cy="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Conclusion </a:t>
            </a:r>
            <a:endParaRPr b="1" sz="2600"/>
          </a:p>
        </p:txBody>
      </p:sp>
      <p:sp>
        <p:nvSpPr>
          <p:cNvPr id="268" name="Google Shape;268;p33"/>
          <p:cNvSpPr txBox="1"/>
          <p:nvPr>
            <p:ph idx="1" type="body"/>
          </p:nvPr>
        </p:nvSpPr>
        <p:spPr>
          <a:xfrm>
            <a:off x="1195300" y="1267175"/>
            <a:ext cx="7141200" cy="321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In essence, several test cases were implemented to identify faults within the software - JFreeCharts. Many test data sets were also implemented to verify the expected software behaviour of the respective test cases and statistics on the bugs found within the software were analyzed for software quality improvements.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The test cases that were implemented covered the equal function which tested 2 arrays for equality, the clone function which takes a non-null array and returns a clone of that array, ContourPlot_test which tests the quality of the getDataset function, and ComparableObject test which tests the quality of the compareTo and equals functions responsible for indicating the order of an object relative to another object. </a:t>
            </a:r>
            <a:endParaRPr sz="1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725950"/>
            <a:ext cx="70389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Objective </a:t>
            </a:r>
            <a:endParaRPr b="1" sz="2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objective of this project is to:</a:t>
            </a:r>
            <a:endParaRPr sz="1500"/>
          </a:p>
          <a:p>
            <a:pPr indent="-323850" lvl="0" marL="457200" rtl="0" algn="l">
              <a:spcBef>
                <a:spcPts val="1600"/>
              </a:spcBef>
              <a:spcAft>
                <a:spcPts val="0"/>
              </a:spcAft>
              <a:buSzPts val="1500"/>
              <a:buChar char="●"/>
            </a:pPr>
            <a:r>
              <a:rPr lang="en" sz="1500"/>
              <a:t>Find bugs in the software</a:t>
            </a:r>
            <a:endParaRPr sz="1500"/>
          </a:p>
          <a:p>
            <a:pPr indent="-323850" lvl="0" marL="457200" rtl="0" algn="l">
              <a:spcBef>
                <a:spcPts val="0"/>
              </a:spcBef>
              <a:spcAft>
                <a:spcPts val="0"/>
              </a:spcAft>
              <a:buSzPts val="1500"/>
              <a:buChar char="●"/>
            </a:pPr>
            <a:r>
              <a:rPr lang="en" sz="1500"/>
              <a:t>Create test cases for the bugs found </a:t>
            </a:r>
            <a:endParaRPr sz="1500"/>
          </a:p>
          <a:p>
            <a:pPr indent="-323850" lvl="0" marL="457200" rtl="0" algn="l">
              <a:spcBef>
                <a:spcPts val="0"/>
              </a:spcBef>
              <a:spcAft>
                <a:spcPts val="0"/>
              </a:spcAft>
              <a:buSzPts val="1500"/>
              <a:buChar char="●"/>
            </a:pPr>
            <a:r>
              <a:rPr lang="en" sz="1500"/>
              <a:t>Provide test data for the test cases</a:t>
            </a:r>
            <a:endParaRPr sz="1500"/>
          </a:p>
          <a:p>
            <a:pPr indent="-323850" lvl="0" marL="457200" rtl="0" algn="l">
              <a:spcBef>
                <a:spcPts val="0"/>
              </a:spcBef>
              <a:spcAft>
                <a:spcPts val="0"/>
              </a:spcAft>
              <a:buSzPts val="1500"/>
              <a:buChar char="●"/>
            </a:pPr>
            <a:r>
              <a:rPr lang="en" sz="1500"/>
              <a:t>Report improvements on software due to test cases or test data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575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1: </a:t>
            </a:r>
            <a:r>
              <a:rPr b="1" lang="en"/>
              <a:t>DataUtilities_test </a:t>
            </a:r>
            <a:endParaRPr b="1"/>
          </a:p>
          <a:p>
            <a:pPr indent="0" lvl="0" marL="0" rtl="0" algn="l">
              <a:spcBef>
                <a:spcPts val="0"/>
              </a:spcBef>
              <a:spcAft>
                <a:spcPts val="0"/>
              </a:spcAft>
              <a:buNone/>
            </a:pPr>
            <a:r>
              <a:rPr b="1" lang="en"/>
              <a:t>equal_test</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b="1" lang="en" sz="1500">
                <a:solidFill>
                  <a:srgbClr val="FFFFFF"/>
                </a:solidFill>
              </a:rPr>
              <a:t>Purpose: </a:t>
            </a:r>
            <a:r>
              <a:rPr lang="en" sz="1500">
                <a:solidFill>
                  <a:srgbClr val="FFFFFF"/>
                </a:solidFill>
              </a:rPr>
              <a:t>To test the quality of the equal function. The job of the equal function is to test two arrays for equality.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For two arrays to be considered equal, they must have the exact same dimensions and their values must match.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Arrays are permitted to be null, therefore, null arrays were also tested. </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447350"/>
            <a:ext cx="70389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1: Equal_test</a:t>
            </a:r>
            <a:endParaRPr b="1" sz="2600"/>
          </a:p>
        </p:txBody>
      </p:sp>
      <p:sp>
        <p:nvSpPr>
          <p:cNvPr id="159" name="Google Shape;159;p17"/>
          <p:cNvSpPr txBox="1"/>
          <p:nvPr>
            <p:ph idx="1" type="body"/>
          </p:nvPr>
        </p:nvSpPr>
        <p:spPr>
          <a:xfrm>
            <a:off x="1297500" y="1052325"/>
            <a:ext cx="6466200" cy="358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1383125" y="1052313"/>
            <a:ext cx="5609125" cy="368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Data 1</a:t>
            </a:r>
            <a:endParaRPr b="1" sz="26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test data for the first test case is a randomly generated 2x4 array which will be used to test if the equal function works. </a:t>
            </a:r>
            <a:r>
              <a:rPr lang="en" sz="1400"/>
              <a:t>The test data is generated into a .txt file to be used for the test cases</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1589225" y="2481025"/>
            <a:ext cx="7038900" cy="216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728475"/>
            <a:ext cx="7038900" cy="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Test 2: </a:t>
            </a:r>
            <a:r>
              <a:rPr b="1" lang="en" sz="2600"/>
              <a:t>clone_test</a:t>
            </a:r>
            <a:endParaRPr b="1" sz="2600"/>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b="1" lang="en" sz="1500">
                <a:solidFill>
                  <a:srgbClr val="FFFFFF"/>
                </a:solidFill>
              </a:rPr>
              <a:t>Purpose:</a:t>
            </a:r>
            <a:r>
              <a:rPr lang="en" sz="1500">
                <a:solidFill>
                  <a:srgbClr val="FFFFFF"/>
                </a:solidFill>
              </a:rPr>
              <a:t> To test the quality of the clone function. The clone function takes an array, which is not allowed to be null, and returns a clone of the array.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Arrays of different dimensions and values were tested and the clones were the exact same as seen in the console output.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When the equal function was used to test the equality of the respective clones, the result was a </a:t>
            </a:r>
            <a:r>
              <a:rPr b="1" lang="en" sz="1500">
                <a:solidFill>
                  <a:srgbClr val="FFFFFF"/>
                </a:solidFill>
              </a:rPr>
              <a:t>failure</a:t>
            </a:r>
            <a:r>
              <a:rPr lang="en" sz="1500">
                <a:solidFill>
                  <a:srgbClr val="FFFFFF"/>
                </a:solidFill>
              </a:rPr>
              <a:t>.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The result was false as opposed to the expected true value. This resulted in the suspicion of a fault in the clone function which was responsible for cloning the arrays.</a:t>
            </a:r>
            <a:endParaRPr sz="15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3: Clone_test</a:t>
            </a:r>
            <a:endParaRPr/>
          </a:p>
        </p:txBody>
      </p:sp>
      <p:sp>
        <p:nvSpPr>
          <p:cNvPr id="179" name="Google Shape;179;p20"/>
          <p:cNvSpPr txBox="1"/>
          <p:nvPr>
            <p:ph idx="1" type="body"/>
          </p:nvPr>
        </p:nvSpPr>
        <p:spPr>
          <a:xfrm>
            <a:off x="1200150" y="1071575"/>
            <a:ext cx="74472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1200150" y="1071575"/>
            <a:ext cx="3371850" cy="3750600"/>
          </a:xfrm>
          <a:prstGeom prst="rect">
            <a:avLst/>
          </a:prstGeom>
          <a:noFill/>
          <a:ln>
            <a:noFill/>
          </a:ln>
        </p:spPr>
      </p:pic>
      <p:pic>
        <p:nvPicPr>
          <p:cNvPr id="181" name="Google Shape;181;p20"/>
          <p:cNvPicPr preferRelativeResize="0"/>
          <p:nvPr/>
        </p:nvPicPr>
        <p:blipFill>
          <a:blip r:embed="rId4">
            <a:alphaModFix/>
          </a:blip>
          <a:stretch>
            <a:fillRect/>
          </a:stretch>
        </p:blipFill>
        <p:spPr>
          <a:xfrm>
            <a:off x="4572000" y="1500200"/>
            <a:ext cx="4075351" cy="230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DataUtilities_test Output</a:t>
            </a:r>
            <a:endParaRPr b="1"/>
          </a:p>
        </p:txBody>
      </p:sp>
      <p:pic>
        <p:nvPicPr>
          <p:cNvPr id="187" name="Google Shape;187;p21"/>
          <p:cNvPicPr preferRelativeResize="0"/>
          <p:nvPr/>
        </p:nvPicPr>
        <p:blipFill>
          <a:blip r:embed="rId3">
            <a:alphaModFix/>
          </a:blip>
          <a:stretch>
            <a:fillRect/>
          </a:stretch>
        </p:blipFill>
        <p:spPr>
          <a:xfrm>
            <a:off x="1395400" y="1449675"/>
            <a:ext cx="3705225" cy="1038225"/>
          </a:xfrm>
          <a:prstGeom prst="rect">
            <a:avLst/>
          </a:prstGeom>
          <a:noFill/>
          <a:ln>
            <a:noFill/>
          </a:ln>
        </p:spPr>
      </p:pic>
      <p:pic>
        <p:nvPicPr>
          <p:cNvPr id="188" name="Google Shape;188;p21"/>
          <p:cNvPicPr preferRelativeResize="0"/>
          <p:nvPr/>
        </p:nvPicPr>
        <p:blipFill>
          <a:blip r:embed="rId4">
            <a:alphaModFix/>
          </a:blip>
          <a:stretch>
            <a:fillRect/>
          </a:stretch>
        </p:blipFill>
        <p:spPr>
          <a:xfrm>
            <a:off x="1395400" y="2629725"/>
            <a:ext cx="3705225" cy="1581150"/>
          </a:xfrm>
          <a:prstGeom prst="rect">
            <a:avLst/>
          </a:prstGeom>
          <a:noFill/>
          <a:ln>
            <a:noFill/>
          </a:ln>
        </p:spPr>
      </p:pic>
      <p:pic>
        <p:nvPicPr>
          <p:cNvPr id="189" name="Google Shape;189;p21"/>
          <p:cNvPicPr preferRelativeResize="0"/>
          <p:nvPr/>
        </p:nvPicPr>
        <p:blipFill>
          <a:blip r:embed="rId5">
            <a:alphaModFix/>
          </a:blip>
          <a:stretch>
            <a:fillRect/>
          </a:stretch>
        </p:blipFill>
        <p:spPr>
          <a:xfrm>
            <a:off x="5242325" y="2629725"/>
            <a:ext cx="3582296" cy="62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