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2" r:id="rId5"/>
    <p:sldId id="263" r:id="rId6"/>
    <p:sldId id="259" r:id="rId7"/>
    <p:sldId id="264" r:id="rId8"/>
    <p:sldId id="266" r:id="rId9"/>
    <p:sldId id="260" r:id="rId10"/>
    <p:sldId id="267" r:id="rId11"/>
    <p:sldId id="265"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7168" autoAdjust="0"/>
  </p:normalViewPr>
  <p:slideViewPr>
    <p:cSldViewPr snapToGrid="0">
      <p:cViewPr varScale="1">
        <p:scale>
          <a:sx n="124" d="100"/>
          <a:sy n="124" d="100"/>
        </p:scale>
        <p:origin x="120"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23D3B-7D25-4A8D-84CF-19B1A2116FC6}" type="datetimeFigureOut">
              <a:rPr lang="zh-CN" altLang="en-US" smtClean="0"/>
              <a:t>2024/4/25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2A9FA-8A75-4DB3-8994-F9DE4E14ED5F}" type="slidenum">
              <a:rPr lang="zh-CN" altLang="en-US" smtClean="0"/>
              <a:t>‹#›</a:t>
            </a:fld>
            <a:endParaRPr lang="zh-CN" altLang="en-US"/>
          </a:p>
        </p:txBody>
      </p:sp>
    </p:spTree>
    <p:extLst>
      <p:ext uri="{BB962C8B-B14F-4D97-AF65-F5344CB8AC3E}">
        <p14:creationId xmlns:p14="http://schemas.microsoft.com/office/powerpoint/2010/main" val="314734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1" dirty="0">
                <a:solidFill>
                  <a:srgbClr val="AAAAAA"/>
                </a:solidFill>
                <a:effectLst/>
                <a:highlight>
                  <a:srgbClr val="F5F5F5"/>
                </a:highlight>
                <a:latin typeface="Fira Code" pitchFamily="1" charset="0"/>
              </a:rPr>
              <a:t>如何衡量偏好程度？看过某部电影的男性</a:t>
            </a:r>
            <a:r>
              <a:rPr lang="en-US" altLang="zh-CN" b="0" i="1" dirty="0">
                <a:solidFill>
                  <a:srgbClr val="AAAAAA"/>
                </a:solidFill>
                <a:effectLst/>
                <a:highlight>
                  <a:srgbClr val="F5F5F5"/>
                </a:highlight>
                <a:latin typeface="Fira Code" pitchFamily="1" charset="0"/>
              </a:rPr>
              <a:t>/</a:t>
            </a:r>
            <a:r>
              <a:rPr lang="zh-CN" altLang="en-US" b="0" i="1" dirty="0">
                <a:solidFill>
                  <a:srgbClr val="AAAAAA"/>
                </a:solidFill>
                <a:effectLst/>
                <a:highlight>
                  <a:srgbClr val="F5F5F5"/>
                </a:highlight>
                <a:latin typeface="Fira Code" pitchFamily="1" charset="0"/>
              </a:rPr>
              <a:t>女性观众对该部电影的平均打分显然是最重要的衡量依据，</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但我们需要注意到，受“偏好”程度用男性</a:t>
            </a:r>
            <a:r>
              <a:rPr lang="en-US" altLang="zh-CN" b="0" i="1" dirty="0">
                <a:solidFill>
                  <a:srgbClr val="AAAAAA"/>
                </a:solidFill>
                <a:effectLst/>
                <a:highlight>
                  <a:srgbClr val="F5F5F5"/>
                </a:highlight>
                <a:latin typeface="Fira Code" pitchFamily="1" charset="0"/>
              </a:rPr>
              <a:t>/</a:t>
            </a:r>
            <a:r>
              <a:rPr lang="zh-CN" altLang="en-US" b="0" i="1" dirty="0">
                <a:solidFill>
                  <a:srgbClr val="AAAAAA"/>
                </a:solidFill>
                <a:effectLst/>
                <a:highlight>
                  <a:srgbClr val="F5F5F5"/>
                </a:highlight>
                <a:latin typeface="Fira Code" pitchFamily="1" charset="0"/>
              </a:rPr>
              <a:t>女性观众对该部电影的平均打分之差来衡量要比用各自的绝对值来衡量更合理。</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但是同时，该电影的观影人次也应当有加权，比如总观影人次非常多的电影如果还呈现出明显的性别打分差异，</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那么更能说明这部电影是明显的性别偏好电影，因为打分随机性等可能导致非内在的男女打分差异的因素影响会较弱，性别差异结果的“信度”就更高。</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不过这一项只是辅助指标，不应成为影响最终评价函数的最主要因素。故最终我选择用 </a:t>
            </a:r>
            <a:r>
              <a:rPr lang="en-US" altLang="zh-CN" b="0" i="1" dirty="0">
                <a:solidFill>
                  <a:srgbClr val="AAAAAA"/>
                </a:solidFill>
                <a:effectLst/>
                <a:highlight>
                  <a:srgbClr val="F5F5F5"/>
                </a:highlight>
                <a:latin typeface="Fira Code" pitchFamily="1" charset="0"/>
              </a:rPr>
              <a:t>" * ln(</a:t>
            </a:r>
            <a:r>
              <a:rPr lang="zh-CN" altLang="en-US" b="0" i="1" dirty="0">
                <a:solidFill>
                  <a:srgbClr val="AAAAAA"/>
                </a:solidFill>
                <a:effectLst/>
                <a:highlight>
                  <a:srgbClr val="F5F5F5"/>
                </a:highlight>
                <a:latin typeface="Fira Code" pitchFamily="1" charset="0"/>
              </a:rPr>
              <a:t>总观影人次</a:t>
            </a:r>
            <a:r>
              <a:rPr lang="en-US" altLang="zh-CN" b="0" i="1" dirty="0">
                <a:solidFill>
                  <a:srgbClr val="AAAAAA"/>
                </a:solidFill>
                <a:effectLst/>
                <a:highlight>
                  <a:srgbClr val="F5F5F5"/>
                </a:highlight>
                <a:latin typeface="Fira Code" pitchFamily="1" charset="0"/>
              </a:rPr>
              <a:t>) " </a:t>
            </a:r>
            <a:r>
              <a:rPr lang="zh-CN" altLang="en-US" b="0" i="1" dirty="0">
                <a:solidFill>
                  <a:srgbClr val="AAAAAA"/>
                </a:solidFill>
                <a:effectLst/>
                <a:highlight>
                  <a:srgbClr val="F5F5F5"/>
                </a:highlight>
                <a:latin typeface="Fira Code" pitchFamily="1" charset="0"/>
              </a:rPr>
              <a:t>的方式。</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因此，我最终定义的评价函数是 </a:t>
            </a:r>
            <a:r>
              <a:rPr lang="en-US" altLang="zh-CN" b="0" i="1" dirty="0">
                <a:solidFill>
                  <a:srgbClr val="AAAAAA"/>
                </a:solidFill>
                <a:effectLst/>
                <a:highlight>
                  <a:srgbClr val="F5F5F5"/>
                </a:highlight>
                <a:latin typeface="Fira Code" pitchFamily="1" charset="0"/>
              </a:rPr>
              <a:t>" (</a:t>
            </a:r>
            <a:r>
              <a:rPr lang="zh-CN" altLang="en-US" b="0" i="1" dirty="0">
                <a:solidFill>
                  <a:srgbClr val="AAAAAA"/>
                </a:solidFill>
                <a:effectLst/>
                <a:highlight>
                  <a:srgbClr val="F5F5F5"/>
                </a:highlight>
                <a:latin typeface="Fira Code" pitchFamily="1" charset="0"/>
              </a:rPr>
              <a:t>男性观众平均打分 </a:t>
            </a:r>
            <a:r>
              <a:rPr lang="en-US" altLang="zh-CN" b="0" i="1" dirty="0">
                <a:solidFill>
                  <a:srgbClr val="AAAAAA"/>
                </a:solidFill>
                <a:effectLst/>
                <a:highlight>
                  <a:srgbClr val="F5F5F5"/>
                </a:highlight>
                <a:latin typeface="Fira Code" pitchFamily="1" charset="0"/>
              </a:rPr>
              <a:t>- </a:t>
            </a:r>
            <a:r>
              <a:rPr lang="zh-CN" altLang="en-US" b="0" i="1" dirty="0">
                <a:solidFill>
                  <a:srgbClr val="AAAAAA"/>
                </a:solidFill>
                <a:effectLst/>
                <a:highlight>
                  <a:srgbClr val="F5F5F5"/>
                </a:highlight>
                <a:latin typeface="Fira Code" pitchFamily="1" charset="0"/>
              </a:rPr>
              <a:t>女性观众平均打分</a:t>
            </a:r>
            <a:r>
              <a:rPr lang="en-US" altLang="zh-CN" b="0" i="1" dirty="0">
                <a:solidFill>
                  <a:srgbClr val="AAAAAA"/>
                </a:solidFill>
                <a:effectLst/>
                <a:highlight>
                  <a:srgbClr val="F5F5F5"/>
                </a:highlight>
                <a:latin typeface="Fira Code" pitchFamily="1" charset="0"/>
              </a:rPr>
              <a:t>) * ln(</a:t>
            </a:r>
            <a:r>
              <a:rPr lang="zh-CN" altLang="en-US" b="0" i="1" dirty="0">
                <a:solidFill>
                  <a:srgbClr val="AAAAAA"/>
                </a:solidFill>
                <a:effectLst/>
                <a:highlight>
                  <a:srgbClr val="F5F5F5"/>
                </a:highlight>
                <a:latin typeface="Fira Code" pitchFamily="1" charset="0"/>
              </a:rPr>
              <a:t>总观影人次</a:t>
            </a:r>
            <a:r>
              <a:rPr lang="en-US" altLang="zh-CN" b="0" i="1" dirty="0">
                <a:solidFill>
                  <a:srgbClr val="AAAAAA"/>
                </a:solidFill>
                <a:effectLst/>
                <a:highlight>
                  <a:srgbClr val="F5F5F5"/>
                </a:highlight>
                <a:latin typeface="Fira Code" pitchFamily="1" charset="0"/>
              </a:rPr>
              <a:t>) " </a:t>
            </a:r>
            <a:r>
              <a:rPr lang="zh-CN" altLang="en-US" b="0" i="1" dirty="0">
                <a:solidFill>
                  <a:srgbClr val="AAAAAA"/>
                </a:solidFill>
                <a:effectLst/>
                <a:highlight>
                  <a:srgbClr val="F5F5F5"/>
                </a:highlight>
                <a:latin typeface="Fira Code" pitchFamily="1" charset="0"/>
              </a:rPr>
              <a:t>。</a:t>
            </a:r>
            <a:endParaRPr lang="zh-CN" altLang="en-US" b="0" dirty="0">
              <a:solidFill>
                <a:srgbClr val="333333"/>
              </a:solidFill>
              <a:effectLst/>
              <a:highlight>
                <a:srgbClr val="F5F5F5"/>
              </a:highlight>
              <a:latin typeface="Fira Code" pitchFamily="1" charset="0"/>
            </a:endParaRPr>
          </a:p>
          <a:p>
            <a:br>
              <a:rPr lang="zh-CN" altLang="en-US" b="0" dirty="0">
                <a:solidFill>
                  <a:srgbClr val="333333"/>
                </a:solidFill>
                <a:effectLst/>
                <a:highlight>
                  <a:srgbClr val="F5F5F5"/>
                </a:highlight>
                <a:latin typeface="Fira Code" pitchFamily="1" charset="0"/>
              </a:rPr>
            </a:br>
            <a:r>
              <a:rPr lang="zh-CN" altLang="en-US" b="0" i="1" dirty="0">
                <a:solidFill>
                  <a:srgbClr val="AAAAAA"/>
                </a:solidFill>
                <a:effectLst/>
                <a:highlight>
                  <a:srgbClr val="F5F5F5"/>
                </a:highlight>
                <a:latin typeface="Fira Code" pitchFamily="1" charset="0"/>
              </a:rPr>
              <a:t>我这里没有使用每部电影的“男性观影人次”和“女性观影人次”这两个指标，</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是因为这会涉及男</a:t>
            </a:r>
            <a:r>
              <a:rPr lang="en-US" altLang="zh-CN" b="0" i="1" dirty="0">
                <a:solidFill>
                  <a:srgbClr val="AAAAAA"/>
                </a:solidFill>
                <a:effectLst/>
                <a:highlight>
                  <a:srgbClr val="F5F5F5"/>
                </a:highlight>
                <a:latin typeface="Fira Code" pitchFamily="1" charset="0"/>
              </a:rPr>
              <a:t>/</a:t>
            </a:r>
            <a:r>
              <a:rPr lang="zh-CN" altLang="en-US" b="0" i="1" dirty="0">
                <a:solidFill>
                  <a:srgbClr val="AAAAAA"/>
                </a:solidFill>
                <a:effectLst/>
                <a:highlight>
                  <a:srgbClr val="F5F5F5"/>
                </a:highlight>
                <a:latin typeface="Fira Code" pitchFamily="1" charset="0"/>
              </a:rPr>
              <a:t>女性观众人数不一致等问题，会带来麻烦，纵然进行归一化等操作也很难不使评价结果失真。</a:t>
            </a:r>
            <a:endParaRPr lang="zh-CN" altLang="en-US" b="0" dirty="0">
              <a:solidFill>
                <a:srgbClr val="333333"/>
              </a:solidFill>
              <a:effectLst/>
              <a:highlight>
                <a:srgbClr val="F5F5F5"/>
              </a:highlight>
              <a:latin typeface="Fira Code" pitchFamily="1"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A72A9FA-8A75-4DB3-8994-F9DE4E14ED5F}" type="slidenum">
              <a:rPr lang="zh-CN" altLang="en-US" smtClean="0"/>
              <a:t>4</a:t>
            </a:fld>
            <a:endParaRPr lang="zh-CN" altLang="en-US"/>
          </a:p>
        </p:txBody>
      </p:sp>
    </p:spTree>
    <p:extLst>
      <p:ext uri="{BB962C8B-B14F-4D97-AF65-F5344CB8AC3E}">
        <p14:creationId xmlns:p14="http://schemas.microsoft.com/office/powerpoint/2010/main" val="78318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D668A-47D5-510C-9F96-7E2B0B4D45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A2DC7F-CF5D-A444-EF04-A01A44FA3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444558-2682-8EAD-B497-D55535E55C8F}"/>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A33912BC-A915-D710-5246-34E6749D1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A101AD-6EDC-476F-FB4C-5F09EBBAF781}"/>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58272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3249E-0E12-08F8-A362-ED9258716C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7A647E-A613-2163-BF2C-8A3309A1DF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CDA9E4-019A-9736-5F6C-0957ACA5C4A5}"/>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B6384C43-AA98-22F8-08DC-188B4588F2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2C015D-89DD-ED28-2466-DB98624E8067}"/>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416377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249816-3136-1384-7997-D13EE3AD21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87D6D9-FAEB-1D54-B362-CD95167DA8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AFE35-39AC-59BF-5D47-30A9C50CE7C1}"/>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5E3B71B3-C092-CC03-404E-E688F1E91E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A2BD27-46D4-4B3B-0293-B28424DCA54F}"/>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64003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F663B-A550-0C7A-D51C-F7BCAB9008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38E28B-E9C1-1DE2-7909-3FF665F9B1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CED23E-EED6-930C-4151-2CFB75E3524C}"/>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975D2E22-9196-4984-C158-03DD29BA9E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5FC125-7A36-8582-9D4F-C69E4DF8C1E9}"/>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412708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53464-594D-A0B9-4E49-789EB4D4CE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F89E57-25DF-E2F2-60E3-50BF4F9B0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B6C88C-FADD-71FF-A44F-397E9A0A7738}"/>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5DDEC88C-6C1A-F890-DFBE-82C71E422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8BAA2-AB11-8226-7D09-33D03017DED3}"/>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61391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B44EA-015E-FC26-B257-F9F5B35AA1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1C5031-FD7B-CF2C-EE78-5C39E550A2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9A6E05-A46E-6E38-9C88-9D12B9D519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4209CD-CE79-D872-6947-DD4823724F55}"/>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6" name="页脚占位符 5">
            <a:extLst>
              <a:ext uri="{FF2B5EF4-FFF2-40B4-BE49-F238E27FC236}">
                <a16:creationId xmlns:a16="http://schemas.microsoft.com/office/drawing/2014/main" id="{42DA9856-4DF7-0646-AFCF-FC26F88BAD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22CA5E-33AE-C868-65ED-B0A4B9BA36EE}"/>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16407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88C57-D3EE-5649-39C2-944EB9303B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21B0A5-10BF-B89E-6409-D3B9408B4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48C750-607F-B44F-1565-4539FC08D2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038C76-4733-D913-4B61-1EB88C272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671F28-9425-4152-DBD2-86022DE6E7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2F933F0-D3DF-296B-66EF-E7787C0333AB}"/>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8" name="页脚占位符 7">
            <a:extLst>
              <a:ext uri="{FF2B5EF4-FFF2-40B4-BE49-F238E27FC236}">
                <a16:creationId xmlns:a16="http://schemas.microsoft.com/office/drawing/2014/main" id="{203762AD-7B11-2D0C-5830-169B791338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1D2730-0601-9C2F-33AC-18C7F854151E}"/>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307746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720AD-4019-4579-7E2B-7447FB63BD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EA1FA0-4569-0CB3-EA9F-17BE8028F205}"/>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4" name="页脚占位符 3">
            <a:extLst>
              <a:ext uri="{FF2B5EF4-FFF2-40B4-BE49-F238E27FC236}">
                <a16:creationId xmlns:a16="http://schemas.microsoft.com/office/drawing/2014/main" id="{6AA123FB-DD88-FA21-33E2-63BA6F144C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474681-3E23-E4E1-264E-D615EBC34A4E}"/>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46288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09E29B-851A-AB8B-2D88-83236119BE5E}"/>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3" name="页脚占位符 2">
            <a:extLst>
              <a:ext uri="{FF2B5EF4-FFF2-40B4-BE49-F238E27FC236}">
                <a16:creationId xmlns:a16="http://schemas.microsoft.com/office/drawing/2014/main" id="{04C50CAF-D5B0-32A0-FC5C-1DE757D20A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388D17-280F-A921-A785-DB548DBF8D20}"/>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364469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BAF77-779B-B4DA-CD8A-6196DEB85C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106232-61C0-9569-32D9-16CC702B0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2F8162-B9D2-B897-B399-A554BCD4B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2438E6-A295-BC78-83EB-B28A4485DCD7}"/>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6" name="页脚占位符 5">
            <a:extLst>
              <a:ext uri="{FF2B5EF4-FFF2-40B4-BE49-F238E27FC236}">
                <a16:creationId xmlns:a16="http://schemas.microsoft.com/office/drawing/2014/main" id="{DA507E4F-ECF7-61D0-2EDF-3594DC2608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19D478-F6B2-8DA6-F99E-CF04D147D896}"/>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67432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1DDAD-A4AA-4BF9-43B9-803CB7F74D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654CEE-1FDD-A91C-E855-BE2087BD4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679192-947F-FB71-F277-06BB3FF4C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3A3FDF-17E1-7334-BB25-A105B3925783}"/>
              </a:ext>
            </a:extLst>
          </p:cNvPr>
          <p:cNvSpPr>
            <a:spLocks noGrp="1"/>
          </p:cNvSpPr>
          <p:nvPr>
            <p:ph type="dt" sz="half" idx="10"/>
          </p:nvPr>
        </p:nvSpPr>
        <p:spPr/>
        <p:txBody>
          <a:bodyPr/>
          <a:lstStyle/>
          <a:p>
            <a:fld id="{3B4D9EA7-12D4-4C4E-829C-02B365B3F045}" type="datetimeFigureOut">
              <a:rPr lang="zh-CN" altLang="en-US" smtClean="0"/>
              <a:t>2024/4/25</a:t>
            </a:fld>
            <a:endParaRPr lang="zh-CN" altLang="en-US"/>
          </a:p>
        </p:txBody>
      </p:sp>
      <p:sp>
        <p:nvSpPr>
          <p:cNvPr id="6" name="页脚占位符 5">
            <a:extLst>
              <a:ext uri="{FF2B5EF4-FFF2-40B4-BE49-F238E27FC236}">
                <a16:creationId xmlns:a16="http://schemas.microsoft.com/office/drawing/2014/main" id="{C9889829-7E8C-9B61-69C8-3D57E5AD54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3631C6-DB6B-505F-E8AD-E65DABA6F316}"/>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49187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E03CE1-9600-7BE3-600E-C80598520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45E1CC-E2F2-A71C-EDB4-C5988D6D1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13A692-EED8-B029-621B-D24F9A652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D9EA7-12D4-4C4E-829C-02B365B3F045}"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C67E5E5D-F91B-09B0-2A87-13D993372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423ADE-E15D-4FCA-7C83-ABF05CE7D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01797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hristiansafka/img2ve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61DC8-70D4-E5EC-3F8B-92D783D1DDA0}"/>
              </a:ext>
            </a:extLst>
          </p:cNvPr>
          <p:cNvSpPr>
            <a:spLocks noGrp="1"/>
          </p:cNvSpPr>
          <p:nvPr>
            <p:ph type="ctrTitle"/>
          </p:nvPr>
        </p:nvSpPr>
        <p:spPr/>
        <p:txBody>
          <a:bodyPr/>
          <a:lstStyle/>
          <a:p>
            <a:r>
              <a:rPr lang="en-US" altLang="zh-CN" dirty="0" err="1"/>
              <a:t>MovieLens</a:t>
            </a:r>
            <a:r>
              <a:rPr lang="zh-CN" altLang="en-US" dirty="0"/>
              <a:t>大作业</a:t>
            </a:r>
          </a:p>
        </p:txBody>
      </p:sp>
      <p:sp>
        <p:nvSpPr>
          <p:cNvPr id="3" name="副标题 2">
            <a:extLst>
              <a:ext uri="{FF2B5EF4-FFF2-40B4-BE49-F238E27FC236}">
                <a16:creationId xmlns:a16="http://schemas.microsoft.com/office/drawing/2014/main" id="{CB0A6DA3-FC49-342C-36F4-BA6A0C82900E}"/>
              </a:ext>
            </a:extLst>
          </p:cNvPr>
          <p:cNvSpPr>
            <a:spLocks noGrp="1"/>
          </p:cNvSpPr>
          <p:nvPr>
            <p:ph type="subTitle" idx="1"/>
          </p:nvPr>
        </p:nvSpPr>
        <p:spPr/>
        <p:txBody>
          <a:bodyPr/>
          <a:lstStyle/>
          <a:p>
            <a:r>
              <a:rPr lang="en-US" altLang="zh-CN" dirty="0"/>
              <a:t>——</a:t>
            </a:r>
            <a:r>
              <a:rPr lang="zh-CN" altLang="en-US" dirty="0"/>
              <a:t>基于观影数据集的数据分析与挖掘</a:t>
            </a:r>
          </a:p>
        </p:txBody>
      </p:sp>
    </p:spTree>
    <p:extLst>
      <p:ext uri="{BB962C8B-B14F-4D97-AF65-F5344CB8AC3E}">
        <p14:creationId xmlns:p14="http://schemas.microsoft.com/office/powerpoint/2010/main" val="180480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D0DE0-8A71-9C6D-983A-9A654BD8035A}"/>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C9656AAD-B594-2C51-4785-775E19BB50EA}"/>
              </a:ext>
            </a:extLst>
          </p:cNvPr>
          <p:cNvSpPr>
            <a:spLocks noGrp="1"/>
          </p:cNvSpPr>
          <p:nvPr>
            <p:ph idx="1"/>
          </p:nvPr>
        </p:nvSpPr>
        <p:spPr>
          <a:xfrm>
            <a:off x="838200" y="5253123"/>
            <a:ext cx="10515600" cy="1604877"/>
          </a:xfrm>
        </p:spPr>
        <p:txBody>
          <a:bodyPr/>
          <a:lstStyle/>
          <a:p>
            <a:r>
              <a:rPr lang="en-US" altLang="zh-CN" dirty="0" err="1">
                <a:hlinkClick r:id="rId2"/>
              </a:rPr>
              <a:t>christiansafka</a:t>
            </a:r>
            <a:r>
              <a:rPr lang="en-US" altLang="zh-CN" dirty="0">
                <a:hlinkClick r:id="rId2"/>
              </a:rPr>
              <a:t>/img2vec: :fire: Use pre-trained models in </a:t>
            </a:r>
            <a:r>
              <a:rPr lang="en-US" altLang="zh-CN" dirty="0" err="1">
                <a:hlinkClick r:id="rId2"/>
              </a:rPr>
              <a:t>PyTorch</a:t>
            </a:r>
            <a:r>
              <a:rPr lang="en-US" altLang="zh-CN" dirty="0">
                <a:hlinkClick r:id="rId2"/>
              </a:rPr>
              <a:t> to extract vector embeddings for any image (github.com)</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783411F5-421D-C1A1-55E8-79183ACCA42B}"/>
              </a:ext>
            </a:extLst>
          </p:cNvPr>
          <p:cNvPicPr>
            <a:picLocks noChangeAspect="1"/>
          </p:cNvPicPr>
          <p:nvPr/>
        </p:nvPicPr>
        <p:blipFill>
          <a:blip r:embed="rId3"/>
          <a:stretch>
            <a:fillRect/>
          </a:stretch>
        </p:blipFill>
        <p:spPr>
          <a:xfrm>
            <a:off x="2154868" y="1370720"/>
            <a:ext cx="4367441" cy="3734915"/>
          </a:xfrm>
          <a:prstGeom prst="rect">
            <a:avLst/>
          </a:prstGeom>
        </p:spPr>
      </p:pic>
      <p:pic>
        <p:nvPicPr>
          <p:cNvPr id="7" name="图片 6">
            <a:extLst>
              <a:ext uri="{FF2B5EF4-FFF2-40B4-BE49-F238E27FC236}">
                <a16:creationId xmlns:a16="http://schemas.microsoft.com/office/drawing/2014/main" id="{CFDF828A-936F-D1C8-7EFD-2FA244531B3A}"/>
              </a:ext>
            </a:extLst>
          </p:cNvPr>
          <p:cNvPicPr>
            <a:picLocks noChangeAspect="1"/>
          </p:cNvPicPr>
          <p:nvPr/>
        </p:nvPicPr>
        <p:blipFill>
          <a:blip r:embed="rId4"/>
          <a:stretch>
            <a:fillRect/>
          </a:stretch>
        </p:blipFill>
        <p:spPr>
          <a:xfrm>
            <a:off x="6522309" y="607776"/>
            <a:ext cx="5981024" cy="4497859"/>
          </a:xfrm>
          <a:prstGeom prst="rect">
            <a:avLst/>
          </a:prstGeom>
        </p:spPr>
      </p:pic>
    </p:spTree>
    <p:extLst>
      <p:ext uri="{BB962C8B-B14F-4D97-AF65-F5344CB8AC3E}">
        <p14:creationId xmlns:p14="http://schemas.microsoft.com/office/powerpoint/2010/main" val="281518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019C6-2C1E-7999-7C32-F3F24E051FDD}"/>
              </a:ext>
            </a:extLst>
          </p:cNvPr>
          <p:cNvSpPr>
            <a:spLocks noGrp="1"/>
          </p:cNvSpPr>
          <p:nvPr>
            <p:ph type="title"/>
          </p:nvPr>
        </p:nvSpPr>
        <p:spPr/>
        <p:txBody>
          <a:bodyPr/>
          <a:lstStyle/>
          <a:p>
            <a:r>
              <a:rPr lang="zh-CN" altLang="en-US" dirty="0"/>
              <a:t>三、海报按内容聚类</a:t>
            </a:r>
          </a:p>
        </p:txBody>
      </p:sp>
      <p:sp>
        <p:nvSpPr>
          <p:cNvPr id="3" name="内容占位符 2">
            <a:extLst>
              <a:ext uri="{FF2B5EF4-FFF2-40B4-BE49-F238E27FC236}">
                <a16:creationId xmlns:a16="http://schemas.microsoft.com/office/drawing/2014/main" id="{A09E6F44-F822-28F4-BF12-59A8A395A110}"/>
              </a:ext>
            </a:extLst>
          </p:cNvPr>
          <p:cNvSpPr>
            <a:spLocks noGrp="1"/>
          </p:cNvSpPr>
          <p:nvPr>
            <p:ph idx="1"/>
          </p:nvPr>
        </p:nvSpPr>
        <p:spPr/>
        <p:txBody>
          <a:bodyPr>
            <a:normAutofit/>
          </a:bodyPr>
          <a:lstStyle/>
          <a:p>
            <a:r>
              <a:rPr lang="zh-CN" altLang="en-US" dirty="0"/>
              <a:t>更多不同的降维、分类算法</a:t>
            </a:r>
            <a:endParaRPr lang="en-US" altLang="zh-CN" dirty="0"/>
          </a:p>
          <a:p>
            <a:pPr lvl="1"/>
            <a:r>
              <a:rPr lang="en-US" altLang="zh-CN" dirty="0" err="1"/>
              <a:t>RandomForestClassifier</a:t>
            </a:r>
            <a:endParaRPr lang="en-US" altLang="zh-CN" dirty="0"/>
          </a:p>
          <a:p>
            <a:pPr lvl="1"/>
            <a:r>
              <a:rPr lang="en-US" altLang="zh-CN" dirty="0" err="1"/>
              <a:t>LogisticRegression</a:t>
            </a:r>
            <a:endParaRPr lang="en-US" altLang="zh-CN" dirty="0"/>
          </a:p>
          <a:p>
            <a:pPr lvl="1"/>
            <a:r>
              <a:rPr lang="en-US" altLang="zh-CN" dirty="0"/>
              <a:t>……</a:t>
            </a:r>
          </a:p>
          <a:p>
            <a:r>
              <a:rPr lang="zh-CN" altLang="en-US" dirty="0"/>
              <a:t>将用户评分预测部分中你认为有用的电影特征、以及用户评分矩阵等，经过处理后加入到电影特征中，优化有监督聚类的准确性。</a:t>
            </a:r>
            <a:endParaRPr lang="en-US" altLang="zh-CN" dirty="0"/>
          </a:p>
          <a:p>
            <a:pPr lvl="1"/>
            <a:r>
              <a:rPr lang="zh-CN" altLang="en-US" dirty="0"/>
              <a:t>记得降维！</a:t>
            </a:r>
            <a:endParaRPr lang="en-US" altLang="zh-CN" dirty="0"/>
          </a:p>
          <a:p>
            <a:r>
              <a:rPr lang="zh-CN" altLang="en-US" dirty="0"/>
              <a:t>将电影海报特征以及海报的无监督聚类结果加入到第二部分用户对电影的评分的预测的特征中，优化预测评分的准确度。</a:t>
            </a:r>
            <a:endParaRPr lang="en-US" altLang="zh-CN" dirty="0"/>
          </a:p>
          <a:p>
            <a:pPr lvl="1"/>
            <a:r>
              <a:rPr lang="zh-CN" altLang="en-US" dirty="0"/>
              <a:t>直接</a:t>
            </a:r>
            <a:r>
              <a:rPr lang="en-US" altLang="zh-CN" dirty="0" err="1"/>
              <a:t>concat</a:t>
            </a:r>
            <a:r>
              <a:rPr lang="zh-CN" altLang="en-US" dirty="0"/>
              <a:t>效果可能会变差，需要大家做更精细的设计</a:t>
            </a:r>
            <a:endParaRPr lang="en-US" altLang="zh-CN" dirty="0"/>
          </a:p>
        </p:txBody>
      </p:sp>
      <p:pic>
        <p:nvPicPr>
          <p:cNvPr id="5" name="图片 4">
            <a:extLst>
              <a:ext uri="{FF2B5EF4-FFF2-40B4-BE49-F238E27FC236}">
                <a16:creationId xmlns:a16="http://schemas.microsoft.com/office/drawing/2014/main" id="{9BA936EC-B146-EF98-9692-D850D1FE88F9}"/>
              </a:ext>
            </a:extLst>
          </p:cNvPr>
          <p:cNvPicPr>
            <a:picLocks noChangeAspect="1"/>
          </p:cNvPicPr>
          <p:nvPr/>
        </p:nvPicPr>
        <p:blipFill>
          <a:blip r:embed="rId2"/>
          <a:stretch>
            <a:fillRect/>
          </a:stretch>
        </p:blipFill>
        <p:spPr>
          <a:xfrm>
            <a:off x="9277350" y="0"/>
            <a:ext cx="2914650" cy="2438400"/>
          </a:xfrm>
          <a:prstGeom prst="rect">
            <a:avLst/>
          </a:prstGeom>
        </p:spPr>
      </p:pic>
      <p:sp>
        <p:nvSpPr>
          <p:cNvPr id="6" name="矩形 5">
            <a:extLst>
              <a:ext uri="{FF2B5EF4-FFF2-40B4-BE49-F238E27FC236}">
                <a16:creationId xmlns:a16="http://schemas.microsoft.com/office/drawing/2014/main" id="{790CF9F3-3206-E104-1753-7441A5FACEA9}"/>
              </a:ext>
            </a:extLst>
          </p:cNvPr>
          <p:cNvSpPr/>
          <p:nvPr/>
        </p:nvSpPr>
        <p:spPr>
          <a:xfrm>
            <a:off x="9458624" y="2341860"/>
            <a:ext cx="264687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400" b="1" dirty="0">
                <a:ln/>
                <a:solidFill>
                  <a:schemeClr val="accent4"/>
                </a:solidFill>
              </a:rPr>
              <a:t>仅供量级上的参考</a:t>
            </a:r>
            <a:endParaRPr lang="zh-CN" altLang="en-US" sz="2400" b="1" cap="none" spc="0" dirty="0">
              <a:ln/>
              <a:solidFill>
                <a:schemeClr val="accent4"/>
              </a:solidFill>
              <a:effectLst/>
            </a:endParaRPr>
          </a:p>
        </p:txBody>
      </p:sp>
    </p:spTree>
    <p:extLst>
      <p:ext uri="{BB962C8B-B14F-4D97-AF65-F5344CB8AC3E}">
        <p14:creationId xmlns:p14="http://schemas.microsoft.com/office/powerpoint/2010/main" val="233368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171B8C69-BB0F-75B2-9560-11E021E6FCA6}"/>
              </a:ext>
            </a:extLst>
          </p:cNvPr>
          <p:cNvSpPr>
            <a:spLocks noGrp="1"/>
          </p:cNvSpPr>
          <p:nvPr>
            <p:ph type="title"/>
          </p:nvPr>
        </p:nvSpPr>
        <p:spPr/>
        <p:txBody>
          <a:bodyPr>
            <a:normAutofit fontScale="90000"/>
          </a:bodyPr>
          <a:lstStyle/>
          <a:p>
            <a:br>
              <a:rPr lang="en-US" altLang="zh-CN" dirty="0"/>
            </a:br>
            <a:r>
              <a:rPr lang="zh-CN" altLang="en-US" dirty="0"/>
              <a:t>最后请摘出与作业要求对应的关键代码和结果，标出对应题号并简要概括代码，写一个方便助教理解并对照要求给分的实验报告</a:t>
            </a:r>
          </a:p>
        </p:txBody>
      </p:sp>
      <p:sp>
        <p:nvSpPr>
          <p:cNvPr id="9" name="文本占位符 8">
            <a:extLst>
              <a:ext uri="{FF2B5EF4-FFF2-40B4-BE49-F238E27FC236}">
                <a16:creationId xmlns:a16="http://schemas.microsoft.com/office/drawing/2014/main" id="{AC36A831-F61E-B1ED-461B-4433E6808738}"/>
              </a:ext>
            </a:extLst>
          </p:cNvPr>
          <p:cNvSpPr>
            <a:spLocks noGrp="1"/>
          </p:cNvSpPr>
          <p:nvPr>
            <p:ph type="body" idx="1"/>
          </p:nvPr>
        </p:nvSpPr>
        <p:spPr/>
        <p:txBody>
          <a:bodyPr/>
          <a:lstStyle/>
          <a:p>
            <a:r>
              <a:rPr lang="zh-CN" altLang="en-US" dirty="0">
                <a:solidFill>
                  <a:srgbClr val="FF0000"/>
                </a:solidFill>
              </a:rPr>
              <a:t>作业提交截止时间：</a:t>
            </a:r>
            <a:r>
              <a:rPr lang="en-US" altLang="zh-CN" dirty="0">
                <a:solidFill>
                  <a:srgbClr val="FF0000"/>
                </a:solidFill>
              </a:rPr>
              <a:t>2024</a:t>
            </a:r>
            <a:r>
              <a:rPr lang="zh-CN" altLang="en-US" dirty="0">
                <a:solidFill>
                  <a:srgbClr val="FF0000"/>
                </a:solidFill>
              </a:rPr>
              <a:t>年</a:t>
            </a:r>
            <a:r>
              <a:rPr lang="en-US" altLang="zh-CN" dirty="0">
                <a:solidFill>
                  <a:srgbClr val="FF0000"/>
                </a:solidFill>
              </a:rPr>
              <a:t>5</a:t>
            </a:r>
            <a:r>
              <a:rPr lang="zh-CN" altLang="en-US" dirty="0">
                <a:solidFill>
                  <a:srgbClr val="FF0000"/>
                </a:solidFill>
              </a:rPr>
              <a:t>月</a:t>
            </a:r>
            <a:r>
              <a:rPr lang="en-US" altLang="zh-CN" dirty="0">
                <a:solidFill>
                  <a:srgbClr val="FF0000"/>
                </a:solidFill>
              </a:rPr>
              <a:t>5</a:t>
            </a:r>
            <a:r>
              <a:rPr lang="zh-CN" altLang="en-US" dirty="0">
                <a:solidFill>
                  <a:srgbClr val="FF0000"/>
                </a:solidFill>
              </a:rPr>
              <a:t>号 晚上</a:t>
            </a:r>
            <a:r>
              <a:rPr lang="en-US" altLang="zh-CN" dirty="0">
                <a:solidFill>
                  <a:srgbClr val="FF0000"/>
                </a:solidFill>
              </a:rPr>
              <a:t>23</a:t>
            </a:r>
            <a:r>
              <a:rPr lang="zh-CN" altLang="en-US" dirty="0">
                <a:solidFill>
                  <a:srgbClr val="FF0000"/>
                </a:solidFill>
              </a:rPr>
              <a:t>点</a:t>
            </a:r>
          </a:p>
          <a:p>
            <a:r>
              <a:rPr lang="zh-CN" altLang="en-US" dirty="0">
                <a:solidFill>
                  <a:srgbClr val="FF0000"/>
                </a:solidFill>
              </a:rPr>
              <a:t>提交方式：</a:t>
            </a:r>
            <a:r>
              <a:rPr lang="en-US" altLang="zh-CN" dirty="0">
                <a:solidFill>
                  <a:srgbClr val="FF0000"/>
                </a:solidFill>
              </a:rPr>
              <a:t>.</a:t>
            </a:r>
            <a:r>
              <a:rPr lang="en-US" altLang="zh-CN" dirty="0" err="1">
                <a:solidFill>
                  <a:srgbClr val="FF0000"/>
                </a:solidFill>
              </a:rPr>
              <a:t>ipynb</a:t>
            </a:r>
            <a:r>
              <a:rPr lang="zh-CN" altLang="en-US" dirty="0">
                <a:solidFill>
                  <a:srgbClr val="FF0000"/>
                </a:solidFill>
              </a:rPr>
              <a:t>文件，以及作业的实验报告</a:t>
            </a:r>
          </a:p>
          <a:p>
            <a:r>
              <a:rPr lang="zh-CN" altLang="en-US" dirty="0">
                <a:solidFill>
                  <a:srgbClr val="FF0000"/>
                </a:solidFill>
              </a:rPr>
              <a:t>选择用 学号</a:t>
            </a:r>
            <a:r>
              <a:rPr lang="en-US" altLang="zh-CN" dirty="0">
                <a:solidFill>
                  <a:srgbClr val="FF0000"/>
                </a:solidFill>
              </a:rPr>
              <a:t>.</a:t>
            </a:r>
            <a:r>
              <a:rPr lang="en-US" altLang="zh-CN" b="1" dirty="0">
                <a:solidFill>
                  <a:srgbClr val="FF0000"/>
                </a:solidFill>
              </a:rPr>
              <a:t>zip</a:t>
            </a:r>
            <a:r>
              <a:rPr lang="zh-CN" altLang="en-US" dirty="0">
                <a:solidFill>
                  <a:srgbClr val="FF0000"/>
                </a:solidFill>
              </a:rPr>
              <a:t>压缩提交（扩展名是</a:t>
            </a:r>
            <a:r>
              <a:rPr lang="en-US" altLang="zh-CN" dirty="0">
                <a:solidFill>
                  <a:srgbClr val="FF0000"/>
                </a:solidFill>
              </a:rPr>
              <a:t>.zip</a:t>
            </a:r>
            <a:r>
              <a:rPr lang="zh-CN" altLang="en-US" dirty="0">
                <a:solidFill>
                  <a:srgbClr val="FF0000"/>
                </a:solidFill>
              </a:rPr>
              <a:t>）。</a:t>
            </a:r>
          </a:p>
          <a:p>
            <a:endParaRPr lang="zh-CN" altLang="en-US"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184250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0F3BE-8681-0966-8E51-2FDC3DA03D59}"/>
              </a:ext>
            </a:extLst>
          </p:cNvPr>
          <p:cNvSpPr>
            <a:spLocks noGrp="1"/>
          </p:cNvSpPr>
          <p:nvPr>
            <p:ph type="title"/>
          </p:nvPr>
        </p:nvSpPr>
        <p:spPr/>
        <p:txBody>
          <a:bodyPr/>
          <a:lstStyle/>
          <a:p>
            <a:r>
              <a:rPr lang="zh-CN" altLang="en-US" dirty="0"/>
              <a:t>数据集描述</a:t>
            </a:r>
          </a:p>
        </p:txBody>
      </p:sp>
      <p:sp>
        <p:nvSpPr>
          <p:cNvPr id="3" name="内容占位符 2">
            <a:extLst>
              <a:ext uri="{FF2B5EF4-FFF2-40B4-BE49-F238E27FC236}">
                <a16:creationId xmlns:a16="http://schemas.microsoft.com/office/drawing/2014/main" id="{5B3BCE2A-EC38-7C89-E1BA-384999034634}"/>
              </a:ext>
            </a:extLst>
          </p:cNvPr>
          <p:cNvSpPr>
            <a:spLocks noGrp="1"/>
          </p:cNvSpPr>
          <p:nvPr>
            <p:ph idx="1"/>
          </p:nvPr>
        </p:nvSpPr>
        <p:spPr/>
        <p:txBody>
          <a:bodyPr/>
          <a:lstStyle/>
          <a:p>
            <a:r>
              <a:rPr lang="zh-CN" altLang="en-US" dirty="0"/>
              <a:t>包含</a:t>
            </a:r>
            <a:r>
              <a:rPr lang="en-US" altLang="zh-CN" dirty="0"/>
              <a:t>rating</a:t>
            </a:r>
            <a:r>
              <a:rPr lang="zh-CN" altLang="en-US" dirty="0"/>
              <a:t>，</a:t>
            </a:r>
            <a:r>
              <a:rPr lang="en-US" altLang="zh-CN" dirty="0"/>
              <a:t>user</a:t>
            </a:r>
            <a:r>
              <a:rPr lang="zh-CN" altLang="en-US" dirty="0"/>
              <a:t>，</a:t>
            </a:r>
            <a:r>
              <a:rPr lang="en-US" altLang="zh-CN" dirty="0"/>
              <a:t>movies</a:t>
            </a:r>
            <a:r>
              <a:rPr lang="zh-CN" altLang="en-US" dirty="0"/>
              <a:t>，</a:t>
            </a:r>
            <a:r>
              <a:rPr lang="en-US" altLang="zh-CN" dirty="0"/>
              <a:t>info</a:t>
            </a:r>
            <a:r>
              <a:rPr lang="zh-CN" altLang="en-US" dirty="0"/>
              <a:t>四个表。</a:t>
            </a:r>
            <a:r>
              <a:rPr lang="en-US" altLang="zh-CN" dirty="0"/>
              <a:t>6000</a:t>
            </a:r>
            <a:r>
              <a:rPr lang="zh-CN" altLang="en-US" dirty="0"/>
              <a:t>用户，</a:t>
            </a:r>
            <a:r>
              <a:rPr lang="en-US" altLang="zh-CN" dirty="0"/>
              <a:t>3700</a:t>
            </a:r>
            <a:r>
              <a:rPr lang="zh-CN" altLang="en-US" dirty="0"/>
              <a:t>部电影。</a:t>
            </a:r>
            <a:endParaRPr lang="en-US" altLang="zh-CN" dirty="0"/>
          </a:p>
          <a:p>
            <a:r>
              <a:rPr lang="zh-CN" altLang="en-US" dirty="0"/>
              <a:t>有用户年龄</a:t>
            </a:r>
            <a:r>
              <a:rPr lang="en-US" altLang="zh-CN" dirty="0"/>
              <a:t>-</a:t>
            </a:r>
            <a:r>
              <a:rPr lang="zh-CN" altLang="en-US" dirty="0"/>
              <a:t>职业</a:t>
            </a:r>
            <a:r>
              <a:rPr lang="en-US" altLang="zh-CN" dirty="0"/>
              <a:t>-</a:t>
            </a:r>
            <a:r>
              <a:rPr lang="zh-CN" altLang="en-US" dirty="0"/>
              <a:t>性别标签。有电影名称</a:t>
            </a:r>
            <a:r>
              <a:rPr lang="en-US" altLang="zh-CN" dirty="0"/>
              <a:t>-</a:t>
            </a:r>
            <a:r>
              <a:rPr lang="zh-CN" altLang="en-US" dirty="0"/>
              <a:t>类型</a:t>
            </a:r>
            <a:r>
              <a:rPr lang="en-US" altLang="zh-CN" dirty="0"/>
              <a:t>-</a:t>
            </a:r>
            <a:r>
              <a:rPr lang="zh-CN" altLang="en-US" dirty="0"/>
              <a:t>发布时间</a:t>
            </a:r>
            <a:r>
              <a:rPr lang="en-US" altLang="zh-CN" dirty="0"/>
              <a:t>-</a:t>
            </a:r>
            <a:r>
              <a:rPr lang="zh-CN" altLang="en-US" dirty="0"/>
              <a:t>主演明星等信息</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221B73B9-B492-4DBE-B9F6-0948D88487D7}"/>
              </a:ext>
            </a:extLst>
          </p:cNvPr>
          <p:cNvGraphicFramePr>
            <a:graphicFrameLocks noGrp="1"/>
          </p:cNvGraphicFramePr>
          <p:nvPr>
            <p:extLst>
              <p:ext uri="{D42A27DB-BD31-4B8C-83A1-F6EECF244321}">
                <p14:modId xmlns:p14="http://schemas.microsoft.com/office/powerpoint/2010/main" val="881150081"/>
              </p:ext>
            </p:extLst>
          </p:nvPr>
        </p:nvGraphicFramePr>
        <p:xfrm>
          <a:off x="1979112" y="3429000"/>
          <a:ext cx="8855902" cy="2395605"/>
        </p:xfrm>
        <a:graphic>
          <a:graphicData uri="http://schemas.openxmlformats.org/drawingml/2006/table">
            <a:tbl>
              <a:tblPr firstRow="1" bandRow="1">
                <a:tableStyleId>{5C22544A-7EE6-4342-B048-85BDC9FD1C3A}</a:tableStyleId>
              </a:tblPr>
              <a:tblGrid>
                <a:gridCol w="1816467">
                  <a:extLst>
                    <a:ext uri="{9D8B030D-6E8A-4147-A177-3AD203B41FA5}">
                      <a16:colId xmlns:a16="http://schemas.microsoft.com/office/drawing/2014/main" val="2719702662"/>
                    </a:ext>
                  </a:extLst>
                </a:gridCol>
                <a:gridCol w="7039435">
                  <a:extLst>
                    <a:ext uri="{9D8B030D-6E8A-4147-A177-3AD203B41FA5}">
                      <a16:colId xmlns:a16="http://schemas.microsoft.com/office/drawing/2014/main" val="1466590305"/>
                    </a:ext>
                  </a:extLst>
                </a:gridCol>
              </a:tblGrid>
              <a:tr h="479121">
                <a:tc>
                  <a:txBody>
                    <a:bodyPr/>
                    <a:lstStyle/>
                    <a:p>
                      <a:r>
                        <a:rPr lang="zh-CN" altLang="en-US" dirty="0"/>
                        <a:t>表名</a:t>
                      </a:r>
                    </a:p>
                  </a:txBody>
                  <a:tcPr/>
                </a:tc>
                <a:tc>
                  <a:txBody>
                    <a:bodyPr/>
                    <a:lstStyle/>
                    <a:p>
                      <a:r>
                        <a:rPr lang="zh-CN" altLang="en-US" dirty="0"/>
                        <a:t>内容</a:t>
                      </a:r>
                    </a:p>
                  </a:txBody>
                  <a:tcPr/>
                </a:tc>
                <a:extLst>
                  <a:ext uri="{0D108BD9-81ED-4DB2-BD59-A6C34878D82A}">
                    <a16:rowId xmlns:a16="http://schemas.microsoft.com/office/drawing/2014/main" val="4167821633"/>
                  </a:ext>
                </a:extLst>
              </a:tr>
              <a:tr h="479121">
                <a:tc>
                  <a:txBody>
                    <a:bodyPr/>
                    <a:lstStyle/>
                    <a:p>
                      <a:r>
                        <a:rPr lang="en-US" altLang="zh-CN" dirty="0"/>
                        <a:t>ratings2.csv</a:t>
                      </a:r>
                      <a:endParaRPr lang="zh-CN" altLang="en-US" dirty="0"/>
                    </a:p>
                  </a:txBody>
                  <a:tcPr/>
                </a:tc>
                <a:tc>
                  <a:txBody>
                    <a:bodyPr/>
                    <a:lstStyle/>
                    <a:p>
                      <a:r>
                        <a:rPr lang="en-US" altLang="zh-CN" sz="1800" b="1" i="0" kern="1200" dirty="0" err="1">
                          <a:solidFill>
                            <a:schemeClr val="dk1"/>
                          </a:solidFill>
                          <a:effectLst/>
                          <a:latin typeface="+mn-lt"/>
                          <a:ea typeface="+mn-ea"/>
                          <a:cs typeface="+mn-cs"/>
                        </a:rPr>
                        <a:t>user_id</a:t>
                      </a:r>
                      <a:r>
                        <a:rPr lang="en-US" altLang="zh-CN" sz="1800" b="1" i="0" kern="1200" dirty="0">
                          <a:solidFill>
                            <a:schemeClr val="dk1"/>
                          </a:solidFill>
                          <a:effectLst/>
                          <a:latin typeface="+mn-lt"/>
                          <a:ea typeface="+mn-ea"/>
                          <a:cs typeface="+mn-cs"/>
                        </a:rPr>
                        <a:t>, </a:t>
                      </a:r>
                      <a:r>
                        <a:rPr lang="en-US" altLang="zh-CN" sz="1800" b="1" i="0" kern="1200" dirty="0" err="1">
                          <a:solidFill>
                            <a:schemeClr val="dk1"/>
                          </a:solidFill>
                          <a:effectLst/>
                          <a:latin typeface="+mn-lt"/>
                          <a:ea typeface="+mn-ea"/>
                          <a:cs typeface="+mn-cs"/>
                        </a:rPr>
                        <a:t>movie_id</a:t>
                      </a:r>
                      <a:r>
                        <a:rPr lang="en-US" altLang="zh-CN" sz="1800" b="1" i="0" kern="1200" dirty="0">
                          <a:solidFill>
                            <a:schemeClr val="dk1"/>
                          </a:solidFill>
                          <a:effectLst/>
                          <a:latin typeface="+mn-lt"/>
                          <a:ea typeface="+mn-ea"/>
                          <a:cs typeface="+mn-cs"/>
                        </a:rPr>
                        <a:t>, rating, timestamp</a:t>
                      </a:r>
                      <a:endParaRPr lang="zh-CN" altLang="en-US" dirty="0"/>
                    </a:p>
                  </a:txBody>
                  <a:tcPr/>
                </a:tc>
                <a:extLst>
                  <a:ext uri="{0D108BD9-81ED-4DB2-BD59-A6C34878D82A}">
                    <a16:rowId xmlns:a16="http://schemas.microsoft.com/office/drawing/2014/main" val="4019530659"/>
                  </a:ext>
                </a:extLst>
              </a:tr>
              <a:tr h="479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users.csv</a:t>
                      </a:r>
                    </a:p>
                  </a:txBody>
                  <a:tcPr/>
                </a:tc>
                <a:tc>
                  <a:txBody>
                    <a:bodyPr/>
                    <a:lstStyle/>
                    <a:p>
                      <a:r>
                        <a:rPr lang="en-US" altLang="zh-CN" sz="1800" b="1" i="0" kern="1200" dirty="0" err="1">
                          <a:solidFill>
                            <a:schemeClr val="dk1"/>
                          </a:solidFill>
                          <a:effectLst/>
                          <a:latin typeface="+mn-lt"/>
                          <a:ea typeface="+mn-ea"/>
                          <a:cs typeface="+mn-cs"/>
                        </a:rPr>
                        <a:t>user_id</a:t>
                      </a:r>
                      <a:r>
                        <a:rPr lang="en-US" altLang="zh-CN" sz="1800" b="1" i="0" kern="1200" dirty="0">
                          <a:solidFill>
                            <a:schemeClr val="dk1"/>
                          </a:solidFill>
                          <a:effectLst/>
                          <a:latin typeface="+mn-lt"/>
                          <a:ea typeface="+mn-ea"/>
                          <a:cs typeface="+mn-cs"/>
                        </a:rPr>
                        <a:t>, gender, </a:t>
                      </a:r>
                      <a:r>
                        <a:rPr lang="en-US" altLang="zh-CN" sz="1800" b="1" i="0" kern="1200" dirty="0" err="1">
                          <a:solidFill>
                            <a:schemeClr val="dk1"/>
                          </a:solidFill>
                          <a:effectLst/>
                          <a:latin typeface="+mn-lt"/>
                          <a:ea typeface="+mn-ea"/>
                          <a:cs typeface="+mn-cs"/>
                        </a:rPr>
                        <a:t>age_desc</a:t>
                      </a:r>
                      <a:r>
                        <a:rPr lang="en-US" altLang="zh-CN" sz="1800" b="1" i="0" kern="1200" dirty="0">
                          <a:solidFill>
                            <a:schemeClr val="dk1"/>
                          </a:solidFill>
                          <a:effectLst/>
                          <a:latin typeface="+mn-lt"/>
                          <a:ea typeface="+mn-ea"/>
                          <a:cs typeface="+mn-cs"/>
                        </a:rPr>
                        <a:t>, </a:t>
                      </a:r>
                      <a:r>
                        <a:rPr lang="en-US" altLang="zh-CN" sz="1800" b="1" i="0" kern="1200" dirty="0" err="1">
                          <a:solidFill>
                            <a:schemeClr val="dk1"/>
                          </a:solidFill>
                          <a:effectLst/>
                          <a:latin typeface="+mn-lt"/>
                          <a:ea typeface="+mn-ea"/>
                          <a:cs typeface="+mn-cs"/>
                        </a:rPr>
                        <a:t>occ_desc</a:t>
                      </a:r>
                      <a:endParaRPr lang="zh-CN" altLang="en-US" dirty="0"/>
                    </a:p>
                  </a:txBody>
                  <a:tcPr/>
                </a:tc>
                <a:extLst>
                  <a:ext uri="{0D108BD9-81ED-4DB2-BD59-A6C34878D82A}">
                    <a16:rowId xmlns:a16="http://schemas.microsoft.com/office/drawing/2014/main" val="4138140893"/>
                  </a:ext>
                </a:extLst>
              </a:tr>
              <a:tr h="479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movies.csv</a:t>
                      </a:r>
                    </a:p>
                  </a:txBody>
                  <a:tcPr/>
                </a:tc>
                <a:tc>
                  <a:txBody>
                    <a:bodyPr/>
                    <a:lstStyle/>
                    <a:p>
                      <a:r>
                        <a:rPr lang="en-US" altLang="zh-CN" sz="1800" b="1" i="0" kern="1200" dirty="0" err="1">
                          <a:solidFill>
                            <a:schemeClr val="dk1"/>
                          </a:solidFill>
                          <a:effectLst/>
                          <a:latin typeface="+mn-lt"/>
                          <a:ea typeface="+mn-ea"/>
                          <a:cs typeface="+mn-cs"/>
                        </a:rPr>
                        <a:t>movie_id</a:t>
                      </a:r>
                      <a:r>
                        <a:rPr lang="en-US" altLang="zh-CN" sz="1800" b="1" i="0" kern="1200" dirty="0">
                          <a:solidFill>
                            <a:schemeClr val="dk1"/>
                          </a:solidFill>
                          <a:effectLst/>
                          <a:latin typeface="+mn-lt"/>
                          <a:ea typeface="+mn-ea"/>
                          <a:cs typeface="+mn-cs"/>
                        </a:rPr>
                        <a:t>,</a:t>
                      </a:r>
                      <a:r>
                        <a:rPr lang="zh-CN" altLang="en-US" sz="1800" b="1" i="0" kern="1200" dirty="0">
                          <a:solidFill>
                            <a:schemeClr val="dk1"/>
                          </a:solidFill>
                          <a:effectLst/>
                          <a:latin typeface="+mn-lt"/>
                          <a:ea typeface="+mn-ea"/>
                          <a:cs typeface="+mn-cs"/>
                        </a:rPr>
                        <a:t> </a:t>
                      </a:r>
                      <a:r>
                        <a:rPr lang="en-US" altLang="zh-CN" sz="1800" b="1" i="0" kern="1200" dirty="0">
                          <a:solidFill>
                            <a:schemeClr val="dk1"/>
                          </a:solidFill>
                          <a:effectLst/>
                          <a:latin typeface="+mn-lt"/>
                          <a:ea typeface="+mn-ea"/>
                          <a:cs typeface="+mn-cs"/>
                        </a:rPr>
                        <a:t>title, genres</a:t>
                      </a:r>
                      <a:endParaRPr lang="zh-CN" altLang="en-US" dirty="0"/>
                    </a:p>
                  </a:txBody>
                  <a:tcPr/>
                </a:tc>
                <a:extLst>
                  <a:ext uri="{0D108BD9-81ED-4DB2-BD59-A6C34878D82A}">
                    <a16:rowId xmlns:a16="http://schemas.microsoft.com/office/drawing/2014/main" val="2521515793"/>
                  </a:ext>
                </a:extLst>
              </a:tr>
              <a:tr h="479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info.csv</a:t>
                      </a:r>
                    </a:p>
                  </a:txBody>
                  <a:tcPr/>
                </a:tc>
                <a:tc>
                  <a:txBody>
                    <a:bodyPr/>
                    <a:lstStyle/>
                    <a:p>
                      <a:r>
                        <a:rPr lang="en-US" altLang="zh-CN" sz="1800" b="1" i="0" kern="1200" dirty="0" err="1">
                          <a:solidFill>
                            <a:schemeClr val="dk1"/>
                          </a:solidFill>
                          <a:effectLst/>
                          <a:latin typeface="+mn-lt"/>
                          <a:ea typeface="+mn-ea"/>
                          <a:cs typeface="+mn-cs"/>
                        </a:rPr>
                        <a:t>movie_id</a:t>
                      </a:r>
                      <a:r>
                        <a:rPr lang="en-US" altLang="zh-CN" sz="1800" b="1" i="0" kern="1200" dirty="0">
                          <a:solidFill>
                            <a:schemeClr val="dk1"/>
                          </a:solidFill>
                          <a:effectLst/>
                          <a:latin typeface="+mn-lt"/>
                          <a:ea typeface="+mn-ea"/>
                          <a:cs typeface="+mn-cs"/>
                        </a:rPr>
                        <a:t>, name, genre, </a:t>
                      </a:r>
                      <a:r>
                        <a:rPr lang="en-US" altLang="zh-CN" sz="1800" b="1" i="0" kern="1200" dirty="0" err="1">
                          <a:solidFill>
                            <a:schemeClr val="dk1"/>
                          </a:solidFill>
                          <a:effectLst/>
                          <a:latin typeface="+mn-lt"/>
                          <a:ea typeface="+mn-ea"/>
                          <a:cs typeface="+mn-cs"/>
                        </a:rPr>
                        <a:t>release_time</a:t>
                      </a:r>
                      <a:r>
                        <a:rPr lang="en-US" altLang="zh-CN" sz="1800" b="1" i="0" kern="1200" dirty="0">
                          <a:solidFill>
                            <a:schemeClr val="dk1"/>
                          </a:solidFill>
                          <a:effectLst/>
                          <a:latin typeface="+mn-lt"/>
                          <a:ea typeface="+mn-ea"/>
                          <a:cs typeface="+mn-cs"/>
                        </a:rPr>
                        <a:t>, intro, directors, stars</a:t>
                      </a:r>
                      <a:endParaRPr lang="zh-CN" altLang="en-US" dirty="0"/>
                    </a:p>
                  </a:txBody>
                  <a:tcPr/>
                </a:tc>
                <a:extLst>
                  <a:ext uri="{0D108BD9-81ED-4DB2-BD59-A6C34878D82A}">
                    <a16:rowId xmlns:a16="http://schemas.microsoft.com/office/drawing/2014/main" val="3742434235"/>
                  </a:ext>
                </a:extLst>
              </a:tr>
            </a:tbl>
          </a:graphicData>
        </a:graphic>
      </p:graphicFrame>
    </p:spTree>
    <p:extLst>
      <p:ext uri="{BB962C8B-B14F-4D97-AF65-F5344CB8AC3E}">
        <p14:creationId xmlns:p14="http://schemas.microsoft.com/office/powerpoint/2010/main" val="202859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DFAAA-3936-34DF-0493-B16FEF20824F}"/>
              </a:ext>
            </a:extLst>
          </p:cNvPr>
          <p:cNvSpPr>
            <a:spLocks noGrp="1"/>
          </p:cNvSpPr>
          <p:nvPr>
            <p:ph type="title"/>
          </p:nvPr>
        </p:nvSpPr>
        <p:spPr/>
        <p:txBody>
          <a:bodyPr/>
          <a:lstStyle/>
          <a:p>
            <a:r>
              <a:rPr lang="zh-CN" altLang="en-US" dirty="0"/>
              <a:t>一、传统偏好发现（</a:t>
            </a:r>
            <a:r>
              <a:rPr lang="en-US" altLang="zh-CN" dirty="0"/>
              <a:t>30</a:t>
            </a:r>
            <a:r>
              <a:rPr lang="zh-CN" altLang="en-US" dirty="0"/>
              <a:t>分）</a:t>
            </a:r>
          </a:p>
        </p:txBody>
      </p:sp>
      <p:sp>
        <p:nvSpPr>
          <p:cNvPr id="3" name="内容占位符 2">
            <a:extLst>
              <a:ext uri="{FF2B5EF4-FFF2-40B4-BE49-F238E27FC236}">
                <a16:creationId xmlns:a16="http://schemas.microsoft.com/office/drawing/2014/main" id="{F98ACF0C-8FB6-5852-4D67-708E887B7CE8}"/>
              </a:ext>
            </a:extLst>
          </p:cNvPr>
          <p:cNvSpPr>
            <a:spLocks noGrp="1"/>
          </p:cNvSpPr>
          <p:nvPr>
            <p:ph idx="1"/>
          </p:nvPr>
        </p:nvSpPr>
        <p:spPr>
          <a:xfrm>
            <a:off x="838200" y="1825624"/>
            <a:ext cx="10515600" cy="4907685"/>
          </a:xfrm>
        </p:spPr>
        <p:txBody>
          <a:bodyPr>
            <a:normAutofit/>
          </a:bodyPr>
          <a:lstStyle/>
          <a:p>
            <a:r>
              <a:rPr lang="zh-CN" altLang="en-US" sz="3200" dirty="0"/>
              <a:t>男女偏好分析已经给出示例，需要大家从职业、年龄中选择一个，模仿男女偏好分析的过程，分析不同类型用户的偏好</a:t>
            </a:r>
            <a:endParaRPr lang="en-US" altLang="zh-CN" sz="3200" dirty="0"/>
          </a:p>
          <a:p>
            <a:r>
              <a:rPr lang="zh-CN" altLang="en-US" sz="3200" dirty="0"/>
              <a:t>要求</a:t>
            </a:r>
            <a:endParaRPr lang="en-US" altLang="zh-CN" sz="3200" dirty="0"/>
          </a:p>
          <a:p>
            <a:pPr lvl="1"/>
            <a:r>
              <a:rPr lang="zh-CN" altLang="en-US" sz="2800" dirty="0"/>
              <a:t>（</a:t>
            </a:r>
            <a:r>
              <a:rPr lang="en-US" altLang="zh-CN" sz="2800"/>
              <a:t>20</a:t>
            </a:r>
            <a:r>
              <a:rPr lang="zh-CN" altLang="en-US" sz="2800" dirty="0"/>
              <a:t>分）合理的衡量偏好程度的指标（</a:t>
            </a:r>
            <a:r>
              <a:rPr lang="en-US" altLang="zh-CN" sz="2800" dirty="0"/>
              <a:t>2~3</a:t>
            </a:r>
            <a:r>
              <a:rPr lang="zh-CN" altLang="en-US" sz="2800" dirty="0"/>
              <a:t>个），言之成理即可（可以仿照男女偏好程度），并根据指标衡量并筛选出不同类型用户的前</a:t>
            </a:r>
            <a:r>
              <a:rPr lang="en-US" altLang="zh-CN" sz="2800" dirty="0"/>
              <a:t>10</a:t>
            </a:r>
            <a:r>
              <a:rPr lang="zh-CN" altLang="en-US" sz="2800" dirty="0"/>
              <a:t>个电影并进行展示</a:t>
            </a:r>
            <a:endParaRPr lang="en-US" altLang="zh-CN" sz="2800" dirty="0"/>
          </a:p>
          <a:p>
            <a:pPr lvl="1"/>
            <a:r>
              <a:rPr lang="zh-CN" altLang="en-US" sz="2800" dirty="0"/>
              <a:t>（</a:t>
            </a:r>
            <a:r>
              <a:rPr lang="en-US" altLang="zh-CN" sz="2800" dirty="0"/>
              <a:t>10</a:t>
            </a:r>
            <a:r>
              <a:rPr lang="zh-CN" altLang="en-US" sz="2800" dirty="0"/>
              <a:t>分）基于电影风格的可视化：</a:t>
            </a:r>
            <a:endParaRPr lang="en-US" altLang="zh-CN" sz="2800" dirty="0"/>
          </a:p>
          <a:p>
            <a:pPr lvl="2"/>
            <a:r>
              <a:rPr lang="zh-CN" altLang="en-US" sz="2400" dirty="0"/>
              <a:t>不同类型用户对不同类型电影的评分的可视化</a:t>
            </a:r>
            <a:endParaRPr lang="en-US" altLang="zh-CN" sz="2400" dirty="0"/>
          </a:p>
          <a:p>
            <a:pPr lvl="2"/>
            <a:r>
              <a:rPr lang="zh-CN" altLang="en-US" sz="2400" dirty="0"/>
              <a:t>不同类型用户对不同类型电影的观看数量的可视化</a:t>
            </a:r>
            <a:endParaRPr lang="en-US" altLang="zh-CN" sz="2400" dirty="0"/>
          </a:p>
          <a:p>
            <a:pPr lvl="2"/>
            <a:r>
              <a:rPr lang="en-US" altLang="zh-CN" sz="2400" dirty="0"/>
              <a:t>……</a:t>
            </a:r>
          </a:p>
          <a:p>
            <a:pPr lvl="2"/>
            <a:endParaRPr lang="en-US" altLang="zh-CN" sz="2400" dirty="0"/>
          </a:p>
          <a:p>
            <a:pPr lvl="2"/>
            <a:endParaRPr lang="zh-CN" altLang="en-US" sz="2400" dirty="0"/>
          </a:p>
        </p:txBody>
      </p:sp>
      <p:pic>
        <p:nvPicPr>
          <p:cNvPr id="5" name="图片 4">
            <a:extLst>
              <a:ext uri="{FF2B5EF4-FFF2-40B4-BE49-F238E27FC236}">
                <a16:creationId xmlns:a16="http://schemas.microsoft.com/office/drawing/2014/main" id="{CD4C19E8-3C16-A137-6A77-71B26F3679D7}"/>
              </a:ext>
            </a:extLst>
          </p:cNvPr>
          <p:cNvPicPr>
            <a:picLocks noChangeAspect="1"/>
          </p:cNvPicPr>
          <p:nvPr/>
        </p:nvPicPr>
        <p:blipFill>
          <a:blip r:embed="rId2"/>
          <a:stretch>
            <a:fillRect/>
          </a:stretch>
        </p:blipFill>
        <p:spPr>
          <a:xfrm>
            <a:off x="344756" y="268000"/>
            <a:ext cx="4392087" cy="3067377"/>
          </a:xfrm>
          <a:prstGeom prst="rect">
            <a:avLst/>
          </a:prstGeom>
        </p:spPr>
      </p:pic>
      <p:pic>
        <p:nvPicPr>
          <p:cNvPr id="7" name="图片 6">
            <a:extLst>
              <a:ext uri="{FF2B5EF4-FFF2-40B4-BE49-F238E27FC236}">
                <a16:creationId xmlns:a16="http://schemas.microsoft.com/office/drawing/2014/main" id="{A6F8328D-6219-652F-06CE-C4D79C50D010}"/>
              </a:ext>
            </a:extLst>
          </p:cNvPr>
          <p:cNvPicPr>
            <a:picLocks noChangeAspect="1"/>
          </p:cNvPicPr>
          <p:nvPr/>
        </p:nvPicPr>
        <p:blipFill>
          <a:blip r:embed="rId3"/>
          <a:stretch>
            <a:fillRect/>
          </a:stretch>
        </p:blipFill>
        <p:spPr>
          <a:xfrm>
            <a:off x="7455157" y="158502"/>
            <a:ext cx="4392087" cy="3905766"/>
          </a:xfrm>
          <a:prstGeom prst="rect">
            <a:avLst/>
          </a:prstGeom>
        </p:spPr>
      </p:pic>
      <p:pic>
        <p:nvPicPr>
          <p:cNvPr id="9" name="图片 8">
            <a:extLst>
              <a:ext uri="{FF2B5EF4-FFF2-40B4-BE49-F238E27FC236}">
                <a16:creationId xmlns:a16="http://schemas.microsoft.com/office/drawing/2014/main" id="{FE4907A2-3F48-BB7A-B2D9-62EF2A2DA984}"/>
              </a:ext>
            </a:extLst>
          </p:cNvPr>
          <p:cNvPicPr>
            <a:picLocks noChangeAspect="1"/>
          </p:cNvPicPr>
          <p:nvPr/>
        </p:nvPicPr>
        <p:blipFill>
          <a:blip r:embed="rId4"/>
          <a:stretch>
            <a:fillRect/>
          </a:stretch>
        </p:blipFill>
        <p:spPr>
          <a:xfrm>
            <a:off x="3578319" y="3335378"/>
            <a:ext cx="3701474" cy="3421866"/>
          </a:xfrm>
          <a:prstGeom prst="rect">
            <a:avLst/>
          </a:prstGeom>
        </p:spPr>
      </p:pic>
    </p:spTree>
    <p:extLst>
      <p:ext uri="{BB962C8B-B14F-4D97-AF65-F5344CB8AC3E}">
        <p14:creationId xmlns:p14="http://schemas.microsoft.com/office/powerpoint/2010/main" val="19747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A7851-89F3-C3C6-2CED-2C0DA15CD7BD}"/>
              </a:ext>
            </a:extLst>
          </p:cNvPr>
          <p:cNvSpPr>
            <a:spLocks noGrp="1"/>
          </p:cNvSpPr>
          <p:nvPr>
            <p:ph type="title"/>
          </p:nvPr>
        </p:nvSpPr>
        <p:spPr/>
        <p:txBody>
          <a:bodyPr/>
          <a:lstStyle/>
          <a:p>
            <a:r>
              <a:rPr lang="zh-CN" altLang="en-US" dirty="0"/>
              <a:t>一、传统偏好发现</a:t>
            </a:r>
          </a:p>
        </p:txBody>
      </p:sp>
      <p:sp>
        <p:nvSpPr>
          <p:cNvPr id="3" name="内容占位符 2">
            <a:extLst>
              <a:ext uri="{FF2B5EF4-FFF2-40B4-BE49-F238E27FC236}">
                <a16:creationId xmlns:a16="http://schemas.microsoft.com/office/drawing/2014/main" id="{7FD0A1AC-B6F0-4B8F-7E2E-23BEACA2B726}"/>
              </a:ext>
            </a:extLst>
          </p:cNvPr>
          <p:cNvSpPr>
            <a:spLocks noGrp="1"/>
          </p:cNvSpPr>
          <p:nvPr>
            <p:ph idx="1"/>
          </p:nvPr>
        </p:nvSpPr>
        <p:spPr/>
        <p:txBody>
          <a:bodyPr>
            <a:normAutofit/>
          </a:bodyPr>
          <a:lstStyle/>
          <a:p>
            <a:r>
              <a:rPr lang="zh-CN" altLang="en-US" dirty="0"/>
              <a:t>男女偏好分析的过程</a:t>
            </a:r>
            <a:endParaRPr lang="en-US" altLang="zh-CN" dirty="0"/>
          </a:p>
          <a:p>
            <a:pPr lvl="1"/>
            <a:r>
              <a:rPr lang="zh-CN" altLang="en-US" dirty="0"/>
              <a:t>筛选出观影人次大于</a:t>
            </a:r>
            <a:r>
              <a:rPr lang="en-US" altLang="zh-CN" dirty="0"/>
              <a:t>300</a:t>
            </a:r>
            <a:r>
              <a:rPr lang="zh-CN" altLang="en-US" dirty="0"/>
              <a:t>的电影</a:t>
            </a:r>
            <a:endParaRPr lang="en-US" altLang="zh-CN" dirty="0"/>
          </a:p>
          <a:p>
            <a:pPr lvl="1"/>
            <a:r>
              <a:rPr lang="en-US" altLang="zh-CN" dirty="0"/>
              <a:t>(</a:t>
            </a:r>
            <a:r>
              <a:rPr lang="zh-CN" altLang="en-US" dirty="0"/>
              <a:t>男性观众平均打分 </a:t>
            </a:r>
            <a:r>
              <a:rPr lang="en-US" altLang="zh-CN" dirty="0"/>
              <a:t>- </a:t>
            </a:r>
            <a:r>
              <a:rPr lang="zh-CN" altLang="en-US" dirty="0"/>
              <a:t>女性观众平均打分</a:t>
            </a:r>
            <a:r>
              <a:rPr lang="en-US" altLang="zh-CN" dirty="0"/>
              <a:t>) * ln(</a:t>
            </a:r>
            <a:r>
              <a:rPr lang="zh-CN" altLang="en-US" dirty="0"/>
              <a:t>总观影人次</a:t>
            </a:r>
            <a:r>
              <a:rPr lang="en-US" altLang="zh-CN" dirty="0"/>
              <a:t>)</a:t>
            </a:r>
          </a:p>
          <a:p>
            <a:pPr lvl="1"/>
            <a:r>
              <a:rPr lang="zh-CN" altLang="en-US" dirty="0"/>
              <a:t>其他的流行统计量：𝑅𝑎</a:t>
            </a:r>
            <a:r>
              <a:rPr lang="en-US" altLang="zh-CN" dirty="0"/>
              <a:t>=</a:t>
            </a:r>
            <a:r>
              <a:rPr lang="zh-CN" altLang="en-US" dirty="0"/>
              <a:t>𝑊𝑅</a:t>
            </a:r>
            <a:r>
              <a:rPr lang="en-US" altLang="zh-CN" dirty="0"/>
              <a:t>+(1−</a:t>
            </a:r>
            <a:r>
              <a:rPr lang="zh-CN" altLang="en-US" dirty="0"/>
              <a:t>𝑊</a:t>
            </a:r>
            <a:r>
              <a:rPr lang="en-US" altLang="zh-CN" dirty="0"/>
              <a:t>)</a:t>
            </a:r>
            <a:r>
              <a:rPr lang="zh-CN" altLang="en-US" dirty="0"/>
              <a:t>𝑅</a:t>
            </a:r>
            <a:r>
              <a:rPr lang="en-US" altLang="zh-CN" dirty="0"/>
              <a:t>0</a:t>
            </a:r>
          </a:p>
          <a:p>
            <a:pPr lvl="2"/>
            <a:r>
              <a:rPr lang="zh-CN" altLang="en-US" dirty="0"/>
              <a:t>𝑅𝑎</a:t>
            </a:r>
            <a:r>
              <a:rPr lang="en-US" altLang="zh-CN" dirty="0"/>
              <a:t>=</a:t>
            </a:r>
            <a:r>
              <a:rPr lang="zh-CN" altLang="en-US" dirty="0"/>
              <a:t>平均</a:t>
            </a:r>
            <a:r>
              <a:rPr lang="en-US" altLang="zh-CN" dirty="0"/>
              <a:t>(</a:t>
            </a:r>
            <a:r>
              <a:rPr lang="zh-CN" altLang="en-US" dirty="0"/>
              <a:t>贝叶斯</a:t>
            </a:r>
            <a:r>
              <a:rPr lang="en-US" altLang="zh-CN" dirty="0"/>
              <a:t>)</a:t>
            </a:r>
            <a:r>
              <a:rPr lang="zh-CN" altLang="en-US" dirty="0"/>
              <a:t>评级</a:t>
            </a:r>
          </a:p>
          <a:p>
            <a:pPr lvl="2"/>
            <a:r>
              <a:rPr lang="zh-CN" altLang="en-US" dirty="0"/>
              <a:t>𝑅</a:t>
            </a:r>
            <a:r>
              <a:rPr lang="en-US" altLang="zh-CN" dirty="0"/>
              <a:t>=</a:t>
            </a:r>
            <a:r>
              <a:rPr lang="zh-CN" altLang="en-US" dirty="0"/>
              <a:t>个体评分：此个体的平均评分。</a:t>
            </a:r>
          </a:p>
          <a:p>
            <a:pPr lvl="2"/>
            <a:r>
              <a:rPr lang="zh-CN" altLang="en-US" dirty="0"/>
              <a:t>𝑅</a:t>
            </a:r>
            <a:r>
              <a:rPr lang="en-US" altLang="zh-CN" dirty="0"/>
              <a:t>0=</a:t>
            </a:r>
            <a:r>
              <a:rPr lang="zh-CN" altLang="en-US" dirty="0"/>
              <a:t>先验评级：全局平均评级，适用于数据库中的所有项目。</a:t>
            </a:r>
          </a:p>
          <a:p>
            <a:pPr lvl="2"/>
            <a:r>
              <a:rPr lang="zh-CN" altLang="en-US" dirty="0"/>
              <a:t>𝑊</a:t>
            </a:r>
            <a:r>
              <a:rPr lang="en-US" altLang="zh-CN" dirty="0"/>
              <a:t>=</a:t>
            </a:r>
            <a:r>
              <a:rPr lang="zh-CN" altLang="en-US" dirty="0"/>
              <a:t>加权因子：如果此项投票较少，则应趋于</a:t>
            </a:r>
            <a:r>
              <a:rPr lang="en-US" altLang="zh-CN" dirty="0"/>
              <a:t>0</a:t>
            </a:r>
            <a:r>
              <a:rPr lang="zh-CN" altLang="en-US" dirty="0"/>
              <a:t>，如果投票较多，则应趋于</a:t>
            </a:r>
            <a:r>
              <a:rPr lang="en-US" altLang="zh-CN" dirty="0"/>
              <a:t>1</a:t>
            </a:r>
            <a:r>
              <a:rPr lang="zh-CN" altLang="en-US" dirty="0"/>
              <a:t>。</a:t>
            </a:r>
          </a:p>
          <a:p>
            <a:pPr lvl="2"/>
            <a:r>
              <a:rPr lang="zh-CN" altLang="en-US" dirty="0"/>
              <a:t>𝑊</a:t>
            </a:r>
            <a:r>
              <a:rPr lang="en-US" altLang="zh-CN" dirty="0"/>
              <a:t>=</a:t>
            </a:r>
            <a:r>
              <a:rPr lang="zh-CN" altLang="en-US" dirty="0"/>
              <a:t>𝑚𝑎𝑥</a:t>
            </a:r>
            <a:r>
              <a:rPr lang="en-US" altLang="zh-CN" dirty="0"/>
              <a:t>(</a:t>
            </a:r>
            <a:r>
              <a:rPr lang="zh-CN" altLang="en-US" dirty="0"/>
              <a:t>𝛼*𝑛</a:t>
            </a:r>
            <a:r>
              <a:rPr lang="en-US" altLang="zh-CN" dirty="0"/>
              <a:t>/</a:t>
            </a:r>
            <a:r>
              <a:rPr lang="zh-CN" altLang="en-US" dirty="0"/>
              <a:t>𝑁𝑎𝑣</a:t>
            </a:r>
            <a:r>
              <a:rPr lang="en-US" altLang="zh-CN" dirty="0"/>
              <a:t>,1)</a:t>
            </a:r>
            <a:r>
              <a:rPr lang="zh-CN" altLang="en-US" dirty="0"/>
              <a:t>，</a:t>
            </a:r>
            <a:r>
              <a:rPr lang="en-US" altLang="zh-CN" dirty="0"/>
              <a:t>n</a:t>
            </a:r>
            <a:r>
              <a:rPr lang="zh-CN" altLang="en-US" dirty="0"/>
              <a:t>为该电影的观影人次，𝑁𝑎𝑣为所有电影的平均观影人次，𝛼为</a:t>
            </a:r>
            <a:r>
              <a:rPr lang="en-US" altLang="zh-CN" dirty="0"/>
              <a:t>0.5</a:t>
            </a:r>
            <a:r>
              <a:rPr lang="zh-CN" altLang="en-US" dirty="0"/>
              <a:t>到</a:t>
            </a:r>
            <a:r>
              <a:rPr lang="en-US" altLang="zh-CN" dirty="0"/>
              <a:t>1</a:t>
            </a:r>
            <a:r>
              <a:rPr lang="zh-CN" altLang="en-US" dirty="0"/>
              <a:t>之间的某个数</a:t>
            </a:r>
            <a:endParaRPr lang="en-US" altLang="zh-CN" dirty="0"/>
          </a:p>
          <a:p>
            <a:pPr lvl="1"/>
            <a:endParaRPr lang="zh-CN" altLang="en-US" dirty="0"/>
          </a:p>
        </p:txBody>
      </p:sp>
    </p:spTree>
    <p:extLst>
      <p:ext uri="{BB962C8B-B14F-4D97-AF65-F5344CB8AC3E}">
        <p14:creationId xmlns:p14="http://schemas.microsoft.com/office/powerpoint/2010/main" val="100837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08ECD-6713-5306-16CB-2AA70F07553F}"/>
              </a:ext>
            </a:extLst>
          </p:cNvPr>
          <p:cNvSpPr>
            <a:spLocks noGrp="1"/>
          </p:cNvSpPr>
          <p:nvPr>
            <p:ph type="title"/>
          </p:nvPr>
        </p:nvSpPr>
        <p:spPr/>
        <p:txBody>
          <a:bodyPr/>
          <a:lstStyle/>
          <a:p>
            <a:r>
              <a:rPr lang="zh-CN" altLang="en-US" dirty="0"/>
              <a:t>一、传统偏好发现</a:t>
            </a:r>
          </a:p>
        </p:txBody>
      </p:sp>
      <p:sp>
        <p:nvSpPr>
          <p:cNvPr id="3" name="内容占位符 2">
            <a:extLst>
              <a:ext uri="{FF2B5EF4-FFF2-40B4-BE49-F238E27FC236}">
                <a16:creationId xmlns:a16="http://schemas.microsoft.com/office/drawing/2014/main" id="{F8EBAA7B-65F5-2D85-BFA1-B4158DE7D411}"/>
              </a:ext>
            </a:extLst>
          </p:cNvPr>
          <p:cNvSpPr>
            <a:spLocks noGrp="1"/>
          </p:cNvSpPr>
          <p:nvPr>
            <p:ph idx="1"/>
          </p:nvPr>
        </p:nvSpPr>
        <p:spPr>
          <a:xfrm>
            <a:off x="621603" y="1690688"/>
            <a:ext cx="10948793" cy="4938430"/>
          </a:xfrm>
        </p:spPr>
        <p:txBody>
          <a:bodyPr>
            <a:normAutofit fontScale="92500" lnSpcReduction="10000"/>
          </a:bodyPr>
          <a:lstStyle/>
          <a:p>
            <a:r>
              <a:rPr lang="zh-CN" altLang="en-US" dirty="0"/>
              <a:t>基于电影风格（电影类型）的可视化</a:t>
            </a:r>
            <a:endParaRPr lang="en-US" altLang="zh-CN" dirty="0"/>
          </a:p>
          <a:p>
            <a:pPr lvl="1"/>
            <a:r>
              <a:rPr lang="en-US" altLang="zh-CN" dirty="0"/>
              <a:t>1. </a:t>
            </a:r>
            <a:r>
              <a:rPr lang="zh-CN" altLang="en-US" dirty="0"/>
              <a:t>数据预处理：将用户评分数据（</a:t>
            </a:r>
            <a:r>
              <a:rPr lang="en-US" altLang="zh-CN" dirty="0"/>
              <a:t>`ratings`</a:t>
            </a:r>
            <a:r>
              <a:rPr lang="zh-CN" altLang="en-US" dirty="0"/>
              <a:t>）、用户信息（</a:t>
            </a:r>
            <a:r>
              <a:rPr lang="en-US" altLang="zh-CN" dirty="0"/>
              <a:t>`users`</a:t>
            </a:r>
            <a:r>
              <a:rPr lang="zh-CN" altLang="en-US" dirty="0"/>
              <a:t>）和电影信息（</a:t>
            </a:r>
            <a:r>
              <a:rPr lang="en-US" altLang="zh-CN" dirty="0"/>
              <a:t>`movies`</a:t>
            </a:r>
            <a:r>
              <a:rPr lang="zh-CN" altLang="en-US" dirty="0"/>
              <a:t>）进行合并，形成一个完整的数据集。</a:t>
            </a:r>
            <a:endParaRPr lang="en-US" altLang="zh-CN" dirty="0"/>
          </a:p>
          <a:p>
            <a:pPr lvl="1"/>
            <a:r>
              <a:rPr lang="en-US" altLang="zh-CN" dirty="0"/>
              <a:t>2. </a:t>
            </a:r>
            <a:r>
              <a:rPr lang="zh-CN" altLang="en-US" dirty="0"/>
              <a:t>性别数据分离：根据用户的性别将数据集分为男性和女性两部分，分别用于后续的分析。</a:t>
            </a:r>
            <a:endParaRPr lang="en-US" altLang="zh-CN" dirty="0"/>
          </a:p>
          <a:p>
            <a:pPr lvl="1"/>
            <a:r>
              <a:rPr lang="en-US" altLang="zh-CN" dirty="0"/>
              <a:t>3. </a:t>
            </a:r>
            <a:r>
              <a:rPr lang="zh-CN" altLang="en-US" dirty="0"/>
              <a:t>处理电影风格：将电影的风格（</a:t>
            </a:r>
            <a:r>
              <a:rPr lang="en-US" altLang="zh-CN" dirty="0"/>
              <a:t>genres</a:t>
            </a:r>
            <a:r>
              <a:rPr lang="zh-CN" altLang="en-US" dirty="0"/>
              <a:t>）字段进行分割，创建一个风格列表，并对电影数据集进行扩展，为每个风格创建一个新列，并填充相应的风格标记。</a:t>
            </a:r>
            <a:endParaRPr lang="en-US" altLang="zh-CN" dirty="0"/>
          </a:p>
          <a:p>
            <a:pPr lvl="1"/>
            <a:r>
              <a:rPr lang="en-US" altLang="zh-CN" dirty="0"/>
              <a:t>4. </a:t>
            </a:r>
            <a:r>
              <a:rPr lang="zh-CN" altLang="en-US" dirty="0"/>
              <a:t>合并数据集：将用户评分、用户信息和扩展后的电影信息合并，形成用于分析的新数据集。</a:t>
            </a:r>
            <a:endParaRPr lang="en-US" altLang="zh-CN" dirty="0"/>
          </a:p>
          <a:p>
            <a:pPr lvl="1"/>
            <a:r>
              <a:rPr lang="en-US" altLang="zh-CN" dirty="0"/>
              <a:t>5. </a:t>
            </a:r>
            <a:r>
              <a:rPr lang="zh-CN" altLang="en-US" dirty="0"/>
              <a:t>收集评分数据：遍历每个风格，对男性和女性用户的评分数据进行收集，并计算均值、标准差，同时将评分数据归一化，然后更新。</a:t>
            </a:r>
            <a:endParaRPr lang="en-US" altLang="zh-CN" dirty="0"/>
          </a:p>
          <a:p>
            <a:pPr lvl="1"/>
            <a:r>
              <a:rPr lang="en-US" altLang="zh-CN" dirty="0"/>
              <a:t>6. </a:t>
            </a:r>
            <a:r>
              <a:rPr lang="zh-CN" altLang="en-US" dirty="0"/>
              <a:t>可视化结果：使用</a:t>
            </a:r>
            <a:r>
              <a:rPr lang="en-US" altLang="zh-CN" dirty="0"/>
              <a:t>matplotlib</a:t>
            </a:r>
            <a:r>
              <a:rPr lang="zh-CN" altLang="en-US" dirty="0"/>
              <a:t>对分析结果进行可视化，包括：   </a:t>
            </a:r>
            <a:endParaRPr lang="en-US" altLang="zh-CN" dirty="0"/>
          </a:p>
          <a:p>
            <a:pPr lvl="2"/>
            <a:r>
              <a:rPr lang="zh-CN" altLang="en-US" dirty="0"/>
              <a:t>男性和女性在不同风格电影中的评分均值对比。  </a:t>
            </a:r>
            <a:endParaRPr lang="en-US" altLang="zh-CN" dirty="0"/>
          </a:p>
          <a:p>
            <a:pPr lvl="2"/>
            <a:r>
              <a:rPr lang="zh-CN" altLang="en-US" dirty="0"/>
              <a:t>男性和女性观看不同风格电影的数量对比。   </a:t>
            </a:r>
            <a:endParaRPr lang="en-US" altLang="zh-CN" dirty="0"/>
          </a:p>
          <a:p>
            <a:pPr lvl="2"/>
            <a:r>
              <a:rPr lang="zh-CN" altLang="en-US" dirty="0"/>
              <a:t>男性和女性在不同风格电影中的比例对比</a:t>
            </a:r>
          </a:p>
        </p:txBody>
      </p:sp>
    </p:spTree>
    <p:extLst>
      <p:ext uri="{BB962C8B-B14F-4D97-AF65-F5344CB8AC3E}">
        <p14:creationId xmlns:p14="http://schemas.microsoft.com/office/powerpoint/2010/main" val="123817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596FD-83DB-DCC5-8DFE-20F023C65FC3}"/>
              </a:ext>
            </a:extLst>
          </p:cNvPr>
          <p:cNvSpPr>
            <a:spLocks noGrp="1"/>
          </p:cNvSpPr>
          <p:nvPr>
            <p:ph type="title"/>
          </p:nvPr>
        </p:nvSpPr>
        <p:spPr/>
        <p:txBody>
          <a:bodyPr/>
          <a:lstStyle/>
          <a:p>
            <a:r>
              <a:rPr lang="zh-CN" altLang="en-US" dirty="0"/>
              <a:t>二、用户评分预测（</a:t>
            </a:r>
            <a:r>
              <a:rPr lang="en-US" altLang="zh-CN" dirty="0"/>
              <a:t>40</a:t>
            </a:r>
            <a:r>
              <a:rPr lang="zh-CN" altLang="en-US" dirty="0"/>
              <a:t>分）</a:t>
            </a:r>
          </a:p>
        </p:txBody>
      </p:sp>
      <p:sp>
        <p:nvSpPr>
          <p:cNvPr id="3" name="内容占位符 2">
            <a:extLst>
              <a:ext uri="{FF2B5EF4-FFF2-40B4-BE49-F238E27FC236}">
                <a16:creationId xmlns:a16="http://schemas.microsoft.com/office/drawing/2014/main" id="{F82441B9-84DD-0A7B-8181-7C0CFF7F3730}"/>
              </a:ext>
            </a:extLst>
          </p:cNvPr>
          <p:cNvSpPr>
            <a:spLocks noGrp="1"/>
          </p:cNvSpPr>
          <p:nvPr>
            <p:ph idx="1"/>
          </p:nvPr>
        </p:nvSpPr>
        <p:spPr/>
        <p:txBody>
          <a:bodyPr>
            <a:normAutofit fontScale="92500" lnSpcReduction="10000"/>
          </a:bodyPr>
          <a:lstStyle/>
          <a:p>
            <a:r>
              <a:rPr lang="en-US" altLang="zh-CN" dirty="0"/>
              <a:t>1. </a:t>
            </a:r>
            <a:r>
              <a:rPr lang="zh-CN" altLang="en-US" dirty="0"/>
              <a:t>特征工程：创建用户和电影的特征，包括性别、年龄、职业、电影类型（等），并进行适当的</a:t>
            </a:r>
            <a:r>
              <a:rPr lang="en-US" altLang="zh-CN" dirty="0"/>
              <a:t>One-Hot</a:t>
            </a:r>
            <a:r>
              <a:rPr lang="zh-CN" altLang="en-US" dirty="0"/>
              <a:t>编码处理，可以进行适度的降维。（</a:t>
            </a:r>
            <a:r>
              <a:rPr lang="en-US" altLang="zh-CN" dirty="0"/>
              <a:t>10</a:t>
            </a:r>
            <a:r>
              <a:rPr lang="zh-CN" altLang="en-US" dirty="0"/>
              <a:t>分）</a:t>
            </a:r>
          </a:p>
          <a:p>
            <a:r>
              <a:rPr lang="en-US" altLang="zh-CN" dirty="0"/>
              <a:t>2. </a:t>
            </a:r>
            <a:r>
              <a:rPr lang="zh-CN" altLang="en-US" dirty="0"/>
              <a:t>模型选择与训练：选择合适的机器学习模型或统计模型进行进行训练。（</a:t>
            </a:r>
            <a:r>
              <a:rPr lang="en-US" altLang="zh-CN" dirty="0"/>
              <a:t>10</a:t>
            </a:r>
            <a:r>
              <a:rPr lang="zh-CN" altLang="en-US" dirty="0"/>
              <a:t>分）</a:t>
            </a:r>
          </a:p>
          <a:p>
            <a:r>
              <a:rPr lang="en-US" altLang="zh-CN" dirty="0"/>
              <a:t>3. </a:t>
            </a:r>
            <a:r>
              <a:rPr lang="zh-CN" altLang="en-US" dirty="0"/>
              <a:t>预测与评估：使用测试集对模型进行预测，并使用</a:t>
            </a:r>
            <a:r>
              <a:rPr lang="en-US" altLang="zh-CN" dirty="0"/>
              <a:t>MSE</a:t>
            </a:r>
            <a:r>
              <a:rPr lang="zh-CN" altLang="en-US" dirty="0"/>
              <a:t>等指标评估预测的准确性。（</a:t>
            </a:r>
            <a:r>
              <a:rPr lang="en-US" altLang="zh-CN" dirty="0"/>
              <a:t>10</a:t>
            </a:r>
            <a:r>
              <a:rPr lang="zh-CN" altLang="en-US" dirty="0"/>
              <a:t>分）</a:t>
            </a:r>
            <a:endParaRPr lang="en-US" altLang="zh-CN" dirty="0"/>
          </a:p>
          <a:p>
            <a:r>
              <a:rPr lang="en-US" altLang="zh-CN" dirty="0"/>
              <a:t>4.</a:t>
            </a:r>
            <a:r>
              <a:rPr lang="zh-CN" altLang="en-US" dirty="0"/>
              <a:t>“高等级分数”</a:t>
            </a:r>
            <a:r>
              <a:rPr lang="en-US" altLang="zh-CN" dirty="0"/>
              <a:t>10</a:t>
            </a:r>
            <a:r>
              <a:rPr lang="zh-CN" altLang="en-US" dirty="0"/>
              <a:t>分：</a:t>
            </a:r>
            <a:endParaRPr lang="en-US" altLang="zh-CN" dirty="0"/>
          </a:p>
          <a:p>
            <a:pPr lvl="1"/>
            <a:r>
              <a:rPr lang="zh-CN" altLang="en-US" dirty="0"/>
              <a:t>使用了更多的特征、多样化的特征工程方法、或者探索了更多的模型、或者更直接的</a:t>
            </a:r>
            <a:r>
              <a:rPr lang="en-US" altLang="zh-CN" dirty="0"/>
              <a:t>——</a:t>
            </a:r>
            <a:r>
              <a:rPr lang="zh-CN" altLang="en-US" dirty="0"/>
              <a:t>使用各种手段减小在测试集上的</a:t>
            </a:r>
            <a:r>
              <a:rPr lang="en-US" altLang="zh-CN"/>
              <a:t>MSE</a:t>
            </a:r>
            <a:endParaRPr lang="en-US" altLang="zh-CN" dirty="0"/>
          </a:p>
          <a:p>
            <a:pPr lvl="1"/>
            <a:r>
              <a:rPr lang="zh-CN" altLang="en-US" dirty="0"/>
              <a:t>加入电影信息（如国家、年份、简介等）之后如果获得特别好的效果</a:t>
            </a:r>
            <a:r>
              <a:rPr lang="en-US" altLang="zh-CN" dirty="0"/>
              <a:t>(</a:t>
            </a:r>
            <a:r>
              <a:rPr lang="en-US" altLang="zh-CN" dirty="0" err="1"/>
              <a:t>mse</a:t>
            </a:r>
            <a:r>
              <a:rPr lang="en-US" altLang="zh-CN" dirty="0"/>
              <a:t>&lt;0.8)</a:t>
            </a:r>
            <a:r>
              <a:rPr lang="zh-CN" altLang="en-US" dirty="0"/>
              <a:t>，可以</a:t>
            </a:r>
            <a:r>
              <a:rPr lang="zh-CN" altLang="en-US" b="1" dirty="0"/>
              <a:t>另外再加</a:t>
            </a:r>
            <a:r>
              <a:rPr lang="en-US" altLang="zh-CN" b="1" dirty="0"/>
              <a:t>5</a:t>
            </a:r>
            <a:r>
              <a:rPr lang="zh-CN" altLang="en-US" b="1" dirty="0"/>
              <a:t>分（真正的附加分）。</a:t>
            </a:r>
          </a:p>
        </p:txBody>
      </p:sp>
    </p:spTree>
    <p:extLst>
      <p:ext uri="{BB962C8B-B14F-4D97-AF65-F5344CB8AC3E}">
        <p14:creationId xmlns:p14="http://schemas.microsoft.com/office/powerpoint/2010/main" val="385877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4A814-695D-CA03-CEFA-C60998902D6E}"/>
              </a:ext>
            </a:extLst>
          </p:cNvPr>
          <p:cNvSpPr>
            <a:spLocks noGrp="1"/>
          </p:cNvSpPr>
          <p:nvPr>
            <p:ph type="title"/>
          </p:nvPr>
        </p:nvSpPr>
        <p:spPr/>
        <p:txBody>
          <a:bodyPr/>
          <a:lstStyle/>
          <a:p>
            <a:r>
              <a:rPr lang="zh-CN" altLang="en-US" dirty="0"/>
              <a:t>二、用户评分预测</a:t>
            </a:r>
          </a:p>
        </p:txBody>
      </p:sp>
      <p:sp>
        <p:nvSpPr>
          <p:cNvPr id="3" name="内容占位符 2">
            <a:extLst>
              <a:ext uri="{FF2B5EF4-FFF2-40B4-BE49-F238E27FC236}">
                <a16:creationId xmlns:a16="http://schemas.microsoft.com/office/drawing/2014/main" id="{291BBE23-E4AB-1EC0-C04C-12FB9B7506FA}"/>
              </a:ext>
            </a:extLst>
          </p:cNvPr>
          <p:cNvSpPr>
            <a:spLocks noGrp="1"/>
          </p:cNvSpPr>
          <p:nvPr>
            <p:ph idx="1"/>
          </p:nvPr>
        </p:nvSpPr>
        <p:spPr>
          <a:xfrm>
            <a:off x="838200" y="1825624"/>
            <a:ext cx="10515600" cy="5264108"/>
          </a:xfrm>
        </p:spPr>
        <p:txBody>
          <a:bodyPr>
            <a:normAutofit fontScale="92500" lnSpcReduction="10000"/>
          </a:bodyPr>
          <a:lstStyle/>
          <a:p>
            <a:r>
              <a:rPr lang="zh-CN" altLang="en-US" dirty="0"/>
              <a:t>我们倾向于对</a:t>
            </a:r>
            <a:r>
              <a:rPr lang="en-US" altLang="zh-CN" dirty="0"/>
              <a:t>&lt;</a:t>
            </a:r>
            <a:r>
              <a:rPr lang="zh-CN" altLang="en-US" dirty="0"/>
              <a:t>用户，电影</a:t>
            </a:r>
            <a:r>
              <a:rPr lang="en-US" altLang="zh-CN" dirty="0"/>
              <a:t>&gt;</a:t>
            </a:r>
            <a:r>
              <a:rPr lang="zh-CN" altLang="en-US" dirty="0"/>
              <a:t>对构建特征，并对其评分进行预测</a:t>
            </a:r>
            <a:endParaRPr lang="en-US" altLang="zh-CN" dirty="0"/>
          </a:p>
          <a:p>
            <a:r>
              <a:rPr lang="en-US" altLang="zh-CN" dirty="0"/>
              <a:t>1. </a:t>
            </a:r>
            <a:r>
              <a:rPr lang="zh-CN" altLang="en-US" dirty="0"/>
              <a:t>特征工程：</a:t>
            </a:r>
            <a:endParaRPr lang="en-US" altLang="zh-CN" dirty="0"/>
          </a:p>
          <a:p>
            <a:pPr lvl="1"/>
            <a:r>
              <a:rPr lang="zh-CN" altLang="en-US" dirty="0"/>
              <a:t>电影的类型、国家、上映时间、电影简介等</a:t>
            </a:r>
            <a:endParaRPr lang="en-US" altLang="zh-CN" dirty="0"/>
          </a:p>
          <a:p>
            <a:pPr lvl="1"/>
            <a:r>
              <a:rPr lang="zh-CN" altLang="en-US" dirty="0"/>
              <a:t>特征工程方法的选择</a:t>
            </a:r>
            <a:endParaRPr lang="en-US" altLang="zh-CN" dirty="0"/>
          </a:p>
          <a:p>
            <a:pPr lvl="2"/>
            <a:r>
              <a:rPr lang="zh-CN" altLang="en-US" dirty="0"/>
              <a:t>电影简介如何进行向量化？</a:t>
            </a:r>
            <a:endParaRPr lang="en-US" altLang="zh-CN" dirty="0"/>
          </a:p>
          <a:p>
            <a:pPr lvl="3"/>
            <a:r>
              <a:rPr lang="en-US" altLang="zh-CN" dirty="0"/>
              <a:t>TF-IDF</a:t>
            </a:r>
          </a:p>
          <a:p>
            <a:pPr lvl="3"/>
            <a:r>
              <a:rPr lang="en-US" altLang="zh-CN" dirty="0"/>
              <a:t>Word2vec</a:t>
            </a:r>
          </a:p>
          <a:p>
            <a:pPr lvl="3"/>
            <a:r>
              <a:rPr lang="en-US" altLang="zh-CN" dirty="0"/>
              <a:t>……</a:t>
            </a:r>
          </a:p>
          <a:p>
            <a:pPr lvl="2"/>
            <a:r>
              <a:rPr lang="zh-CN" altLang="en-US" dirty="0"/>
              <a:t>降维：</a:t>
            </a:r>
            <a:r>
              <a:rPr lang="en-US" altLang="zh-CN" dirty="0"/>
              <a:t>PCA, NMF, SVD…</a:t>
            </a:r>
          </a:p>
          <a:p>
            <a:r>
              <a:rPr lang="en-US" altLang="zh-CN" dirty="0"/>
              <a:t>2. </a:t>
            </a:r>
            <a:r>
              <a:rPr lang="zh-CN" altLang="en-US" dirty="0"/>
              <a:t>模型选择与训练：</a:t>
            </a:r>
            <a:endParaRPr lang="en-US" altLang="zh-CN" dirty="0"/>
          </a:p>
          <a:p>
            <a:pPr lvl="1"/>
            <a:r>
              <a:rPr lang="zh-CN" altLang="en-US" dirty="0"/>
              <a:t>超参数调优：</a:t>
            </a:r>
            <a:r>
              <a:rPr lang="en-US" altLang="zh-CN" dirty="0" err="1"/>
              <a:t>GridSearch</a:t>
            </a:r>
            <a:r>
              <a:rPr lang="zh-CN" altLang="en-US" dirty="0"/>
              <a:t>，</a:t>
            </a:r>
            <a:r>
              <a:rPr lang="en-US" altLang="zh-CN" dirty="0" err="1"/>
              <a:t>BayesSearch</a:t>
            </a:r>
            <a:r>
              <a:rPr lang="en-US" altLang="zh-CN" dirty="0"/>
              <a:t>……</a:t>
            </a:r>
          </a:p>
          <a:p>
            <a:pPr lvl="1"/>
            <a:r>
              <a:rPr lang="zh-CN" altLang="en-US" dirty="0"/>
              <a:t>我们学过的各种回归</a:t>
            </a:r>
            <a:r>
              <a:rPr lang="en-US" altLang="zh-CN" dirty="0"/>
              <a:t>/</a:t>
            </a:r>
            <a:r>
              <a:rPr lang="zh-CN" altLang="en-US" dirty="0"/>
              <a:t>分类器</a:t>
            </a:r>
            <a:endParaRPr lang="en-US" altLang="zh-CN" dirty="0"/>
          </a:p>
          <a:p>
            <a:pPr lvl="1"/>
            <a:r>
              <a:rPr lang="zh-CN" altLang="en-US" dirty="0"/>
              <a:t>基于</a:t>
            </a:r>
            <a:r>
              <a:rPr lang="en-US" altLang="zh-CN" dirty="0" err="1"/>
              <a:t>DecisionTree</a:t>
            </a:r>
            <a:r>
              <a:rPr lang="zh-CN" altLang="en-US" dirty="0"/>
              <a:t>的</a:t>
            </a:r>
            <a:r>
              <a:rPr lang="en-US" altLang="zh-CN" dirty="0"/>
              <a:t>: </a:t>
            </a:r>
            <a:r>
              <a:rPr lang="en-US" altLang="zh-CN" dirty="0" err="1"/>
              <a:t>RandomForest</a:t>
            </a:r>
            <a:r>
              <a:rPr lang="en-US" altLang="zh-CN" dirty="0"/>
              <a:t>, </a:t>
            </a:r>
            <a:r>
              <a:rPr lang="en-US" altLang="zh-CN" dirty="0" err="1"/>
              <a:t>lightgbm</a:t>
            </a:r>
            <a:r>
              <a:rPr lang="en-US" altLang="zh-CN" dirty="0"/>
              <a:t>…</a:t>
            </a:r>
          </a:p>
          <a:p>
            <a:pPr lvl="1"/>
            <a:r>
              <a:rPr lang="zh-CN" altLang="en-US" dirty="0"/>
              <a:t>神经网络</a:t>
            </a:r>
            <a:endParaRPr lang="en-US" altLang="zh-CN" dirty="0"/>
          </a:p>
          <a:p>
            <a:pPr lvl="1"/>
            <a:r>
              <a:rPr lang="en-US" altLang="zh-CN" dirty="0"/>
              <a:t>……</a:t>
            </a:r>
            <a:endParaRPr lang="zh-CN" altLang="en-US" dirty="0"/>
          </a:p>
          <a:p>
            <a:endParaRPr lang="zh-CN" altLang="en-US" dirty="0"/>
          </a:p>
        </p:txBody>
      </p:sp>
      <p:pic>
        <p:nvPicPr>
          <p:cNvPr id="9" name="图片 8">
            <a:extLst>
              <a:ext uri="{FF2B5EF4-FFF2-40B4-BE49-F238E27FC236}">
                <a16:creationId xmlns:a16="http://schemas.microsoft.com/office/drawing/2014/main" id="{44B6C1B0-66FC-04F2-15A3-608107557891}"/>
              </a:ext>
            </a:extLst>
          </p:cNvPr>
          <p:cNvPicPr>
            <a:picLocks noChangeAspect="1"/>
          </p:cNvPicPr>
          <p:nvPr/>
        </p:nvPicPr>
        <p:blipFill>
          <a:blip r:embed="rId2"/>
          <a:stretch>
            <a:fillRect/>
          </a:stretch>
        </p:blipFill>
        <p:spPr>
          <a:xfrm>
            <a:off x="9525000" y="4838700"/>
            <a:ext cx="2667000" cy="2019300"/>
          </a:xfrm>
          <a:prstGeom prst="rect">
            <a:avLst/>
          </a:prstGeom>
        </p:spPr>
      </p:pic>
      <p:sp>
        <p:nvSpPr>
          <p:cNvPr id="10" name="矩形 9">
            <a:extLst>
              <a:ext uri="{FF2B5EF4-FFF2-40B4-BE49-F238E27FC236}">
                <a16:creationId xmlns:a16="http://schemas.microsoft.com/office/drawing/2014/main" id="{7EB8E5A7-FD89-C12C-F0ED-086F519A8BC3}"/>
              </a:ext>
            </a:extLst>
          </p:cNvPr>
          <p:cNvSpPr/>
          <p:nvPr/>
        </p:nvSpPr>
        <p:spPr>
          <a:xfrm>
            <a:off x="9525000" y="4457678"/>
            <a:ext cx="264687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400" b="1" dirty="0">
                <a:ln/>
                <a:solidFill>
                  <a:schemeClr val="accent4"/>
                </a:solidFill>
              </a:rPr>
              <a:t>仅供量级上的参考</a:t>
            </a:r>
            <a:endParaRPr lang="zh-CN" altLang="en-US" sz="2400" b="1" cap="none" spc="0" dirty="0">
              <a:ln/>
              <a:solidFill>
                <a:schemeClr val="accent4"/>
              </a:solidFill>
              <a:effectLst/>
            </a:endParaRPr>
          </a:p>
        </p:txBody>
      </p:sp>
    </p:spTree>
    <p:extLst>
      <p:ext uri="{BB962C8B-B14F-4D97-AF65-F5344CB8AC3E}">
        <p14:creationId xmlns:p14="http://schemas.microsoft.com/office/powerpoint/2010/main" val="91009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AB822-FA45-FAE1-55BE-60375D44033E}"/>
              </a:ext>
            </a:extLst>
          </p:cNvPr>
          <p:cNvSpPr>
            <a:spLocks noGrp="1"/>
          </p:cNvSpPr>
          <p:nvPr>
            <p:ph type="title"/>
          </p:nvPr>
        </p:nvSpPr>
        <p:spPr>
          <a:xfrm>
            <a:off x="640492" y="192131"/>
            <a:ext cx="10515600" cy="1325563"/>
          </a:xfrm>
        </p:spPr>
        <p:txBody>
          <a:bodyPr/>
          <a:lstStyle/>
          <a:p>
            <a:r>
              <a:rPr lang="zh-CN" altLang="en-US" dirty="0"/>
              <a:t>示例：</a:t>
            </a:r>
            <a:r>
              <a:rPr lang="zh-CN" altLang="en-US" sz="2000" dirty="0"/>
              <a:t>（</a:t>
            </a:r>
            <a:r>
              <a:rPr lang="en-US" altLang="zh-CN" sz="2000" dirty="0"/>
              <a:t>SVD</a:t>
            </a:r>
            <a:r>
              <a:rPr lang="zh-CN" altLang="en-US" sz="2000" dirty="0"/>
              <a:t>跑不完没关系，评分矩阵较大，对电脑性能要求较高）</a:t>
            </a:r>
            <a:endParaRPr lang="zh-CN" altLang="en-US" dirty="0"/>
          </a:p>
        </p:txBody>
      </p:sp>
      <p:pic>
        <p:nvPicPr>
          <p:cNvPr id="5" name="内容占位符 4">
            <a:extLst>
              <a:ext uri="{FF2B5EF4-FFF2-40B4-BE49-F238E27FC236}">
                <a16:creationId xmlns:a16="http://schemas.microsoft.com/office/drawing/2014/main" id="{ED0A48DB-4336-CF6D-60F0-BEBF3E8EFC37}"/>
              </a:ext>
            </a:extLst>
          </p:cNvPr>
          <p:cNvPicPr>
            <a:picLocks noGrp="1" noChangeAspect="1"/>
          </p:cNvPicPr>
          <p:nvPr>
            <p:ph idx="1"/>
          </p:nvPr>
        </p:nvPicPr>
        <p:blipFill>
          <a:blip r:embed="rId2"/>
          <a:stretch>
            <a:fillRect/>
          </a:stretch>
        </p:blipFill>
        <p:spPr>
          <a:xfrm>
            <a:off x="2229822" y="1085207"/>
            <a:ext cx="8523188" cy="4351338"/>
          </a:xfrm>
        </p:spPr>
      </p:pic>
      <p:sp>
        <p:nvSpPr>
          <p:cNvPr id="6" name="内容占位符 2">
            <a:extLst>
              <a:ext uri="{FF2B5EF4-FFF2-40B4-BE49-F238E27FC236}">
                <a16:creationId xmlns:a16="http://schemas.microsoft.com/office/drawing/2014/main" id="{046CA233-F7D8-0FD1-31C7-6608D8BE7BC2}"/>
              </a:ext>
            </a:extLst>
          </p:cNvPr>
          <p:cNvSpPr txBox="1">
            <a:spLocks/>
          </p:cNvSpPr>
          <p:nvPr/>
        </p:nvSpPr>
        <p:spPr>
          <a:xfrm>
            <a:off x="782595" y="537924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请你不要局限于对评分矩阵做</a:t>
            </a:r>
            <a:r>
              <a:rPr lang="en-US" altLang="zh-CN" dirty="0"/>
              <a:t>SVD</a:t>
            </a:r>
            <a:r>
              <a:rPr lang="zh-CN" altLang="en-US" dirty="0"/>
              <a:t>分解，尝试加入用户类型及偏好进行优化。</a:t>
            </a:r>
            <a:endParaRPr lang="en-US" altLang="zh-CN" dirty="0"/>
          </a:p>
          <a:p>
            <a:r>
              <a:rPr lang="zh-CN" altLang="en-US" dirty="0"/>
              <a:t>加入电影信息获得好的效果可以加</a:t>
            </a:r>
            <a:r>
              <a:rPr lang="en-US" altLang="zh-CN" dirty="0"/>
              <a:t>5</a:t>
            </a:r>
            <a:r>
              <a:rPr lang="zh-CN" altLang="en-US" dirty="0"/>
              <a:t>分。</a:t>
            </a:r>
          </a:p>
        </p:txBody>
      </p:sp>
    </p:spTree>
    <p:extLst>
      <p:ext uri="{BB962C8B-B14F-4D97-AF65-F5344CB8AC3E}">
        <p14:creationId xmlns:p14="http://schemas.microsoft.com/office/powerpoint/2010/main" val="1643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50439-AFE3-425B-D04C-FCA244A662A8}"/>
              </a:ext>
            </a:extLst>
          </p:cNvPr>
          <p:cNvSpPr>
            <a:spLocks noGrp="1"/>
          </p:cNvSpPr>
          <p:nvPr>
            <p:ph type="title"/>
          </p:nvPr>
        </p:nvSpPr>
        <p:spPr/>
        <p:txBody>
          <a:bodyPr/>
          <a:lstStyle/>
          <a:p>
            <a:r>
              <a:rPr lang="zh-CN" altLang="en-US" dirty="0"/>
              <a:t>三、海报按内容聚类（</a:t>
            </a:r>
            <a:r>
              <a:rPr lang="en-US" altLang="zh-CN" dirty="0"/>
              <a:t>30</a:t>
            </a:r>
            <a:r>
              <a:rPr lang="zh-CN" altLang="en-US" dirty="0"/>
              <a:t>分）</a:t>
            </a:r>
          </a:p>
        </p:txBody>
      </p:sp>
      <p:sp>
        <p:nvSpPr>
          <p:cNvPr id="3" name="内容占位符 2">
            <a:extLst>
              <a:ext uri="{FF2B5EF4-FFF2-40B4-BE49-F238E27FC236}">
                <a16:creationId xmlns:a16="http://schemas.microsoft.com/office/drawing/2014/main" id="{27BCEBE2-118A-3E14-6A34-2FB8C2838149}"/>
              </a:ext>
            </a:extLst>
          </p:cNvPr>
          <p:cNvSpPr>
            <a:spLocks noGrp="1"/>
          </p:cNvSpPr>
          <p:nvPr>
            <p:ph idx="1"/>
          </p:nvPr>
        </p:nvSpPr>
        <p:spPr/>
        <p:txBody>
          <a:bodyPr>
            <a:normAutofit lnSpcReduction="10000"/>
          </a:bodyPr>
          <a:lstStyle/>
          <a:p>
            <a:r>
              <a:rPr lang="en-US" altLang="zh-CN" dirty="0"/>
              <a:t>1. </a:t>
            </a:r>
            <a:r>
              <a:rPr lang="zh-CN" altLang="en-US" dirty="0"/>
              <a:t>图像特征提取：从电影海报中提取颜色直方图和灰度直方图等特征。（</a:t>
            </a:r>
            <a:r>
              <a:rPr lang="en-US" altLang="zh-CN" dirty="0"/>
              <a:t>5</a:t>
            </a:r>
            <a:r>
              <a:rPr lang="zh-CN" altLang="en-US" dirty="0"/>
              <a:t>分）</a:t>
            </a:r>
          </a:p>
          <a:p>
            <a:r>
              <a:rPr lang="en-US" altLang="zh-CN" dirty="0"/>
              <a:t>2. </a:t>
            </a:r>
            <a:r>
              <a:rPr lang="zh-CN" altLang="en-US" dirty="0"/>
              <a:t>降维：使用</a:t>
            </a:r>
            <a:r>
              <a:rPr lang="en-US" altLang="zh-CN" dirty="0"/>
              <a:t>PCA</a:t>
            </a:r>
            <a:r>
              <a:rPr lang="zh-CN" altLang="en-US" dirty="0"/>
              <a:t>等方法对特征进行降维处理。（</a:t>
            </a:r>
            <a:r>
              <a:rPr lang="en-US" altLang="zh-CN" dirty="0"/>
              <a:t>5</a:t>
            </a:r>
            <a:r>
              <a:rPr lang="zh-CN" altLang="en-US" dirty="0"/>
              <a:t>分）</a:t>
            </a:r>
            <a:endParaRPr lang="en-US" altLang="zh-CN" dirty="0"/>
          </a:p>
          <a:p>
            <a:r>
              <a:rPr lang="en-US" altLang="zh-CN" dirty="0"/>
              <a:t>3. </a:t>
            </a:r>
            <a:r>
              <a:rPr lang="zh-CN" altLang="en-US" dirty="0"/>
              <a:t>无监督聚类分析：应用</a:t>
            </a:r>
            <a:r>
              <a:rPr lang="en-US" altLang="zh-CN" dirty="0"/>
              <a:t>k-means</a:t>
            </a:r>
            <a:r>
              <a:rPr lang="zh-CN" altLang="en-US" dirty="0"/>
              <a:t>等算法对电影海报进行无监督聚类（</a:t>
            </a:r>
            <a:r>
              <a:rPr lang="en-US" altLang="zh-CN" dirty="0"/>
              <a:t>5</a:t>
            </a:r>
            <a:r>
              <a:rPr lang="zh-CN" altLang="en-US" dirty="0"/>
              <a:t>分）</a:t>
            </a:r>
          </a:p>
          <a:p>
            <a:r>
              <a:rPr lang="en-US" altLang="zh-CN" dirty="0"/>
              <a:t>4. </a:t>
            </a:r>
            <a:r>
              <a:rPr lang="zh-CN" altLang="en-US" dirty="0"/>
              <a:t>有监督聚类分析：应用</a:t>
            </a:r>
            <a:r>
              <a:rPr lang="en-US" altLang="zh-CN" dirty="0"/>
              <a:t>KNN</a:t>
            </a:r>
            <a:r>
              <a:rPr lang="zh-CN" altLang="en-US" dirty="0"/>
              <a:t>等分类算法对电影海报进行内容聚类。（</a:t>
            </a:r>
            <a:r>
              <a:rPr lang="en-US" altLang="zh-CN" dirty="0"/>
              <a:t>5</a:t>
            </a:r>
            <a:r>
              <a:rPr lang="zh-CN" altLang="en-US" dirty="0"/>
              <a:t>分）</a:t>
            </a:r>
            <a:endParaRPr lang="en-US" altLang="zh-CN" dirty="0"/>
          </a:p>
          <a:p>
            <a:r>
              <a:rPr lang="en-US" altLang="zh-CN" dirty="0"/>
              <a:t>5.</a:t>
            </a:r>
            <a:r>
              <a:rPr lang="zh-CN" altLang="en-US" dirty="0"/>
              <a:t> “高等级分数” </a:t>
            </a:r>
            <a:r>
              <a:rPr lang="en-US" altLang="zh-CN" dirty="0"/>
              <a:t>10</a:t>
            </a:r>
            <a:r>
              <a:rPr lang="zh-CN" altLang="en-US" dirty="0"/>
              <a:t>分：</a:t>
            </a:r>
            <a:endParaRPr lang="en-US" altLang="zh-CN" dirty="0"/>
          </a:p>
          <a:p>
            <a:pPr lvl="1"/>
            <a:r>
              <a:rPr lang="zh-CN" altLang="en-US" dirty="0"/>
              <a:t>利用电影内容及评分信息，包括用户偏好信息，优化海报有监督聚类。</a:t>
            </a:r>
            <a:endParaRPr lang="en-US" altLang="zh-CN" dirty="0"/>
          </a:p>
          <a:p>
            <a:pPr lvl="1"/>
            <a:r>
              <a:rPr lang="zh-CN" altLang="en-US" b="1" dirty="0"/>
              <a:t>或者</a:t>
            </a:r>
            <a:r>
              <a:rPr lang="zh-CN" altLang="en-US" dirty="0"/>
              <a:t>利用海报内容与无监督聚类结果，优化用户对电影的评分预测。</a:t>
            </a:r>
          </a:p>
        </p:txBody>
      </p:sp>
    </p:spTree>
    <p:extLst>
      <p:ext uri="{BB962C8B-B14F-4D97-AF65-F5344CB8AC3E}">
        <p14:creationId xmlns:p14="http://schemas.microsoft.com/office/powerpoint/2010/main" val="2617542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1586</Words>
  <Application>Microsoft Office PowerPoint</Application>
  <PresentationFormat>宽屏</PresentationFormat>
  <Paragraphs>104</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Fira Code</vt:lpstr>
      <vt:lpstr>Office 主题​​</vt:lpstr>
      <vt:lpstr>MovieLens大作业</vt:lpstr>
      <vt:lpstr>数据集描述</vt:lpstr>
      <vt:lpstr>一、传统偏好发现（30分）</vt:lpstr>
      <vt:lpstr>一、传统偏好发现</vt:lpstr>
      <vt:lpstr>一、传统偏好发现</vt:lpstr>
      <vt:lpstr>二、用户评分预测（40分）</vt:lpstr>
      <vt:lpstr>二、用户评分预测</vt:lpstr>
      <vt:lpstr>示例：（SVD跑不完没关系，评分矩阵较大，对电脑性能要求较高）</vt:lpstr>
      <vt:lpstr>三、海报按内容聚类（30分）</vt:lpstr>
      <vt:lpstr>示例：</vt:lpstr>
      <vt:lpstr>三、海报按内容聚类</vt:lpstr>
      <vt:lpstr> 最后请摘出与作业要求对应的关键代码和结果，标出对应题号并简要概括代码，写一个方便助教理解并对照要求给分的实验报告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MovieLens大作业</dc:title>
  <dc:creator>hq l</dc:creator>
  <cp:lastModifiedBy>hq l</cp:lastModifiedBy>
  <cp:revision>26</cp:revision>
  <dcterms:created xsi:type="dcterms:W3CDTF">2024-04-24T19:50:31Z</dcterms:created>
  <dcterms:modified xsi:type="dcterms:W3CDTF">2024-04-25T06:53:59Z</dcterms:modified>
</cp:coreProperties>
</file>