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300" r:id="rId12"/>
    <p:sldId id="263" r:id="rId13"/>
    <p:sldId id="266" r:id="rId14"/>
    <p:sldId id="267" r:id="rId15"/>
    <p:sldId id="268" r:id="rId16"/>
    <p:sldId id="269" r:id="rId17"/>
    <p:sldId id="270" r:id="rId18"/>
    <p:sldId id="288" r:id="rId19"/>
    <p:sldId id="289" r:id="rId20"/>
    <p:sldId id="271" r:id="rId21"/>
    <p:sldId id="278" r:id="rId22"/>
    <p:sldId id="279" r:id="rId23"/>
    <p:sldId id="301" r:id="rId24"/>
    <p:sldId id="303" r:id="rId25"/>
    <p:sldId id="296" r:id="rId26"/>
    <p:sldId id="297" r:id="rId27"/>
    <p:sldId id="298" r:id="rId28"/>
    <p:sldId id="299" r:id="rId29"/>
    <p:sldId id="302" r:id="rId30"/>
    <p:sldId id="280" r:id="rId31"/>
    <p:sldId id="290" r:id="rId32"/>
    <p:sldId id="284" r:id="rId33"/>
    <p:sldId id="285" r:id="rId34"/>
    <p:sldId id="286" r:id="rId35"/>
    <p:sldId id="287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10/9/2018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 dirty="0"/>
              <a:t>2018 - 2019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F428-5E99-421E-9E3A-D54F98A9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We are not sure what the value of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parameter really is, however. Looking at the chart above, it appears that the rate might become higher late in the observation period, which is equivalent to saying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increases at some point during the observations. (Recall that a higher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assigns more probability to larger outcomes. That is, there is a higher probability of many text messages having been sent on a given day)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76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F428-5E99-421E-9E3A-D54F98A9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How can we represent this observation mathematically? Let's assume that on some day during the observation period (call 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),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suddenly jumps to a higher value. So we really have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parameters: one for the period before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and one for the rest of the observation period. In the literature, a sudden transition like this would be called a switch point: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If, in reality, no sudden change occurred and indeed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s posterior distributions should look about equal.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98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E5F7-4AE4-4E4A-BC7D-E573F363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9E145-8A9C-4F80-8728-F4477BF01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We are interested in inferring the unknown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s. To use Bayesian inference, we need to assign prior probabilities to the different possible values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 What would be good prior probability distributions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Recall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can be any positive number. As we saw earlier, the exponential distribution provides a continuous density function for positive numbers, so it might be a good choice for modeling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But recall that the exponential distribution takes a parameter of its own, so we'll need to include that parameter in our model. Let's call that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9E145-8A9C-4F80-8728-F4477BF01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25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1699-6F39-4EBD-A786-82BB0A4E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D6F6A-1608-4D00-96DD-073E4B18A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called a hyper-parameter or parent variable. In literal terms, it is a parameter that influences other parameters. Our initial guess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does not influence the model too strongly, so we have some flexibility in our choice. A good rule of thumb is to set the exponential parameter equal to the inverse of the average of the count data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D6F6A-1608-4D00-96DD-073E4B18A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05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50E9-1670-498B-AA6C-F15559BB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B62C8-772D-4248-9FA0-A21EA7CDE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? Because of the noisiness of the data, it's difficult to pick out a priori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might have occurred. Instead, we can assign a </a:t>
                </a:r>
                <a:r>
                  <a:rPr lang="en-US" i="1" dirty="0"/>
                  <a:t>uniform prior belief </a:t>
                </a:r>
                <a:r>
                  <a:rPr lang="en-US" dirty="0"/>
                  <a:t>to every possible day. This is equivalent to saying: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B62C8-772D-4248-9FA0-A21EA7CDE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19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D041-54A8-40A3-AC6D-A4CD70E7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10571998" cy="970450"/>
          </a:xfrm>
        </p:spPr>
        <p:txBody>
          <a:bodyPr/>
          <a:lstStyle/>
          <a:p>
            <a:r>
              <a:rPr lang="en-US" dirty="0"/>
              <a:t>Bayesian modeling is to think about how your data might have been generated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4F6A8-BEFD-4556-BDC0-523513E6A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We started by thinking "what is the best random variable to describe this count data?" A Poisson random variable is a good candidate because it can represent count data. So we model the number of </a:t>
                </a:r>
                <a:r>
                  <a:rPr lang="en-US" dirty="0" err="1"/>
                  <a:t>sms's</a:t>
                </a:r>
                <a:r>
                  <a:rPr lang="en-US" dirty="0"/>
                  <a:t> received as sampled from a Poisson distribution.</a:t>
                </a:r>
              </a:p>
              <a:p>
                <a:pPr algn="just"/>
                <a:r>
                  <a:rPr lang="en-US" dirty="0"/>
                  <a:t>Next, we think, "Ok, assuming </a:t>
                </a:r>
                <a:r>
                  <a:rPr lang="en-US" dirty="0" err="1"/>
                  <a:t>sms's</a:t>
                </a:r>
                <a:r>
                  <a:rPr lang="en-US" dirty="0"/>
                  <a:t> are Poisson-distributed, what do I need for the Poisson distribution?" Well, the Poisson distribution has a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Do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No. In fact, we have a suspicion that there are two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values, one for the earlier </a:t>
                </a:r>
                <a:r>
                  <a:rPr lang="en-US" dirty="0" err="1"/>
                  <a:t>behaviour</a:t>
                </a:r>
                <a:r>
                  <a:rPr lang="en-US" dirty="0"/>
                  <a:t> and one for the later </a:t>
                </a:r>
                <a:r>
                  <a:rPr lang="en-US" dirty="0" err="1"/>
                  <a:t>behaviour</a:t>
                </a:r>
                <a:r>
                  <a:rPr lang="en-US" dirty="0"/>
                  <a:t>. We don't know when the </a:t>
                </a:r>
                <a:r>
                  <a:rPr lang="en-US" dirty="0" err="1"/>
                  <a:t>behaviour</a:t>
                </a:r>
                <a:r>
                  <a:rPr lang="en-US" dirty="0"/>
                  <a:t> switches though, but call the </a:t>
                </a:r>
                <a:r>
                  <a:rPr lang="en-US" dirty="0" err="1"/>
                  <a:t>switchpoint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What is a good distribution for the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s? The exponential is good, as it assigns probabilities to positive real numbers. Well the exponential distribution has a parameter too, call 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4F6A8-BEFD-4556-BDC0-523513E6A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r="-462" b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6ABD-E3FE-4F30-8876-3B5A81A6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modeling is to think about how your data might have been generated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37322-5017-4343-8297-C6821B56C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Do we know what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might be? No. At this point, we could continue and assign a distribution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but it's better to stop once we reach a set level of ignorance: whereas we have a prior belief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("it probably changes over time", "it's likely between 10 and 30", etc.), we don't really have any strong beliefs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So it's best to stop here.</a:t>
                </a:r>
              </a:p>
              <a:p>
                <a:pPr marL="400050" lvl="1" indent="0" algn="just">
                  <a:buNone/>
                </a:pPr>
                <a:r>
                  <a:rPr lang="en-US" sz="1900" dirty="0"/>
                  <a:t>What is a good value for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then? We think that the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s are between 10-30, so if we set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really low (which corresponds to larger probability on high values) we are not reflecting our prior well. Similar, a too-high alpha misses our prior belief as well. A good idea for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as to reflect our belief is to set the value so that the mean of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900" dirty="0"/>
                  <a:t>, given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, is equal to our observed mean.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We have no expert opinion of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might have occurred. So we will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from a discrete uniform distribution over the entire timespan.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37322-5017-4343-8297-C6821B56C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9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4328-B260-493F-B18A-8C6CE016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71915-98C0-47B1-96E0-210D3584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3" y="2162240"/>
            <a:ext cx="10163818" cy="3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1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pymc</a:t>
            </a:r>
            <a:r>
              <a:rPr lang="en-US" sz="1400" dirty="0">
                <a:latin typeface="Consolas" panose="020B0609020204030204" pitchFamily="49" charset="0"/>
              </a:rPr>
              <a:t> as pm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np.loadtxt</a:t>
            </a:r>
            <a:r>
              <a:rPr lang="en-US" sz="1400" dirty="0">
                <a:latin typeface="Consolas" panose="020B0609020204030204" pitchFamily="49" charset="0"/>
              </a:rPr>
              <a:t>("txtdata.csv")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alpha = 1.0 / </a:t>
            </a:r>
            <a:r>
              <a:rPr lang="en-US" sz="1400" dirty="0" err="1">
                <a:latin typeface="Consolas" panose="020B0609020204030204" pitchFamily="49" charset="0"/>
              </a:rPr>
              <a:t>count_data.mean</a:t>
            </a:r>
            <a:r>
              <a:rPr lang="en-US" sz="1400" dirty="0">
                <a:latin typeface="Consolas" panose="020B0609020204030204" pitchFamily="49" charset="0"/>
              </a:rPr>
              <a:t>()  # Recall 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 is the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# variable that holds our txt counts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lambda_1 = </a:t>
            </a:r>
            <a:r>
              <a:rPr lang="en-US" sz="1400" dirty="0" err="1">
                <a:latin typeface="Consolas" panose="020B0609020204030204" pitchFamily="49" charset="0"/>
              </a:rPr>
              <a:t>pm.Exponential</a:t>
            </a:r>
            <a:r>
              <a:rPr lang="en-US" sz="1400" dirty="0">
                <a:latin typeface="Consolas" panose="020B0609020204030204" pitchFamily="49" charset="0"/>
              </a:rPr>
              <a:t>("lambda_1", 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lambda_2 = </a:t>
            </a:r>
            <a:r>
              <a:rPr lang="en-US" sz="1400" dirty="0" err="1">
                <a:latin typeface="Consolas" panose="020B0609020204030204" pitchFamily="49" charset="0"/>
              </a:rPr>
              <a:t>pm.Exponential</a:t>
            </a:r>
            <a:r>
              <a:rPr lang="en-US" sz="1400" dirty="0">
                <a:latin typeface="Consolas" panose="020B0609020204030204" pitchFamily="49" charset="0"/>
              </a:rPr>
              <a:t>("lambda_2", 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tau = </a:t>
            </a:r>
            <a:r>
              <a:rPr lang="en-US" sz="1400" dirty="0" err="1">
                <a:latin typeface="Consolas" panose="020B0609020204030204" pitchFamily="49" charset="0"/>
              </a:rPr>
              <a:t>pm.DiscreteUniform</a:t>
            </a:r>
            <a:r>
              <a:rPr lang="en-US" sz="1400" dirty="0">
                <a:latin typeface="Consolas" panose="020B0609020204030204" pitchFamily="49" charset="0"/>
              </a:rPr>
              <a:t>("tau", lower=0, upper=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17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@</a:t>
            </a:r>
            <a:r>
              <a:rPr lang="en-US" sz="1400" dirty="0" err="1">
                <a:latin typeface="Consolas" panose="020B0609020204030204" pitchFamily="49" charset="0"/>
              </a:rPr>
              <a:t>pm.deterministic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def lambda_(tau=tau, lambda_1=lambda_1, lambda_2=lambda_2):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out = </a:t>
            </a:r>
            <a:r>
              <a:rPr lang="en-US" sz="1400" dirty="0" err="1">
                <a:latin typeface="Consolas" panose="020B0609020204030204" pitchFamily="49" charset="0"/>
              </a:rPr>
              <a:t>np.zeros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out[:tau] = lambda_1  # lambda before tau is lambda1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out[tau:] = lambda_2  # lambda after (and including) tau is lambda2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out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0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C4BC9-7379-41D0-A763-FB66B34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Elaborate “Hello World!”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F9DD07-02EB-46E0-9189-B73823B14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Your most humble servant and most faithful friend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BB791-E5EF-4242-8654-81667203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0" y="4276725"/>
            <a:ext cx="1771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02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5FDCB-0DF4-4B77-928A-390843DA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EA30C-5BD9-4CEB-974A-78F4E014A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671F6-9E1C-462B-8E1E-63933582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Simulation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B74B1-3145-4B60-B252-81C1C983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30278"/>
            <a:ext cx="10554574" cy="4757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= 80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alpha = 1.0 / 20.0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observation = </a:t>
            </a:r>
            <a:r>
              <a:rPr lang="en-US" sz="1400" dirty="0" err="1">
                <a:latin typeface="Consolas" panose="020B0609020204030204" pitchFamily="49" charset="0"/>
              </a:rPr>
              <a:t>pm.Poisson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obs</a:t>
            </a:r>
            <a:r>
              <a:rPr lang="en-US" sz="1400" dirty="0">
                <a:latin typeface="Consolas" panose="020B0609020204030204" pitchFamily="49" charset="0"/>
              </a:rPr>
              <a:t>", lambda_, size=80)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model = </a:t>
            </a:r>
            <a:r>
              <a:rPr lang="en-US" sz="1400" dirty="0" err="1">
                <a:latin typeface="Consolas" panose="020B0609020204030204" pitchFamily="49" charset="0"/>
              </a:rPr>
              <a:t>pm.Model</a:t>
            </a:r>
            <a:r>
              <a:rPr lang="en-US" sz="1400" dirty="0">
                <a:latin typeface="Consolas" panose="020B0609020204030204" pitchFamily="49" charset="0"/>
              </a:rPr>
              <a:t>([observation, lambda_1, lambda_2, tau])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mcmc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pm.MCMC</a:t>
            </a:r>
            <a:r>
              <a:rPr lang="en-US" sz="1400" dirty="0">
                <a:latin typeface="Consolas" panose="020B0609020204030204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mcmc.sample</a:t>
            </a:r>
            <a:r>
              <a:rPr lang="en-US" sz="1400" dirty="0">
                <a:latin typeface="Consolas" panose="020B0609020204030204" pitchFamily="49" charset="0"/>
              </a:rPr>
              <a:t>(40000, 10000, 1)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mcmc.trace</a:t>
            </a:r>
            <a:r>
              <a:rPr lang="en-US" sz="1400" dirty="0">
                <a:latin typeface="Consolas" panose="020B0609020204030204" pitchFamily="49" charset="0"/>
              </a:rPr>
              <a:t>('tau')[:]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obs_samples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mcmc.trace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obs</a:t>
            </a:r>
            <a:r>
              <a:rPr lang="en-US" sz="1400" dirty="0">
                <a:latin typeface="Consolas" panose="020B0609020204030204" pitchFamily="49" charset="0"/>
              </a:rPr>
              <a:t>')[:]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data = </a:t>
            </a:r>
            <a:r>
              <a:rPr lang="en-US" sz="1400" dirty="0" err="1">
                <a:latin typeface="Consolas" panose="020B0609020204030204" pitchFamily="49" charset="0"/>
              </a:rPr>
              <a:t>obs_samples</a:t>
            </a:r>
            <a:r>
              <a:rPr lang="en-US" sz="1400" dirty="0">
                <a:latin typeface="Consolas" panose="020B0609020204030204" pitchFamily="49" charset="0"/>
              </a:rPr>
              <a:t>[10000][:]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tau = 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[10000]</a:t>
            </a:r>
          </a:p>
        </p:txBody>
      </p:sp>
    </p:spTree>
    <p:extLst>
      <p:ext uri="{BB962C8B-B14F-4D97-AF65-F5344CB8AC3E}">
        <p14:creationId xmlns:p14="http://schemas.microsoft.com/office/powerpoint/2010/main" val="76917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1A6B-9900-452F-AA13-E20AE058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138766"/>
                <a:ext cx="10554574" cy="46649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Having the model, we can simulate a possible realization of the dataset: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Specify when the user's </a:t>
                </a:r>
                <a:r>
                  <a:rPr lang="en-US" dirty="0" err="1"/>
                  <a:t>behaviour</a:t>
                </a:r>
                <a:r>
                  <a:rPr lang="en-US" dirty="0"/>
                  <a:t> switches by sampling from </a:t>
                </a:r>
                <a:r>
                  <a:rPr lang="en-US" dirty="0" err="1"/>
                  <a:t>DiscreteUniform</a:t>
                </a:r>
                <a:r>
                  <a:rPr lang="en-US" dirty="0"/>
                  <a:t>(0, 80):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tau = </a:t>
                </a:r>
                <a:r>
                  <a:rPr lang="en-US" dirty="0" err="1">
                    <a:latin typeface="Consolas" panose="020B0609020204030204" pitchFamily="49" charset="0"/>
                  </a:rPr>
                  <a:t>pm.rdiscrete_uniform</a:t>
                </a:r>
                <a:r>
                  <a:rPr lang="en-US" dirty="0">
                    <a:latin typeface="Consolas" panose="020B0609020204030204" pitchFamily="49" charset="0"/>
                  </a:rPr>
                  <a:t>(0, 80)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print(tau)</a:t>
                </a:r>
              </a:p>
              <a:p>
                <a:pPr marL="800100" lvl="2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[Output]: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21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distribution: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alpha = 1. / 20.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lambda_1, lambda_2 = </a:t>
                </a:r>
                <a:r>
                  <a:rPr lang="en-US" dirty="0" err="1">
                    <a:latin typeface="Consolas" panose="020B0609020204030204" pitchFamily="49" charset="0"/>
                  </a:rPr>
                  <a:t>pm.rexponential</a:t>
                </a:r>
                <a:r>
                  <a:rPr lang="en-US" dirty="0">
                    <a:latin typeface="Consolas" panose="020B0609020204030204" pitchFamily="49" charset="0"/>
                  </a:rPr>
                  <a:t>(alpha, 2)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print(lambda_1, lambda_2)</a:t>
                </a:r>
              </a:p>
              <a:p>
                <a:pPr marL="800100" lvl="2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[Output]: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20.7789591495 62.1938883352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138766"/>
                <a:ext cx="10554574" cy="4664989"/>
              </a:xfrm>
              <a:blipFill>
                <a:blip r:embed="rId2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8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1A6B-9900-452F-AA13-E20AE058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138766"/>
                <a:ext cx="10554574" cy="4664989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dirty="0"/>
                  <a:t>For days before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represent the user's received SMS count by sampling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sample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days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data = </a:t>
                </a:r>
                <a:r>
                  <a:rPr lang="en-US" dirty="0" err="1">
                    <a:latin typeface="Consolas" panose="020B0609020204030204" pitchFamily="49" charset="0"/>
                  </a:rPr>
                  <a:t>np.r</a:t>
                </a:r>
                <a:r>
                  <a:rPr lang="en-US" dirty="0">
                    <a:latin typeface="Consolas" panose="020B0609020204030204" pitchFamily="49" charset="0"/>
                  </a:rPr>
                  <a:t>_[</a:t>
                </a:r>
                <a:r>
                  <a:rPr lang="en-US" dirty="0" err="1">
                    <a:latin typeface="Consolas" panose="020B0609020204030204" pitchFamily="49" charset="0"/>
                  </a:rPr>
                  <a:t>pm.rpoisson</a:t>
                </a:r>
                <a:r>
                  <a:rPr lang="en-US" dirty="0">
                    <a:latin typeface="Consolas" panose="020B0609020204030204" pitchFamily="49" charset="0"/>
                  </a:rPr>
                  <a:t>(lambda_1, tau), </a:t>
                </a:r>
                <a:r>
                  <a:rPr lang="en-US" dirty="0" err="1">
                    <a:latin typeface="Consolas" panose="020B0609020204030204" pitchFamily="49" charset="0"/>
                  </a:rPr>
                  <a:t>pm.rpoisson</a:t>
                </a:r>
                <a:r>
                  <a:rPr lang="en-US" dirty="0">
                    <a:latin typeface="Consolas" panose="020B0609020204030204" pitchFamily="49" charset="0"/>
                  </a:rPr>
                  <a:t>(lambda_2, 80 - tau)]</a:t>
                </a:r>
              </a:p>
              <a:p>
                <a:pPr>
                  <a:buFont typeface="+mj-lt"/>
                  <a:buAutoNum type="arabicPeriod" startAt="3"/>
                </a:pPr>
                <a:r>
                  <a:rPr lang="en-US" dirty="0"/>
                  <a:t>Plot the artificial dataset: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plt.bar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latin typeface="Consolas" panose="020B0609020204030204" pitchFamily="49" charset="0"/>
                  </a:rPr>
                  <a:t>np.arange</a:t>
                </a:r>
                <a:r>
                  <a:rPr lang="en-US" dirty="0">
                    <a:latin typeface="Consolas" panose="020B0609020204030204" pitchFamily="49" charset="0"/>
                  </a:rPr>
                  <a:t>(80), data, color="#348ABD")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plt.bar</a:t>
                </a:r>
                <a:r>
                  <a:rPr lang="en-US" dirty="0">
                    <a:latin typeface="Consolas" panose="020B0609020204030204" pitchFamily="49" charset="0"/>
                  </a:rPr>
                  <a:t>(tau - 1, data[tau - 1], color="r", label="user </a:t>
                </a:r>
                <a:r>
                  <a:rPr lang="en-US" dirty="0" err="1">
                    <a:latin typeface="Consolas" panose="020B0609020204030204" pitchFamily="49" charset="0"/>
                  </a:rPr>
                  <a:t>behaviour</a:t>
                </a:r>
                <a:r>
                  <a:rPr lang="en-US" dirty="0">
                    <a:latin typeface="Consolas" panose="020B0609020204030204" pitchFamily="49" charset="0"/>
                  </a:rPr>
                  <a:t> changed")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plt.xlabel</a:t>
                </a:r>
                <a:r>
                  <a:rPr lang="en-US" dirty="0">
                    <a:latin typeface="Consolas" panose="020B0609020204030204" pitchFamily="49" charset="0"/>
                  </a:rPr>
                  <a:t>("Time (days)")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plt.ylabel</a:t>
                </a:r>
                <a:r>
                  <a:rPr lang="en-US" dirty="0">
                    <a:latin typeface="Consolas" panose="020B0609020204030204" pitchFamily="49" charset="0"/>
                  </a:rPr>
                  <a:t>("count of text-</a:t>
                </a:r>
                <a:r>
                  <a:rPr lang="en-US" dirty="0" err="1">
                    <a:latin typeface="Consolas" panose="020B0609020204030204" pitchFamily="49" charset="0"/>
                  </a:rPr>
                  <a:t>msgs</a:t>
                </a:r>
                <a:r>
                  <a:rPr lang="en-US" dirty="0">
                    <a:latin typeface="Consolas" panose="020B0609020204030204" pitchFamily="49" charset="0"/>
                  </a:rPr>
                  <a:t> received")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plt.title</a:t>
                </a:r>
                <a:r>
                  <a:rPr lang="en-US" dirty="0">
                    <a:latin typeface="Consolas" panose="020B0609020204030204" pitchFamily="49" charset="0"/>
                  </a:rPr>
                  <a:t>("Artificial dataset")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plt.xlim</a:t>
                </a:r>
                <a:r>
                  <a:rPr lang="en-US" dirty="0">
                    <a:latin typeface="Consolas" panose="020B0609020204030204" pitchFamily="49" charset="0"/>
                  </a:rPr>
                  <a:t>(0, 80)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plt.legend</a:t>
                </a:r>
                <a:r>
                  <a:rPr lang="en-US" dirty="0">
                    <a:latin typeface="Consolas" panose="020B0609020204030204" pitchFamily="49" charset="0"/>
                  </a:rPr>
                  <a:t>();</a:t>
                </a:r>
              </a:p>
              <a:p>
                <a:pPr marL="800100" lvl="2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138766"/>
                <a:ext cx="10554574" cy="4664989"/>
              </a:xfrm>
              <a:blipFill>
                <a:blip r:embed="rId2"/>
                <a:stretch>
                  <a:fillRect l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19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F431-4CD8-4675-8895-92CF7740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Dataset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F3C0CDB-4789-4CB5-AB90-CFA032F3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77" y="2951377"/>
            <a:ext cx="7248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CF3B-5547-4FD1-9CB2-0D4C9D00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Artificial Datasets</a:t>
            </a:r>
          </a:p>
        </p:txBody>
      </p:sp>
      <p:pic>
        <p:nvPicPr>
          <p:cNvPr id="5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227FA312-2A42-421A-AC22-0A5C3BAD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71" y="2886721"/>
            <a:ext cx="70580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548674-79EE-412C-AFD7-B753213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18D86-A69F-4D92-B3C4-460690040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1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observation = </a:t>
            </a:r>
            <a:r>
              <a:rPr lang="en-US" sz="1400" dirty="0" err="1">
                <a:latin typeface="Consolas" panose="020B0609020204030204" pitchFamily="49" charset="0"/>
              </a:rPr>
              <a:t>pm.Poisson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obs</a:t>
            </a:r>
            <a:r>
              <a:rPr lang="en-US" sz="1400" dirty="0">
                <a:latin typeface="Consolas" panose="020B0609020204030204" pitchFamily="49" charset="0"/>
              </a:rPr>
              <a:t>", lambda_, value=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, observed=True)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model = </a:t>
            </a:r>
            <a:r>
              <a:rPr lang="en-US" sz="1400" dirty="0" err="1">
                <a:latin typeface="Consolas" panose="020B0609020204030204" pitchFamily="49" charset="0"/>
              </a:rPr>
              <a:t>pm.Model</a:t>
            </a:r>
            <a:r>
              <a:rPr lang="en-US" sz="1400" dirty="0">
                <a:latin typeface="Consolas" panose="020B0609020204030204" pitchFamily="49" charset="0"/>
              </a:rPr>
              <a:t>([observation, lambda_1, lambda_2, tau])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mcmc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pm.MCMC</a:t>
            </a:r>
            <a:r>
              <a:rPr lang="en-US" sz="1400" dirty="0">
                <a:latin typeface="Consolas" panose="020B0609020204030204" pitchFamily="49" charset="0"/>
              </a:rPr>
              <a:t>(model)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mcmc.sample</a:t>
            </a:r>
            <a:r>
              <a:rPr lang="en-US" sz="1400" dirty="0">
                <a:latin typeface="Consolas" panose="020B0609020204030204" pitchFamily="49" charset="0"/>
              </a:rPr>
              <a:t>(40000, 10000, 1)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lambda_1_samples = </a:t>
            </a:r>
            <a:r>
              <a:rPr lang="en-US" sz="1400" dirty="0" err="1">
                <a:latin typeface="Consolas" panose="020B0609020204030204" pitchFamily="49" charset="0"/>
              </a:rPr>
              <a:t>mcmc.trace</a:t>
            </a:r>
            <a:r>
              <a:rPr lang="en-US" sz="1400" dirty="0">
                <a:latin typeface="Consolas" panose="020B0609020204030204" pitchFamily="49" charset="0"/>
              </a:rPr>
              <a:t>('lambda_1')[:]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lambda_2_samples = </a:t>
            </a:r>
            <a:r>
              <a:rPr lang="en-US" sz="1400" dirty="0" err="1">
                <a:latin typeface="Consolas" panose="020B0609020204030204" pitchFamily="49" charset="0"/>
              </a:rPr>
              <a:t>mcmc.trace</a:t>
            </a:r>
            <a:r>
              <a:rPr lang="en-US" sz="1400" dirty="0">
                <a:latin typeface="Consolas" panose="020B0609020204030204" pitchFamily="49" charset="0"/>
              </a:rPr>
              <a:t>('lambda_2')[:]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mcmc.trace</a:t>
            </a:r>
            <a:r>
              <a:rPr lang="en-US" sz="1400" dirty="0">
                <a:latin typeface="Consolas" panose="020B0609020204030204" pitchFamily="49" charset="0"/>
              </a:rPr>
              <a:t>('tau')[:]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75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50633-25CA-40AB-BB2B-2F882114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of the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89EB1-EE5D-481B-A728-653776246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6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5030-9711-43BF-9314-58DEDCC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posterior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7F97B-0C2F-4CCF-B922-4F9E546B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913638"/>
            <a:ext cx="5651069" cy="47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4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9CFF6-11B8-4A2B-860C-D36DB8D4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071760-4FD1-4120-A265-6940A252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6148"/>
            <a:ext cx="12192000" cy="41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EC223-A674-4834-BE7C-D4505D09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/>
          <a:lstStyle/>
          <a:p>
            <a:r>
              <a:rPr lang="en-US" sz="3200" dirty="0"/>
              <a:t>Expected number of texts per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389EA5-8C71-4212-9730-FA8D2FA1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684" y="446088"/>
            <a:ext cx="7467993" cy="6295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, lambda_1_samples, lambda_2_samples contain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N samples from the corresponding posterior distribution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N = </a:t>
            </a:r>
            <a:r>
              <a:rPr lang="en-US" sz="1400" dirty="0" err="1">
                <a:latin typeface="Consolas" panose="020B0609020204030204" pitchFamily="49" charset="0"/>
              </a:rPr>
              <a:t>tau_samples.shape</a:t>
            </a:r>
            <a:r>
              <a:rPr lang="en-US" sz="1400" dirty="0">
                <a:latin typeface="Consolas" panose="020B0609020204030204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expected_texts_per_day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np.zeros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for day in range(0, 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ix is a bool index of all tau samples corresponding to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the </a:t>
            </a:r>
            <a:r>
              <a:rPr lang="en-US" sz="1400" dirty="0" err="1">
                <a:latin typeface="Consolas" panose="020B0609020204030204" pitchFamily="49" charset="0"/>
              </a:rPr>
              <a:t>switchpoint</a:t>
            </a:r>
            <a:r>
              <a:rPr lang="en-US" sz="1400" dirty="0">
                <a:latin typeface="Consolas" panose="020B0609020204030204" pitchFamily="49" charset="0"/>
              </a:rPr>
              <a:t> occurring prior to value of 'day'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ix = day &lt; 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Each posterior sample corresponds to a value for tau.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for each day, that value of tau indicates whether we're "before"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(in the lambda1 "regime") 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 "after" (in the lambda2 "regime") the </a:t>
            </a:r>
            <a:r>
              <a:rPr lang="en-US" sz="1400" dirty="0" err="1">
                <a:latin typeface="Consolas" panose="020B0609020204030204" pitchFamily="49" charset="0"/>
              </a:rPr>
              <a:t>switchpoint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by taking the posterior sample of lambda1/2 accordingly, we can average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over all samples to get an expected value for lambda on that day.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As explained, the "message count" random variable is Poisson distributed,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and therefore lambda (the </a:t>
            </a:r>
            <a:r>
              <a:rPr lang="en-US" sz="1400" dirty="0" err="1">
                <a:latin typeface="Consolas" panose="020B0609020204030204" pitchFamily="49" charset="0"/>
              </a:rPr>
              <a:t>poisson</a:t>
            </a:r>
            <a:r>
              <a:rPr lang="en-US" sz="1400" dirty="0">
                <a:latin typeface="Consolas" panose="020B0609020204030204" pitchFamily="49" charset="0"/>
              </a:rPr>
              <a:t> parameter) is the expected value of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"message count".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expected_texts_per_day</a:t>
            </a:r>
            <a:r>
              <a:rPr lang="en-US" sz="1400" dirty="0">
                <a:latin typeface="Consolas" panose="020B0609020204030204" pitchFamily="49" charset="0"/>
              </a:rPr>
              <a:t>[day] = (lambda_1_samples[ix].sum()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  + lambda_2_samples[~ix].sum()) / N</a:t>
            </a:r>
          </a:p>
        </p:txBody>
      </p:sp>
    </p:spTree>
    <p:extLst>
      <p:ext uri="{BB962C8B-B14F-4D97-AF65-F5344CB8AC3E}">
        <p14:creationId xmlns:p14="http://schemas.microsoft.com/office/powerpoint/2010/main" val="2174858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0E468-4500-4B45-9910-6C7BE596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texts per day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AA0EC-2B11-4943-847F-15AC325B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92" y="2742634"/>
            <a:ext cx="7343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5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E117-AFB7-4FC2-AA48-456920AD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statistically if the two </a:t>
            </a:r>
            <a:r>
              <a:rPr lang="el-GR" i="1" dirty="0"/>
              <a:t>λ</a:t>
            </a:r>
            <a:r>
              <a:rPr lang="en-US" dirty="0"/>
              <a:t>s are indeed different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D2D21-37BF-42F4-9A46-0221727CE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219473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We visually inspected the posteriors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declare them different. How can we make this decision more formal?</a:t>
                </a:r>
              </a:p>
              <a:p>
                <a:pPr algn="just"/>
                <a:r>
                  <a:rPr lang="en-US" dirty="0"/>
                  <a:t>One way is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that is, what is the probability that the true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given the data we observed. Using samples from the posteriors, this computation is very simple – we compute the fraction of times that a sample from the 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less than one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D2D21-37BF-42F4-9A46-0221727CE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2194730"/>
              </a:xfrm>
              <a:blipFill>
                <a:blip r:embed="rId2"/>
                <a:stretch>
                  <a:fillRect l="-58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4F100E-ACA0-4AB9-A17E-B91B51BDBDBF}"/>
              </a:ext>
            </a:extLst>
          </p:cNvPr>
          <p:cNvSpPr txBox="1"/>
          <p:nvPr/>
        </p:nvSpPr>
        <p:spPr>
          <a:xfrm>
            <a:off x="1926840" y="4604035"/>
            <a:ext cx="5253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print((lambda_1_samples &lt; lambda_2_samples).mean())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[Output]: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0.9998</a:t>
            </a:r>
          </a:p>
        </p:txBody>
      </p:sp>
    </p:spTree>
    <p:extLst>
      <p:ext uri="{BB962C8B-B14F-4D97-AF65-F5344CB8AC3E}">
        <p14:creationId xmlns:p14="http://schemas.microsoft.com/office/powerpoint/2010/main" val="802052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DD4D-F2DC-4A77-8B18-E3492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Dataset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6F9C76-C800-43C4-AB95-83F16471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84" y="1981143"/>
            <a:ext cx="5852172" cy="4352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E4261E-2133-4F9A-A8EF-E2C9B00D359B}"/>
                  </a:ext>
                </a:extLst>
              </p:cNvPr>
              <p:cNvSpPr txBox="1"/>
              <p:nvPr/>
            </p:nvSpPr>
            <p:spPr>
              <a:xfrm>
                <a:off x="263472" y="3913322"/>
                <a:ext cx="44823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Artificial data set was generated from </a:t>
                </a:r>
              </a:p>
              <a:p>
                <a:r>
                  <a:rPr lang="en-US" dirty="0"/>
                  <a:t>a Poisson distribution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=19.255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E4261E-2133-4F9A-A8EF-E2C9B00D3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2" y="3913322"/>
                <a:ext cx="4482317" cy="646331"/>
              </a:xfrm>
              <a:prstGeom prst="rect">
                <a:avLst/>
              </a:prstGeom>
              <a:blipFill>
                <a:blip r:embed="rId3"/>
                <a:stretch>
                  <a:fillRect l="-1087" t="-5660" r="-13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78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5030-9711-43BF-9314-58DEDCC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artificial data: posterior distributions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4A013F8-D1DC-4AA4-AEAB-49F34149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97" y="2046635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86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0E468-4500-4B45-9910-6C7BE596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texts per day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D537A7-3240-4E54-96FE-39906994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90" y="2136126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57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E117-AFB7-4FC2-AA48-456920AD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statistically if the two </a:t>
            </a:r>
            <a:r>
              <a:rPr lang="el-GR" i="1" dirty="0"/>
              <a:t>λ</a:t>
            </a:r>
            <a:r>
              <a:rPr lang="en-US" dirty="0"/>
              <a:t>s are indeed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F100E-ACA0-4AB9-A17E-B91B51BDBDBF}"/>
              </a:ext>
            </a:extLst>
          </p:cNvPr>
          <p:cNvSpPr txBox="1"/>
          <p:nvPr/>
        </p:nvSpPr>
        <p:spPr>
          <a:xfrm>
            <a:off x="2306548" y="3178190"/>
            <a:ext cx="5253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print((lambda_1_samples &lt; lambda_2_samples).mean())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[Output]: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0.3962</a:t>
            </a:r>
          </a:p>
        </p:txBody>
      </p:sp>
    </p:spTree>
    <p:extLst>
      <p:ext uri="{BB962C8B-B14F-4D97-AF65-F5344CB8AC3E}">
        <p14:creationId xmlns:p14="http://schemas.microsoft.com/office/powerpoint/2010/main" val="1340375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B3D6-0EC8-40C5-B9EF-94830181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B8F8-DB50-47A8-8AD8-1EEE41943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590296"/>
          </a:xfrm>
        </p:spPr>
        <p:txBody>
          <a:bodyPr/>
          <a:lstStyle/>
          <a:p>
            <a:r>
              <a:rPr lang="en-US" dirty="0"/>
              <a:t>Build a probabilistic model of the phenomena.</a:t>
            </a:r>
          </a:p>
          <a:p>
            <a:r>
              <a:rPr lang="en-US" dirty="0"/>
              <a:t>Reason about the phenomena given model and data.</a:t>
            </a:r>
          </a:p>
          <a:p>
            <a:r>
              <a:rPr lang="en-US" dirty="0"/>
              <a:t>Criticize the model, revise and repeat.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AEE05-03FC-49B6-83A8-5072DE9F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90" y="3918730"/>
            <a:ext cx="67627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638-E575-4E69-91C1-4F1E668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start to model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Denoting day </a:t>
                </a:r>
                <a:r>
                  <a:rPr lang="en-US" i="1" dirty="0"/>
                  <a:t>i</a:t>
                </a:r>
                <a:r>
                  <a:rPr lang="en-US" dirty="0"/>
                  <a:t>'s text-message count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random variable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can be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6" t="-503"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526594A2-CBBC-40C7-BA40-45BC4610AFE8}"/>
              </a:ext>
            </a:extLst>
          </p:cNvPr>
          <p:cNvSpPr/>
          <p:nvPr/>
        </p:nvSpPr>
        <p:spPr>
          <a:xfrm>
            <a:off x="2040835" y="2939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A45-D2D1-4FEF-BABB-619B6FF7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75A8C-C170-4EFE-8B0E-E201E63E9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some random variable. Then associated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probability distribution function that assigns probabilities to the different outcomes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can take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Discrete Case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discrete, then its distribution is called a </a:t>
                </a:r>
                <a:r>
                  <a:rPr lang="en-US" i="1" dirty="0"/>
                  <a:t>probability mass function</a:t>
                </a:r>
                <a:r>
                  <a:rPr lang="en-US" dirty="0"/>
                  <a:t>, which measures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takes on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Continuous Case</a:t>
                </a:r>
                <a:r>
                  <a:rPr lang="en-US" dirty="0"/>
                  <a:t>: Instead of a probability mass function, a continuous random variable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i="1" dirty="0"/>
                  <a:t>probability density function</a:t>
                </a:r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75A8C-C170-4EFE-8B0E-E201E63E9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b="-6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78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5B8F-EDF3-4D2B-86BB-EF7704FE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EE3FA-8603-490F-8346-C9D2C242EA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4860" y="3096931"/>
                <a:ext cx="5483087" cy="36387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=0,1,2,…,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EE3FA-8603-490F-8346-C9D2C242E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4860" y="3096931"/>
                <a:ext cx="5483087" cy="36387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51B17D9-6BC6-4291-9B73-EC2EC62B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979336"/>
            <a:ext cx="7486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3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1D6A12-9022-4CB2-B047-0E7C068B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A36327-6265-485E-BC58-921C1DFB1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034" y="3968335"/>
                <a:ext cx="5883965" cy="244247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A36327-6265-485E-BC58-921C1DFB1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034" y="3968335"/>
                <a:ext cx="5883965" cy="24424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48F7D8F9-1556-40F4-99C2-CF3E452D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2052637"/>
            <a:ext cx="7362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3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414D2-CA83-4F5D-8FE8-15EEC90E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7E5F7-69C2-4751-8F45-2DC1BE996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638-E575-4E69-91C1-4F1E668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start to model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Denoting day </a:t>
                </a:r>
                <a:r>
                  <a:rPr lang="en-US" i="1" dirty="0"/>
                  <a:t>i</a:t>
                </a:r>
                <a:r>
                  <a:rPr lang="en-US" dirty="0"/>
                  <a:t>'s text-message count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random variable</a:t>
                </a:r>
              </a:p>
              <a:p>
                <a:pPr marL="0" indent="0">
                  <a:buNone/>
                </a:pPr>
                <a:r>
                  <a:rPr lang="en-US" dirty="0"/>
                  <a:t>What can be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r>
                  <a:rPr lang="en-US" dirty="0"/>
                  <a:t>A Poisson random variable is a very appropriate model for this type of count data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526594A2-CBBC-40C7-BA40-45BC4610AFE8}"/>
              </a:ext>
            </a:extLst>
          </p:cNvPr>
          <p:cNvSpPr/>
          <p:nvPr/>
        </p:nvSpPr>
        <p:spPr>
          <a:xfrm>
            <a:off x="2120348" y="275733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8C4112-5095-4F1B-BBD1-26FC52CA7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0</TotalTime>
  <Words>2246</Words>
  <Application>Microsoft Office PowerPoint</Application>
  <PresentationFormat>Widescreen</PresentationFormat>
  <Paragraphs>202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Cambria Math</vt:lpstr>
      <vt:lpstr>Century Gothic</vt:lpstr>
      <vt:lpstr>Consolas</vt:lpstr>
      <vt:lpstr>Wingdings 2</vt:lpstr>
      <vt:lpstr>Quotable</vt:lpstr>
      <vt:lpstr>Probabilistic Programming</vt:lpstr>
      <vt:lpstr>A More Elaborate “Hello World!”</vt:lpstr>
      <vt:lpstr>Inferring behaviour from text-message data</vt:lpstr>
      <vt:lpstr>How can we start to model this?</vt:lpstr>
      <vt:lpstr>Probability Distributions (Memento)</vt:lpstr>
      <vt:lpstr>Poisson Distribution (Memento)</vt:lpstr>
      <vt:lpstr>Exponential Distribution (Memento)</vt:lpstr>
      <vt:lpstr>Modeling</vt:lpstr>
      <vt:lpstr>How can we start to model this?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Bayesian modeling is to think about how your data might have been generated</vt:lpstr>
      <vt:lpstr>Bayesian modeling is to think about how your data might have been generated</vt:lpstr>
      <vt:lpstr>The Model</vt:lpstr>
      <vt:lpstr>PyMC Modeling</vt:lpstr>
      <vt:lpstr>PyMC Modeling</vt:lpstr>
      <vt:lpstr>Simulation</vt:lpstr>
      <vt:lpstr>PyMC Simulation</vt:lpstr>
      <vt:lpstr>PyMC Simulation</vt:lpstr>
      <vt:lpstr>PyMC Simulation</vt:lpstr>
      <vt:lpstr>Artificial Dataset</vt:lpstr>
      <vt:lpstr>More Examples of Artificial Datasets</vt:lpstr>
      <vt:lpstr>Inference</vt:lpstr>
      <vt:lpstr>PyMC Inference</vt:lpstr>
      <vt:lpstr>Criticism of the Model</vt:lpstr>
      <vt:lpstr>Inferring behaviour from text-message data: posterior distributions</vt:lpstr>
      <vt:lpstr>Expected number of texts per day</vt:lpstr>
      <vt:lpstr>Expected number of texts per day</vt:lpstr>
      <vt:lpstr>Determining statistically if the two λs are indeed different</vt:lpstr>
      <vt:lpstr>Artificial Dataset</vt:lpstr>
      <vt:lpstr>Inferring behaviour from artificial data: posterior distributions</vt:lpstr>
      <vt:lpstr>Expected number of texts per day</vt:lpstr>
      <vt:lpstr>Determining statistically if the two λs are indeed different</vt:lpstr>
      <vt:lpstr>Probabilistic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2018-09-08T07:39:54Z</dcterms:created>
  <dcterms:modified xsi:type="dcterms:W3CDTF">2018-10-09T06:57:03Z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